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920" userDrawn="1">
          <p15:clr>
            <a:srgbClr val="A4A3A4"/>
          </p15:clr>
        </p15:guide>
        <p15:guide id="3" pos="2352" userDrawn="1">
          <p15:clr>
            <a:srgbClr val="A4A3A4"/>
          </p15:clr>
        </p15:guide>
        <p15:guide id="4" pos="4032" userDrawn="1">
          <p15:clr>
            <a:srgbClr val="A4A3A4"/>
          </p15:clr>
        </p15:guide>
        <p15:guide id="5" pos="4464" userDrawn="1">
          <p15:clr>
            <a:srgbClr val="A4A3A4"/>
          </p15:clr>
        </p15:guide>
        <p15:guide id="6" orient="horz" pos="24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ises Arjona Jr" initials="MAJ" lastIdx="3" clrIdx="0">
    <p:extLst>
      <p:ext uri="{19B8F6BF-5375-455C-9EA6-DF929625EA0E}">
        <p15:presenceInfo xmlns:p15="http://schemas.microsoft.com/office/powerpoint/2012/main" userId="S::mariona@migrantclinician.org::a80d5cef-34f5-4625-8e1e-059da6cac246" providerId="AD"/>
      </p:ext>
    </p:extLst>
  </p:cmAuthor>
  <p:cmAuthor id="2" name="Alma Galvan" initials="AG" lastIdx="4" clrIdx="1">
    <p:extLst>
      <p:ext uri="{19B8F6BF-5375-455C-9EA6-DF929625EA0E}">
        <p15:presenceInfo xmlns:p15="http://schemas.microsoft.com/office/powerpoint/2012/main" userId="S::agalvan@migrantclinician.org::82bfc8be-73ed-4017-b250-fad6233e8710" providerId="AD"/>
      </p:ext>
    </p:extLst>
  </p:cmAuthor>
  <p:cmAuthor id="3" name="Noel Dufrene" initials="ND" lastIdx="18" clrIdx="2">
    <p:extLst>
      <p:ext uri="{19B8F6BF-5375-455C-9EA6-DF929625EA0E}">
        <p15:presenceInfo xmlns:p15="http://schemas.microsoft.com/office/powerpoint/2012/main" userId="S::ndufrene@migrantclinician.org::131c83a1-d70b-4f56-8487-a9b39281de7c" providerId="AD"/>
      </p:ext>
    </p:extLst>
  </p:cmAuthor>
  <p:cmAuthor id="4" name="Moises Arjona Jr" initials="MJ" lastIdx="3" clrIdx="3">
    <p:extLst>
      <p:ext uri="{19B8F6BF-5375-455C-9EA6-DF929625EA0E}">
        <p15:presenceInfo xmlns:p15="http://schemas.microsoft.com/office/powerpoint/2012/main" userId="S::marjona@migrantclinician.org::a80d5cef-34f5-4625-8e1e-059da6cac246" providerId="AD"/>
      </p:ext>
    </p:extLst>
  </p:cmAuthor>
  <p:cmAuthor id="5" name="Amy Liebman" initials="AL" lastIdx="9" clrIdx="4">
    <p:extLst>
      <p:ext uri="{19B8F6BF-5375-455C-9EA6-DF929625EA0E}">
        <p15:presenceInfo xmlns:p15="http://schemas.microsoft.com/office/powerpoint/2012/main" userId="S::aliebman@migrantclinician.org::59da9bd5-3b01-4476-8a94-d6cba23d62c0" providerId="AD"/>
      </p:ext>
    </p:extLst>
  </p:cmAuthor>
  <p:cmAuthor id="6" name="Claire Hutkins Seda" initials="CS" lastIdx="6" clrIdx="5">
    <p:extLst>
      <p:ext uri="{19B8F6BF-5375-455C-9EA6-DF929625EA0E}">
        <p15:presenceInfo xmlns:p15="http://schemas.microsoft.com/office/powerpoint/2012/main" userId="S::cseda@migrantclinician.org::178ef2c6-c3c1-4c44-a37d-ea93e29faab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299"/>
    <a:srgbClr val="E88B0E"/>
    <a:srgbClr val="F29D2C"/>
    <a:srgbClr val="FFFFFF"/>
    <a:srgbClr val="319997"/>
    <a:srgbClr val="FFD243"/>
    <a:srgbClr val="549FEA"/>
    <a:srgbClr val="2F3492"/>
    <a:srgbClr val="69ABED"/>
    <a:srgbClr val="72B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5E6CD0-D4F7-46A6-929A-FE7F1A74602A}" vWet="4" dt="2022-10-19T20:55:26.965"/>
    <p1510:client id="{2EF9041E-290E-4481-8531-3BA5525C8345}" v="109" dt="2022-10-19T21:03:19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1920"/>
        <p:guide pos="2352"/>
        <p:guide pos="4032"/>
        <p:guide pos="4464"/>
        <p:guide orient="horz" pos="2448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vanni Lopez-Quezada" userId="d444c8ac-3606-446b-ab90-a96ed9b696ec" providerId="ADAL" clId="{2EF9041E-290E-4481-8531-3BA5525C8345}"/>
    <pc:docChg chg="undo redo custSel modSld">
      <pc:chgData name="Giovanni Lopez-Quezada" userId="d444c8ac-3606-446b-ab90-a96ed9b696ec" providerId="ADAL" clId="{2EF9041E-290E-4481-8531-3BA5525C8345}" dt="2022-10-19T21:03:19.885" v="108" actId="1035"/>
      <pc:docMkLst>
        <pc:docMk/>
      </pc:docMkLst>
      <pc:sldChg chg="modSp mod">
        <pc:chgData name="Giovanni Lopez-Quezada" userId="d444c8ac-3606-446b-ab90-a96ed9b696ec" providerId="ADAL" clId="{2EF9041E-290E-4481-8531-3BA5525C8345}" dt="2022-10-19T21:03:19.885" v="108" actId="1035"/>
        <pc:sldMkLst>
          <pc:docMk/>
          <pc:sldMk cId="863628216" sldId="256"/>
        </pc:sldMkLst>
        <pc:spChg chg="mod">
          <ac:chgData name="Giovanni Lopez-Quezada" userId="d444c8ac-3606-446b-ab90-a96ed9b696ec" providerId="ADAL" clId="{2EF9041E-290E-4481-8531-3BA5525C8345}" dt="2022-10-19T20:56:16.621" v="13" actId="14100"/>
          <ac:spMkLst>
            <pc:docMk/>
            <pc:sldMk cId="863628216" sldId="256"/>
            <ac:spMk id="24" creationId="{80AC400D-F660-4D51-B47A-3A22B01C9133}"/>
          </ac:spMkLst>
        </pc:spChg>
        <pc:spChg chg="mod">
          <ac:chgData name="Giovanni Lopez-Quezada" userId="d444c8ac-3606-446b-ab90-a96ed9b696ec" providerId="ADAL" clId="{2EF9041E-290E-4481-8531-3BA5525C8345}" dt="2022-10-19T20:56:44.351" v="21" actId="14100"/>
          <ac:spMkLst>
            <pc:docMk/>
            <pc:sldMk cId="863628216" sldId="256"/>
            <ac:spMk id="25" creationId="{E7B8E400-F5C5-42FB-988E-939361ED1137}"/>
          </ac:spMkLst>
        </pc:spChg>
        <pc:spChg chg="mod">
          <ac:chgData name="Giovanni Lopez-Quezada" userId="d444c8ac-3606-446b-ab90-a96ed9b696ec" providerId="ADAL" clId="{2EF9041E-290E-4481-8531-3BA5525C8345}" dt="2022-10-19T21:03:19.885" v="108" actId="1035"/>
          <ac:spMkLst>
            <pc:docMk/>
            <pc:sldMk cId="863628216" sldId="256"/>
            <ac:spMk id="70" creationId="{0D3ADBE8-63EB-44E9-A52A-758B6FB9CB81}"/>
          </ac:spMkLst>
        </pc:spChg>
        <pc:grpChg chg="mod">
          <ac:chgData name="Giovanni Lopez-Quezada" userId="d444c8ac-3606-446b-ab90-a96ed9b696ec" providerId="ADAL" clId="{2EF9041E-290E-4481-8531-3BA5525C8345}" dt="2022-10-19T20:55:57.663" v="9" actId="14100"/>
          <ac:grpSpMkLst>
            <pc:docMk/>
            <pc:sldMk cId="863628216" sldId="256"/>
            <ac:grpSpMk id="5" creationId="{F942A534-137E-4FE1-BC47-8DCDA87278EE}"/>
          </ac:grpSpMkLst>
        </pc:grpChg>
        <pc:grpChg chg="mod">
          <ac:chgData name="Giovanni Lopez-Quezada" userId="d444c8ac-3606-446b-ab90-a96ed9b696ec" providerId="ADAL" clId="{2EF9041E-290E-4481-8531-3BA5525C8345}" dt="2022-10-19T20:56:01.824" v="11" actId="1036"/>
          <ac:grpSpMkLst>
            <pc:docMk/>
            <pc:sldMk cId="863628216" sldId="256"/>
            <ac:grpSpMk id="13" creationId="{C12FF0B3-C930-465A-93C1-A85B582D899E}"/>
          </ac:grpSpMkLst>
        </pc:grpChg>
      </pc:sldChg>
      <pc:sldChg chg="modSp mod">
        <pc:chgData name="Giovanni Lopez-Quezada" userId="d444c8ac-3606-446b-ab90-a96ed9b696ec" providerId="ADAL" clId="{2EF9041E-290E-4481-8531-3BA5525C8345}" dt="2022-10-19T21:02:46.047" v="105" actId="1035"/>
        <pc:sldMkLst>
          <pc:docMk/>
          <pc:sldMk cId="2314076300" sldId="257"/>
        </pc:sldMkLst>
        <pc:spChg chg="mod">
          <ac:chgData name="Giovanni Lopez-Quezada" userId="d444c8ac-3606-446b-ab90-a96ed9b696ec" providerId="ADAL" clId="{2EF9041E-290E-4481-8531-3BA5525C8345}" dt="2022-10-19T21:02:46.047" v="105" actId="1035"/>
          <ac:spMkLst>
            <pc:docMk/>
            <pc:sldMk cId="2314076300" sldId="257"/>
            <ac:spMk id="92" creationId="{202A308C-7CEE-4935-B621-3628895777AE}"/>
          </ac:spMkLst>
        </pc:spChg>
        <pc:spChg chg="mod">
          <ac:chgData name="Giovanni Lopez-Quezada" userId="d444c8ac-3606-446b-ab90-a96ed9b696ec" providerId="ADAL" clId="{2EF9041E-290E-4481-8531-3BA5525C8345}" dt="2022-10-19T21:01:57.256" v="97" actId="1076"/>
          <ac:spMkLst>
            <pc:docMk/>
            <pc:sldMk cId="2314076300" sldId="257"/>
            <ac:spMk id="98" creationId="{ACD0DCBD-3FEF-4229-A339-0F2FC7A58552}"/>
          </ac:spMkLst>
        </pc:spChg>
        <pc:spChg chg="mod">
          <ac:chgData name="Giovanni Lopez-Quezada" userId="d444c8ac-3606-446b-ab90-a96ed9b696ec" providerId="ADAL" clId="{2EF9041E-290E-4481-8531-3BA5525C8345}" dt="2022-10-19T21:01:57.256" v="97" actId="1076"/>
          <ac:spMkLst>
            <pc:docMk/>
            <pc:sldMk cId="2314076300" sldId="257"/>
            <ac:spMk id="99" creationId="{FE49E698-502A-4032-A4BF-1A132E2086B9}"/>
          </ac:spMkLst>
        </pc:spChg>
        <pc:spChg chg="mod">
          <ac:chgData name="Giovanni Lopez-Quezada" userId="d444c8ac-3606-446b-ab90-a96ed9b696ec" providerId="ADAL" clId="{2EF9041E-290E-4481-8531-3BA5525C8345}" dt="2022-10-19T21:02:23.509" v="104" actId="1076"/>
          <ac:spMkLst>
            <pc:docMk/>
            <pc:sldMk cId="2314076300" sldId="257"/>
            <ac:spMk id="101" creationId="{904400D5-4235-44E3-A0F0-2183C360E0EB}"/>
          </ac:spMkLst>
        </pc:spChg>
        <pc:spChg chg="mod">
          <ac:chgData name="Giovanni Lopez-Quezada" userId="d444c8ac-3606-446b-ab90-a96ed9b696ec" providerId="ADAL" clId="{2EF9041E-290E-4481-8531-3BA5525C8345}" dt="2022-10-19T21:02:03.654" v="100" actId="1035"/>
          <ac:spMkLst>
            <pc:docMk/>
            <pc:sldMk cId="2314076300" sldId="257"/>
            <ac:spMk id="102" creationId="{4C21A323-F65B-48A5-B37D-2CE703D9F642}"/>
          </ac:spMkLst>
        </pc:spChg>
        <pc:spChg chg="mod">
          <ac:chgData name="Giovanni Lopez-Quezada" userId="d444c8ac-3606-446b-ab90-a96ed9b696ec" providerId="ADAL" clId="{2EF9041E-290E-4481-8531-3BA5525C8345}" dt="2022-10-19T21:01:52.376" v="96" actId="1076"/>
          <ac:spMkLst>
            <pc:docMk/>
            <pc:sldMk cId="2314076300" sldId="257"/>
            <ac:spMk id="108" creationId="{BAB95AEC-6B96-462D-AC34-224E370E066C}"/>
          </ac:spMkLst>
        </pc:spChg>
        <pc:spChg chg="mod">
          <ac:chgData name="Giovanni Lopez-Quezada" userId="d444c8ac-3606-446b-ab90-a96ed9b696ec" providerId="ADAL" clId="{2EF9041E-290E-4481-8531-3BA5525C8345}" dt="2022-10-19T21:02:17.186" v="102" actId="14100"/>
          <ac:spMkLst>
            <pc:docMk/>
            <pc:sldMk cId="2314076300" sldId="257"/>
            <ac:spMk id="110" creationId="{BF247A29-5D55-4E85-ABEB-BD2C8E643642}"/>
          </ac:spMkLst>
        </pc:spChg>
        <pc:grpChg chg="mod">
          <ac:chgData name="Giovanni Lopez-Quezada" userId="d444c8ac-3606-446b-ab90-a96ed9b696ec" providerId="ADAL" clId="{2EF9041E-290E-4481-8531-3BA5525C8345}" dt="2022-10-19T20:57:31.631" v="26" actId="1076"/>
          <ac:grpSpMkLst>
            <pc:docMk/>
            <pc:sldMk cId="2314076300" sldId="257"/>
            <ac:grpSpMk id="8" creationId="{768D504F-2ED1-8066-936C-183490EA0E7C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1A2A1-49DD-4A62-9765-ACAB44B00788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2CE5F-867D-4C67-B4D0-A0B12BB2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1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64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8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5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7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2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78F4-9A08-431F-B491-7EFB91B99DF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6.png"/><Relationship Id="rId21" Type="http://schemas.openxmlformats.org/officeDocument/2006/relationships/image" Target="../media/image22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hyperlink" Target="https://bit.ly/3zcBgw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1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0AC400D-F660-4D51-B47A-3A22B01C9133}"/>
              </a:ext>
            </a:extLst>
          </p:cNvPr>
          <p:cNvSpPr/>
          <p:nvPr/>
        </p:nvSpPr>
        <p:spPr>
          <a:xfrm>
            <a:off x="3312835" y="2"/>
            <a:ext cx="3371380" cy="821074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75245D-36C4-4F32-B070-AACB17522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275" y="0"/>
            <a:ext cx="3371380" cy="4560203"/>
          </a:xfrm>
          <a:prstGeom prst="rect">
            <a:avLst/>
          </a:prstGeom>
        </p:spPr>
      </p:pic>
      <p:pic>
        <p:nvPicPr>
          <p:cNvPr id="41" name="Picture 40" descr="A picture containing doll, vector graphics&#10;&#10;Description automatically generated">
            <a:extLst>
              <a:ext uri="{FF2B5EF4-FFF2-40B4-BE49-F238E27FC236}">
                <a16:creationId xmlns:a16="http://schemas.microsoft.com/office/drawing/2014/main" id="{1806B1C9-5D71-4324-84DC-05D1A1033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258" y="267814"/>
            <a:ext cx="2988023" cy="43422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890165-332A-4C91-946D-B83186D211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441" y="3937360"/>
            <a:ext cx="3596952" cy="386519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6A2A665-5AAE-4FD9-AF6A-A2F5AE72E475}"/>
              </a:ext>
            </a:extLst>
          </p:cNvPr>
          <p:cNvGrpSpPr/>
          <p:nvPr/>
        </p:nvGrpSpPr>
        <p:grpSpPr>
          <a:xfrm>
            <a:off x="7204214" y="5828917"/>
            <a:ext cx="2334057" cy="1254725"/>
            <a:chOff x="7204214" y="5906241"/>
            <a:chExt cx="2334057" cy="12547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5F4A01-344D-4EE3-A0A1-9301F64A6BB1}"/>
                </a:ext>
              </a:extLst>
            </p:cNvPr>
            <p:cNvSpPr txBox="1"/>
            <p:nvPr/>
          </p:nvSpPr>
          <p:spPr>
            <a:xfrm>
              <a:off x="7287073" y="5973364"/>
              <a:ext cx="2168338" cy="113261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>
                  <a:solidFill>
                    <a:schemeClr val="bg1"/>
                  </a:solidFill>
                  <a:cs typeface="Calibri"/>
                </a:rPr>
                <a:t>Mete mask</a:t>
              </a: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 err="1">
                  <a:solidFill>
                    <a:schemeClr val="bg1"/>
                  </a:solidFill>
                </a:rPr>
                <a:t>Distans</a:t>
              </a:r>
              <a:r>
                <a:rPr lang="en-US" sz="1600" b="1">
                  <a:solidFill>
                    <a:schemeClr val="bg1"/>
                  </a:solidFill>
                </a:rPr>
                <a:t> </a:t>
              </a:r>
              <a:r>
                <a:rPr lang="en-US" sz="1600" b="1" err="1">
                  <a:solidFill>
                    <a:schemeClr val="bg1"/>
                  </a:solidFill>
                </a:rPr>
                <a:t>Sosyal</a:t>
              </a:r>
              <a:endParaRPr lang="en-US" sz="1600" b="1">
                <a:solidFill>
                  <a:schemeClr val="bg1"/>
                </a:solidFill>
                <a:cs typeface="Calibri"/>
              </a:endParaRP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>
                  <a:solidFill>
                    <a:schemeClr val="bg1"/>
                  </a:solidFill>
                </a:rPr>
                <a:t>Lave men </a:t>
              </a:r>
              <a:r>
                <a:rPr lang="en-US" sz="1600" b="1" err="1">
                  <a:solidFill>
                    <a:schemeClr val="bg1"/>
                  </a:solidFill>
                </a:rPr>
                <a:t>ou</a:t>
              </a:r>
              <a:endParaRPr lang="en-US">
                <a:solidFill>
                  <a:schemeClr val="bg1"/>
                </a:solidFill>
              </a:endParaRP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>
                  <a:solidFill>
                    <a:schemeClr val="bg1"/>
                  </a:solidFill>
                </a:rPr>
                <a:t>PRAN VAKSEN!</a:t>
              </a:r>
              <a:endParaRPr lang="en-US" sz="1600" b="1">
                <a:solidFill>
                  <a:schemeClr val="bg1"/>
                </a:solidFill>
                <a:cs typeface="Calibri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5094B6B-EDAB-4DA8-AA65-B105A3E353A4}"/>
                </a:ext>
              </a:extLst>
            </p:cNvPr>
            <p:cNvCxnSpPr>
              <a:cxnSpLocks/>
            </p:cNvCxnSpPr>
            <p:nvPr/>
          </p:nvCxnSpPr>
          <p:spPr>
            <a:xfrm>
              <a:off x="7204214" y="5906241"/>
              <a:ext cx="233405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773363D-349F-4B39-BF85-09242992255E}"/>
                </a:ext>
              </a:extLst>
            </p:cNvPr>
            <p:cNvCxnSpPr>
              <a:cxnSpLocks/>
            </p:cNvCxnSpPr>
            <p:nvPr/>
          </p:nvCxnSpPr>
          <p:spPr>
            <a:xfrm>
              <a:off x="7204214" y="7160966"/>
              <a:ext cx="233405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7B8E400-F5C5-42FB-988E-939361ED1137}"/>
              </a:ext>
            </a:extLst>
          </p:cNvPr>
          <p:cNvSpPr txBox="1"/>
          <p:nvPr/>
        </p:nvSpPr>
        <p:spPr>
          <a:xfrm>
            <a:off x="3701773" y="146233"/>
            <a:ext cx="2613513" cy="5816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400" b="1">
                <a:solidFill>
                  <a:schemeClr val="bg1"/>
                </a:solidFill>
              </a:rPr>
              <a:t>KISA POU KONNEN LÈ W GEN TIMOUN K AP PRAN VAKSEN COVID-19 </a:t>
            </a:r>
            <a:endParaRPr lang="es-ES" sz="140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A4E983-9F63-4335-862E-7EB57F6D2A96}"/>
              </a:ext>
            </a:extLst>
          </p:cNvPr>
          <p:cNvSpPr txBox="1"/>
          <p:nvPr/>
        </p:nvSpPr>
        <p:spPr>
          <a:xfrm>
            <a:off x="3516152" y="956836"/>
            <a:ext cx="2895669" cy="346761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200" b="1" err="1">
                <a:ea typeface="+mn-lt"/>
                <a:cs typeface="+mn-lt"/>
              </a:rPr>
              <a:t>Kontakte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depatman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sante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lokal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ou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pou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fè</a:t>
            </a:r>
            <a:r>
              <a:rPr lang="en-US" sz="1200" b="1">
                <a:ea typeface="+mn-lt"/>
                <a:cs typeface="+mn-lt"/>
              </a:rPr>
              <a:t> yon </a:t>
            </a:r>
            <a:r>
              <a:rPr lang="en-US" sz="1200" b="1" err="1">
                <a:ea typeface="+mn-lt"/>
                <a:cs typeface="+mn-lt"/>
              </a:rPr>
              <a:t>randevou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oswa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mande</a:t>
            </a:r>
            <a:r>
              <a:rPr lang="en-US" sz="1200">
                <a:ea typeface="+mn-lt"/>
                <a:cs typeface="+mn-lt"/>
              </a:rPr>
              <a:t> ki </a:t>
            </a:r>
            <a:r>
              <a:rPr lang="en-US" sz="1200" err="1">
                <a:ea typeface="+mn-lt"/>
                <a:cs typeface="+mn-lt"/>
              </a:rPr>
              <a:t>kote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vaksen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klinik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mobil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lokalize</a:t>
            </a:r>
            <a:r>
              <a:rPr lang="en-US" sz="1200">
                <a:ea typeface="+mn-lt"/>
                <a:cs typeface="+mn-lt"/>
              </a:rPr>
              <a:t>.</a:t>
            </a:r>
            <a:endParaRPr lang="en-US"/>
          </a:p>
          <a:p>
            <a:pPr marL="171450" indent="-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200" b="1" err="1">
                <a:ea typeface="+mn-lt"/>
                <a:cs typeface="+mn-lt"/>
              </a:rPr>
              <a:t>Kontakte</a:t>
            </a:r>
            <a:r>
              <a:rPr lang="en-US" sz="1200" b="1">
                <a:ea typeface="+mn-lt"/>
                <a:cs typeface="+mn-lt"/>
              </a:rPr>
              <a:t> Sant </a:t>
            </a:r>
            <a:r>
              <a:rPr lang="en-US" sz="1200" b="1" err="1">
                <a:ea typeface="+mn-lt"/>
                <a:cs typeface="+mn-lt"/>
              </a:rPr>
              <a:t>sante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kominote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lokal</a:t>
            </a:r>
            <a:r>
              <a:rPr lang="en-US" sz="1200" b="1">
                <a:ea typeface="+mn-lt"/>
                <a:cs typeface="+mn-lt"/>
              </a:rPr>
              <a:t> la </a:t>
            </a:r>
            <a:r>
              <a:rPr lang="en-US" sz="1200" b="1" err="1">
                <a:ea typeface="+mn-lt"/>
                <a:cs typeface="+mn-lt"/>
              </a:rPr>
              <a:t>pou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fè</a:t>
            </a:r>
            <a:r>
              <a:rPr lang="en-US" sz="1200" b="1">
                <a:ea typeface="+mn-lt"/>
                <a:cs typeface="+mn-lt"/>
              </a:rPr>
              <a:t> yon </a:t>
            </a:r>
            <a:r>
              <a:rPr lang="en-US" sz="1200" b="1" err="1">
                <a:ea typeface="+mn-lt"/>
                <a:cs typeface="+mn-lt"/>
              </a:rPr>
              <a:t>randevou</a:t>
            </a:r>
            <a:r>
              <a:rPr lang="en-US" sz="1200" b="1">
                <a:ea typeface="+mn-lt"/>
                <a:cs typeface="+mn-lt"/>
              </a:rPr>
              <a:t>.</a:t>
            </a:r>
            <a:endParaRPr lang="en-US"/>
          </a:p>
          <a:p>
            <a:pPr marL="171450" indent="-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200" b="1">
                <a:ea typeface="+mn-lt"/>
                <a:cs typeface="+mn-lt"/>
              </a:rPr>
              <a:t>Mande </a:t>
            </a:r>
            <a:r>
              <a:rPr lang="en-US" sz="1200" b="1" err="1">
                <a:ea typeface="+mn-lt"/>
                <a:cs typeface="+mn-lt"/>
              </a:rPr>
              <a:t>doktè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pitit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ou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si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yo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ofri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vaksen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>
                <a:ea typeface="+mn-lt"/>
                <a:cs typeface="+mn-lt"/>
              </a:rPr>
              <a:t>COVID-19 </a:t>
            </a: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 b="1">
                <a:ea typeface="+mn-lt"/>
                <a:cs typeface="+mn-lt"/>
              </a:rPr>
              <a:t>.</a:t>
            </a:r>
            <a:endParaRPr lang="en-US"/>
          </a:p>
          <a:p>
            <a:pPr marL="171450" indent="-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200" b="1" err="1">
                <a:ea typeface="+mn-lt"/>
                <a:cs typeface="+mn-lt"/>
              </a:rPr>
              <a:t>Tyeke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avèk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famasi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lokal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ou</a:t>
            </a:r>
            <a:r>
              <a:rPr lang="en-US" sz="1200" b="1">
                <a:ea typeface="+mn-lt"/>
                <a:cs typeface="+mn-lt"/>
              </a:rPr>
              <a:t>. </a:t>
            </a:r>
            <a:r>
              <a:rPr lang="en-US" sz="1200" err="1">
                <a:ea typeface="+mn-lt"/>
                <a:cs typeface="+mn-lt"/>
              </a:rPr>
              <a:t>Petèt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kapab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ofri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vaksen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>
                <a:ea typeface="+mn-lt"/>
                <a:cs typeface="+mn-lt"/>
              </a:rPr>
              <a:t>.</a:t>
            </a:r>
          </a:p>
          <a:p>
            <a:pPr marL="171450" indent="-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200" b="1">
                <a:ea typeface="+mn-lt"/>
                <a:cs typeface="+mn-lt"/>
              </a:rPr>
              <a:t>Pale </a:t>
            </a:r>
            <a:r>
              <a:rPr lang="en-US" sz="1200" b="1" err="1">
                <a:ea typeface="+mn-lt"/>
                <a:cs typeface="+mn-lt"/>
              </a:rPr>
              <a:t>avèk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lekòl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pitit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ou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konsènan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pran</a:t>
            </a:r>
            <a:r>
              <a:rPr lang="en-US" sz="1200">
                <a:ea typeface="+mn-lt"/>
                <a:cs typeface="+mn-lt"/>
              </a:rPr>
              <a:t> yon </a:t>
            </a:r>
            <a:r>
              <a:rPr lang="en-US" sz="1200" err="1">
                <a:ea typeface="+mn-lt"/>
                <a:cs typeface="+mn-lt"/>
              </a:rPr>
              <a:t>vaksen</a:t>
            </a:r>
            <a:r>
              <a:rPr lang="en-US" sz="1200">
                <a:ea typeface="+mn-lt"/>
                <a:cs typeface="+mn-lt"/>
              </a:rPr>
              <a:t> COVID-19. </a:t>
            </a:r>
            <a:r>
              <a:rPr lang="en-US" sz="1200" err="1">
                <a:ea typeface="+mn-lt"/>
                <a:cs typeface="+mn-lt"/>
              </a:rPr>
              <a:t>Petèt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kapab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ofri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vaksen</a:t>
            </a:r>
            <a:r>
              <a:rPr lang="en-US" sz="1200">
                <a:ea typeface="+mn-lt"/>
                <a:cs typeface="+mn-lt"/>
              </a:rPr>
              <a:t> nan </a:t>
            </a:r>
            <a:r>
              <a:rPr lang="en-US" sz="1200" err="1">
                <a:ea typeface="+mn-lt"/>
                <a:cs typeface="+mn-lt"/>
              </a:rPr>
              <a:t>klinik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lekòl</a:t>
            </a:r>
            <a:r>
              <a:rPr lang="en-US" sz="1200">
                <a:ea typeface="+mn-lt"/>
                <a:cs typeface="+mn-lt"/>
              </a:rPr>
              <a:t> la.</a:t>
            </a:r>
          </a:p>
          <a:p>
            <a:pPr marL="171450" indent="-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200">
                <a:cs typeface="Calibri"/>
              </a:rPr>
              <a:t>Gen </a:t>
            </a:r>
            <a:r>
              <a:rPr lang="en-US" sz="1200" err="1">
                <a:cs typeface="Calibri"/>
              </a:rPr>
              <a:t>kèk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kote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ke</a:t>
            </a:r>
            <a:r>
              <a:rPr lang="en-US" sz="1200">
                <a:cs typeface="Calibri"/>
              </a:rPr>
              <a:t>,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ekzije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paran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pou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prezan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lè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pitit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ap </a:t>
            </a:r>
            <a:r>
              <a:rPr lang="en-US" sz="1200" err="1">
                <a:cs typeface="Calibri"/>
              </a:rPr>
              <a:t>vaksine</a:t>
            </a:r>
            <a:r>
              <a:rPr lang="en-US" sz="1200">
                <a:cs typeface="Calibri"/>
              </a:rPr>
              <a:t>. </a:t>
            </a:r>
            <a:r>
              <a:rPr lang="en-US" sz="1200" err="1">
                <a:cs typeface="Calibri"/>
              </a:rPr>
              <a:t>Chache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klinik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apwè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lè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ak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klinik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tanpore</a:t>
            </a:r>
            <a:r>
              <a:rPr lang="en-US" sz="1200">
                <a:cs typeface="Calibri"/>
              </a:rPr>
              <a:t> ap pi fasil </a:t>
            </a:r>
            <a:r>
              <a:rPr lang="en-US" sz="1200" err="1">
                <a:cs typeface="Calibri"/>
              </a:rPr>
              <a:t>pou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paran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kap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travay</a:t>
            </a:r>
            <a:r>
              <a:rPr lang="en-US" sz="1200">
                <a:cs typeface="Calibri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12BEDF-938B-4552-A838-8D513795A6C4}"/>
              </a:ext>
            </a:extLst>
          </p:cNvPr>
          <p:cNvSpPr txBox="1"/>
          <p:nvPr/>
        </p:nvSpPr>
        <p:spPr>
          <a:xfrm>
            <a:off x="3716299" y="4644718"/>
            <a:ext cx="2584462" cy="26161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700" b="1"/>
              <a:t>POU PLIS ENFÓMASYON</a:t>
            </a:r>
            <a:endParaRPr lang="en-US" sz="170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1B9FDB4-492B-471F-AA2B-648877AF1225}"/>
              </a:ext>
            </a:extLst>
          </p:cNvPr>
          <p:cNvCxnSpPr>
            <a:cxnSpLocks/>
          </p:cNvCxnSpPr>
          <p:nvPr/>
        </p:nvCxnSpPr>
        <p:spPr>
          <a:xfrm>
            <a:off x="3662671" y="4977521"/>
            <a:ext cx="269171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80508315-2B8A-4C88-9B33-E109AB188D6D}"/>
              </a:ext>
            </a:extLst>
          </p:cNvPr>
          <p:cNvGrpSpPr/>
          <p:nvPr/>
        </p:nvGrpSpPr>
        <p:grpSpPr>
          <a:xfrm>
            <a:off x="3604594" y="6056808"/>
            <a:ext cx="2807873" cy="658139"/>
            <a:chOff x="3477485" y="5949076"/>
            <a:chExt cx="2807873" cy="658139"/>
          </a:xfrm>
        </p:grpSpPr>
        <p:pic>
          <p:nvPicPr>
            <p:cNvPr id="34" name="Picture 33" descr="A screenshot of a video game&#10;&#10;Description automatically generated with low confidence">
              <a:extLst>
                <a:ext uri="{FF2B5EF4-FFF2-40B4-BE49-F238E27FC236}">
                  <a16:creationId xmlns:a16="http://schemas.microsoft.com/office/drawing/2014/main" id="{EDEE0F97-3635-427A-BD00-71FB51359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7485" y="6113750"/>
              <a:ext cx="919255" cy="493465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F98A33C-7962-4B3C-B25B-C9892753FC58}"/>
                </a:ext>
              </a:extLst>
            </p:cNvPr>
            <p:cNvSpPr txBox="1"/>
            <p:nvPr/>
          </p:nvSpPr>
          <p:spPr>
            <a:xfrm>
              <a:off x="4546700" y="5949076"/>
              <a:ext cx="1738658" cy="63709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150" err="1"/>
                <a:t>htmlPou</a:t>
              </a:r>
              <a:r>
                <a:rPr lang="en-US" sz="1150"/>
                <a:t> </a:t>
              </a:r>
              <a:r>
                <a:rPr lang="en-US" sz="1150" err="1"/>
                <a:t>repons</a:t>
              </a:r>
              <a:r>
                <a:rPr lang="en-US" sz="1150"/>
                <a:t> </a:t>
              </a:r>
              <a:r>
                <a:rPr lang="en-US" sz="1150" err="1"/>
                <a:t>ak</a:t>
              </a:r>
              <a:r>
                <a:rPr lang="en-US" sz="1150"/>
                <a:t> </a:t>
              </a:r>
              <a:r>
                <a:rPr lang="en-US" sz="1150" err="1"/>
                <a:t>Keksyon</a:t>
              </a:r>
              <a:r>
                <a:rPr lang="en-US" sz="1150"/>
                <a:t> </a:t>
              </a:r>
              <a:r>
                <a:rPr lang="en-US" sz="1150" err="1"/>
                <a:t>yo</a:t>
              </a:r>
              <a:r>
                <a:rPr lang="en-US" sz="1150"/>
                <a:t> </a:t>
              </a:r>
              <a:r>
                <a:rPr lang="en-US" sz="1150" err="1"/>
                <a:t>Poze</a:t>
              </a:r>
              <a:r>
                <a:rPr lang="en-US" sz="1150"/>
                <a:t> </a:t>
              </a:r>
              <a:r>
                <a:rPr lang="en-US" sz="1150" err="1"/>
                <a:t>Keksyon</a:t>
              </a:r>
              <a:r>
                <a:rPr lang="en-US" sz="1150"/>
                <a:t> </a:t>
              </a:r>
              <a:r>
                <a:rPr lang="en-US" sz="1150" err="1"/>
                <a:t>Souvan</a:t>
              </a:r>
              <a:r>
                <a:rPr lang="en-US" sz="1150"/>
                <a:t>, </a:t>
              </a:r>
              <a:r>
                <a:rPr lang="en-US" sz="1150" err="1"/>
                <a:t>visite</a:t>
              </a:r>
              <a:r>
                <a:rPr lang="en-US" sz="1150"/>
                <a:t> </a:t>
              </a:r>
              <a:r>
                <a:rPr lang="en-US" sz="1150" b="1"/>
                <a:t>Migrant Clinicians Network</a:t>
              </a:r>
              <a:r>
                <a:rPr lang="en-US" sz="1150"/>
                <a:t> (MCN):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65F239E6-4419-4ED1-9D01-216CFBD58666}"/>
              </a:ext>
            </a:extLst>
          </p:cNvPr>
          <p:cNvSpPr txBox="1"/>
          <p:nvPr/>
        </p:nvSpPr>
        <p:spPr>
          <a:xfrm>
            <a:off x="4672335" y="6712713"/>
            <a:ext cx="1618108" cy="2000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s-ES" sz="1300">
                <a:ea typeface="+mn-lt"/>
                <a:cs typeface="+mn-lt"/>
              </a:rPr>
              <a:t>https://bit.ly/3ki1xAI</a:t>
            </a:r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3BD4A0-DEEA-4C27-896B-073409BC72F6}"/>
              </a:ext>
            </a:extLst>
          </p:cNvPr>
          <p:cNvCxnSpPr>
            <a:cxnSpLocks/>
          </p:cNvCxnSpPr>
          <p:nvPr/>
        </p:nvCxnSpPr>
        <p:spPr>
          <a:xfrm>
            <a:off x="3665080" y="7048107"/>
            <a:ext cx="26869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2856935-14FB-4AE6-88E2-4E9655334FD4}"/>
              </a:ext>
            </a:extLst>
          </p:cNvPr>
          <p:cNvSpPr txBox="1"/>
          <p:nvPr/>
        </p:nvSpPr>
        <p:spPr>
          <a:xfrm>
            <a:off x="7038210" y="7250412"/>
            <a:ext cx="2686901" cy="1661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200" err="1">
                <a:solidFill>
                  <a:schemeClr val="bg1"/>
                </a:solidFill>
              </a:rPr>
              <a:t>Kanpay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Sansibilizasyon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Vaksen</a:t>
            </a:r>
            <a:r>
              <a:rPr lang="en-US" sz="1200">
                <a:solidFill>
                  <a:schemeClr val="bg1"/>
                </a:solidFill>
              </a:rPr>
              <a:t> COVID-19</a:t>
            </a:r>
            <a:endParaRPr lang="es-ES" sz="120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7823C1-F315-4F28-B47B-640FBEE09E38}"/>
              </a:ext>
            </a:extLst>
          </p:cNvPr>
          <p:cNvSpPr/>
          <p:nvPr/>
        </p:nvSpPr>
        <p:spPr>
          <a:xfrm>
            <a:off x="7847724" y="4526960"/>
            <a:ext cx="914966" cy="914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014B00-1E2A-4C25-9A16-FA7459458F4D}"/>
              </a:ext>
            </a:extLst>
          </p:cNvPr>
          <p:cNvSpPr txBox="1"/>
          <p:nvPr/>
        </p:nvSpPr>
        <p:spPr>
          <a:xfrm>
            <a:off x="6883406" y="4497870"/>
            <a:ext cx="2953110" cy="123418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2600" b="1" err="1">
                <a:solidFill>
                  <a:schemeClr val="bg1"/>
                </a:solidFill>
                <a:latin typeface="Lato Black" panose="020F0A02020204030203" pitchFamily="34" charset="0"/>
              </a:rPr>
              <a:t>Timoun</a:t>
            </a:r>
            <a:r>
              <a:rPr lang="es-ES" sz="2600" b="1">
                <a:solidFill>
                  <a:schemeClr val="bg1"/>
                </a:solidFill>
                <a:latin typeface="Lato Black" panose="020F0A02020204030203" pitchFamily="34" charset="0"/>
              </a:rPr>
              <a:t> </a:t>
            </a:r>
            <a:r>
              <a:rPr lang="es-ES" sz="2600" b="1" err="1">
                <a:solidFill>
                  <a:schemeClr val="bg1"/>
                </a:solidFill>
                <a:latin typeface="Lato Black" panose="020F0A02020204030203" pitchFamily="34" charset="0"/>
              </a:rPr>
              <a:t>ak</a:t>
            </a:r>
            <a:r>
              <a:rPr lang="es-ES" sz="2600" b="1">
                <a:solidFill>
                  <a:schemeClr val="bg1"/>
                </a:solidFill>
                <a:latin typeface="Lato Black" panose="020F0A02020204030203" pitchFamily="34" charset="0"/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2600" b="1" err="1">
                <a:solidFill>
                  <a:schemeClr val="bg1"/>
                </a:solidFill>
                <a:latin typeface="Lato Black" panose="020F0A02020204030203" pitchFamily="34" charset="0"/>
              </a:rPr>
              <a:t>Vaksen</a:t>
            </a:r>
            <a:r>
              <a:rPr lang="es-ES" sz="2600" b="1">
                <a:solidFill>
                  <a:schemeClr val="bg1"/>
                </a:solidFill>
                <a:latin typeface="Lato Black" panose="020F0A02020204030203" pitchFamily="34" charset="0"/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2600" b="1">
                <a:solidFill>
                  <a:schemeClr val="bg1"/>
                </a:solidFill>
                <a:latin typeface="Lato Black" panose="020F0A02020204030203" pitchFamily="34" charset="0"/>
              </a:rPr>
              <a:t>COVID-19 la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523576E-1B7C-4FF4-8438-582F0AA0E0C7}"/>
              </a:ext>
            </a:extLst>
          </p:cNvPr>
          <p:cNvGrpSpPr/>
          <p:nvPr/>
        </p:nvGrpSpPr>
        <p:grpSpPr>
          <a:xfrm>
            <a:off x="3618870" y="5172375"/>
            <a:ext cx="2779321" cy="707886"/>
            <a:chOff x="3633791" y="5111564"/>
            <a:chExt cx="2779321" cy="707886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8A3881D-D230-4BED-914B-A3B68A241015}"/>
                </a:ext>
              </a:extLst>
            </p:cNvPr>
            <p:cNvSpPr txBox="1"/>
            <p:nvPr/>
          </p:nvSpPr>
          <p:spPr>
            <a:xfrm>
              <a:off x="4672334" y="5111564"/>
              <a:ext cx="1740778" cy="70788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1000"/>
                </a:spcAft>
                <a:buClr>
                  <a:srgbClr val="0E5299"/>
                </a:buClr>
                <a:buSzPct val="225000"/>
              </a:pPr>
              <a:r>
                <a:rPr lang="en-US" sz="1150" b="1" err="1">
                  <a:ea typeface="+mn-lt"/>
                  <a:cs typeface="+mn-lt"/>
                </a:rPr>
                <a:t>Vizite</a:t>
              </a:r>
              <a:r>
                <a:rPr lang="en-US" sz="1150" b="1">
                  <a:ea typeface="+mn-lt"/>
                  <a:cs typeface="+mn-lt"/>
                </a:rPr>
                <a:t> Sant </a:t>
              </a:r>
              <a:r>
                <a:rPr lang="en-US" sz="1150" b="1" err="1">
                  <a:ea typeface="+mn-lt"/>
                  <a:cs typeface="+mn-lt"/>
                </a:rPr>
                <a:t>kontwòl</a:t>
              </a:r>
              <a:r>
                <a:rPr lang="en-US" sz="1150" b="1">
                  <a:ea typeface="+mn-lt"/>
                  <a:cs typeface="+mn-lt"/>
                </a:rPr>
                <a:t> </a:t>
              </a:r>
              <a:r>
                <a:rPr lang="en-US" sz="1150" b="1" err="1">
                  <a:ea typeface="+mn-lt"/>
                  <a:cs typeface="+mn-lt"/>
                </a:rPr>
                <a:t>maladi</a:t>
              </a:r>
              <a:r>
                <a:rPr lang="en-US" sz="1150" b="1">
                  <a:ea typeface="+mn-lt"/>
                  <a:cs typeface="+mn-lt"/>
                </a:rPr>
                <a:t> </a:t>
              </a:r>
              <a:r>
                <a:rPr lang="en-US" sz="1150" b="1" err="1">
                  <a:ea typeface="+mn-lt"/>
                  <a:cs typeface="+mn-lt"/>
                </a:rPr>
                <a:t>ak</a:t>
              </a:r>
              <a:r>
                <a:rPr lang="en-US" sz="1150" b="1">
                  <a:ea typeface="+mn-lt"/>
                  <a:cs typeface="+mn-lt"/>
                </a:rPr>
                <a:t> </a:t>
              </a:r>
              <a:r>
                <a:rPr lang="en-US" sz="1150" b="1" err="1">
                  <a:ea typeface="+mn-lt"/>
                  <a:cs typeface="+mn-lt"/>
                </a:rPr>
                <a:t>pwevansyon</a:t>
              </a:r>
              <a:r>
                <a:rPr lang="en-US" sz="1150" b="1">
                  <a:ea typeface="+mn-lt"/>
                  <a:cs typeface="+mn-lt"/>
                </a:rPr>
                <a:t>:</a:t>
              </a:r>
              <a:br>
                <a:rPr lang="en-US" sz="1150" b="1">
                  <a:ea typeface="+mn-lt"/>
                  <a:cs typeface="+mn-lt"/>
                </a:rPr>
              </a:br>
              <a:r>
                <a:rPr lang="en-US" sz="1150">
                  <a:ea typeface="+mn-lt"/>
                  <a:cs typeface="+mn-lt"/>
                </a:rPr>
                <a:t>https://www.cdc.gov/coronavirus/</a:t>
              </a:r>
              <a:r>
                <a:rPr lang="en-US" sz="1150">
                  <a:cs typeface="Calibri" panose="020F0502020204030204"/>
                </a:rPr>
                <a:t>2019-ncov/index.html</a:t>
              </a:r>
              <a:endParaRPr lang="en-US" sz="1150">
                <a:ea typeface="+mn-lt"/>
                <a:cs typeface="+mn-lt"/>
              </a:endParaRPr>
            </a:p>
          </p:txBody>
        </p:sp>
        <p:pic>
          <p:nvPicPr>
            <p:cNvPr id="77" name="Picture 76" descr="Logo&#10;&#10;Description automatically generated">
              <a:extLst>
                <a:ext uri="{FF2B5EF4-FFF2-40B4-BE49-F238E27FC236}">
                  <a16:creationId xmlns:a16="http://schemas.microsoft.com/office/drawing/2014/main" id="{A6061258-59A6-4798-B7FC-A4B251D1E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3791" y="5141304"/>
              <a:ext cx="859569" cy="649458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0C1D2B-640B-465F-A8D7-4B6E2C22878F}"/>
              </a:ext>
            </a:extLst>
          </p:cNvPr>
          <p:cNvGrpSpPr/>
          <p:nvPr/>
        </p:nvGrpSpPr>
        <p:grpSpPr>
          <a:xfrm>
            <a:off x="234723" y="245783"/>
            <a:ext cx="2859216" cy="2673493"/>
            <a:chOff x="209262" y="242949"/>
            <a:chExt cx="2859216" cy="2673493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BAAB775-307E-4729-8AB5-CF0DE8A46729}"/>
                </a:ext>
              </a:extLst>
            </p:cNvPr>
            <p:cNvSpPr txBox="1"/>
            <p:nvPr/>
          </p:nvSpPr>
          <p:spPr>
            <a:xfrm>
              <a:off x="213788" y="474748"/>
              <a:ext cx="2774648" cy="244169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700"/>
                </a:spcAft>
              </a:pPr>
              <a:r>
                <a:rPr lang="en-US" sz="1050">
                  <a:ea typeface="+mn-lt"/>
                  <a:cs typeface="+mn-lt"/>
                </a:rPr>
                <a:t>Gen </a:t>
              </a:r>
              <a:r>
                <a:rPr lang="en-US" sz="1050" err="1">
                  <a:ea typeface="+mn-lt"/>
                  <a:cs typeface="+mn-lt"/>
                </a:rPr>
                <a:t>kèk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timoun</a:t>
              </a:r>
              <a:r>
                <a:rPr lang="en-US" sz="1050">
                  <a:ea typeface="+mn-lt"/>
                  <a:cs typeface="+mn-lt"/>
                </a:rPr>
                <a:t> ki vin </a:t>
              </a:r>
              <a:r>
                <a:rPr lang="en-US" sz="1050" err="1">
                  <a:ea typeface="+mn-lt"/>
                  <a:cs typeface="+mn-lt"/>
                </a:rPr>
                <a:t>malad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grav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akoz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kowonaviris</a:t>
              </a:r>
              <a:r>
                <a:rPr lang="en-US" sz="1050">
                  <a:ea typeface="+mn-lt"/>
                  <a:cs typeface="+mn-lt"/>
                </a:rPr>
                <a:t>. COVID-19 se </a:t>
              </a:r>
              <a:r>
                <a:rPr lang="en-US" sz="1050" err="1">
                  <a:ea typeface="+mn-lt"/>
                  <a:cs typeface="+mn-lt"/>
                </a:rPr>
                <a:t>youn</a:t>
              </a:r>
              <a:r>
                <a:rPr lang="en-US" sz="1050">
                  <a:ea typeface="+mn-lt"/>
                  <a:cs typeface="+mn-lt"/>
                </a:rPr>
                <a:t> nan </a:t>
              </a:r>
              <a:r>
                <a:rPr lang="en-US" sz="1050" err="1">
                  <a:ea typeface="+mn-lt"/>
                  <a:cs typeface="+mn-lt"/>
                </a:rPr>
                <a:t>prensipal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koz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lanmò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lakay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timoun</a:t>
              </a:r>
              <a:r>
                <a:rPr lang="en-US" sz="1050">
                  <a:ea typeface="+mn-lt"/>
                  <a:cs typeface="+mn-lt"/>
                </a:rPr>
                <a:t>. Li se  </a:t>
              </a:r>
              <a:r>
                <a:rPr lang="en-US" sz="1050" err="1">
                  <a:ea typeface="+mn-lt"/>
                  <a:cs typeface="+mn-lt"/>
                </a:rPr>
                <a:t>nimewo</a:t>
              </a:r>
              <a:r>
                <a:rPr lang="en-US" sz="1050">
                  <a:ea typeface="+mn-lt"/>
                  <a:cs typeface="+mn-lt"/>
                </a:rPr>
                <a:t> 1 nan </a:t>
              </a:r>
              <a:r>
                <a:rPr lang="en-US" sz="1050" err="1">
                  <a:ea typeface="+mn-lt"/>
                  <a:cs typeface="+mn-lt"/>
                </a:rPr>
                <a:t>kesyon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lanmò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akoz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enfeksyon</a:t>
              </a:r>
              <a:r>
                <a:rPr lang="en-US" sz="1050">
                  <a:ea typeface="+mn-lt"/>
                  <a:cs typeface="+mn-lt"/>
                </a:rPr>
                <a:t>/</a:t>
              </a:r>
              <a:r>
                <a:rPr lang="en-US" sz="1050" err="1">
                  <a:ea typeface="+mn-lt"/>
                  <a:cs typeface="+mn-lt"/>
                </a:rPr>
                <a:t>maladi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respiratwa</a:t>
              </a:r>
              <a:r>
                <a:rPr lang="en-US" sz="1050">
                  <a:ea typeface="+mn-lt"/>
                  <a:cs typeface="+mn-lt"/>
                </a:rPr>
                <a:t>. Gen </a:t>
              </a:r>
              <a:r>
                <a:rPr lang="en-US" sz="1050" err="1">
                  <a:ea typeface="+mn-lt"/>
                  <a:cs typeface="+mn-lt"/>
                </a:rPr>
                <a:t>plizyè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milye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timoun</a:t>
              </a:r>
              <a:r>
                <a:rPr lang="en-US" sz="1050">
                  <a:ea typeface="+mn-lt"/>
                  <a:cs typeface="+mn-lt"/>
                </a:rPr>
                <a:t> ki </a:t>
              </a:r>
              <a:r>
                <a:rPr lang="en-US" sz="1050" err="1">
                  <a:ea typeface="+mn-lt"/>
                  <a:cs typeface="+mn-lt"/>
                </a:rPr>
                <a:t>te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entène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lopital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pou</a:t>
              </a:r>
              <a:r>
                <a:rPr lang="en-US" sz="1050">
                  <a:ea typeface="+mn-lt"/>
                  <a:cs typeface="+mn-lt"/>
                </a:rPr>
                <a:t> COVID. </a:t>
              </a:r>
              <a:r>
                <a:rPr lang="en-US" sz="1050" err="1">
                  <a:ea typeface="+mn-lt"/>
                  <a:cs typeface="+mn-lt"/>
                </a:rPr>
                <a:t>Pifò</a:t>
              </a:r>
              <a:r>
                <a:rPr lang="en-US" sz="1050">
                  <a:ea typeface="+mn-lt"/>
                  <a:cs typeface="+mn-lt"/>
                </a:rPr>
                <a:t> nan </a:t>
              </a:r>
              <a:r>
                <a:rPr lang="en-US" sz="1050" err="1">
                  <a:ea typeface="+mn-lt"/>
                  <a:cs typeface="+mn-lt"/>
                </a:rPr>
                <a:t>yo</a:t>
              </a:r>
              <a:r>
                <a:rPr lang="en-US" sz="1050">
                  <a:ea typeface="+mn-lt"/>
                  <a:cs typeface="+mn-lt"/>
                </a:rPr>
                <a:t> pa t </a:t>
              </a:r>
              <a:r>
                <a:rPr lang="en-US" sz="1050" err="1">
                  <a:ea typeface="+mn-lt"/>
                  <a:cs typeface="+mn-lt"/>
                </a:rPr>
                <a:t>vaksine</a:t>
              </a:r>
              <a:r>
                <a:rPr lang="en-US" sz="1050">
                  <a:ea typeface="+mn-lt"/>
                  <a:cs typeface="+mn-lt"/>
                </a:rPr>
                <a:t>. </a:t>
              </a:r>
              <a:r>
                <a:rPr lang="en-US" sz="1050" err="1">
                  <a:ea typeface="+mn-lt"/>
                  <a:cs typeface="+mn-lt"/>
                </a:rPr>
                <a:t>Anviwon</a:t>
              </a:r>
              <a:r>
                <a:rPr lang="en-US" sz="1050">
                  <a:ea typeface="+mn-lt"/>
                  <a:cs typeface="+mn-lt"/>
                </a:rPr>
                <a:t> 1/3 nan </a:t>
              </a:r>
              <a:r>
                <a:rPr lang="en-US" sz="1050" err="1">
                  <a:ea typeface="+mn-lt"/>
                  <a:cs typeface="+mn-lt"/>
                </a:rPr>
                <a:t>yo</a:t>
              </a:r>
              <a:r>
                <a:rPr lang="en-US" sz="1050">
                  <a:ea typeface="+mn-lt"/>
                  <a:cs typeface="+mn-lt"/>
                </a:rPr>
                <a:t> pa t </a:t>
              </a:r>
              <a:r>
                <a:rPr lang="en-US" sz="1050" err="1">
                  <a:ea typeface="+mn-lt"/>
                  <a:cs typeface="+mn-lt"/>
                </a:rPr>
                <a:t>deja</a:t>
              </a:r>
              <a:r>
                <a:rPr lang="en-US" sz="1050">
                  <a:ea typeface="+mn-lt"/>
                  <a:cs typeface="+mn-lt"/>
                </a:rPr>
                <a:t> nan </a:t>
              </a:r>
              <a:r>
                <a:rPr lang="en-US" sz="1050" err="1">
                  <a:ea typeface="+mn-lt"/>
                  <a:cs typeface="+mn-lt"/>
                </a:rPr>
                <a:t>kèk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kondisyon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tankou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dyabèt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oswa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obèz</a:t>
              </a:r>
              <a:r>
                <a:rPr lang="en-US" sz="1050">
                  <a:ea typeface="+mn-lt"/>
                  <a:cs typeface="+mn-lt"/>
                </a:rPr>
                <a:t>.</a:t>
              </a:r>
              <a:endParaRPr lang="en-US" sz="1050">
                <a:cs typeface="Calibri"/>
              </a:endParaRPr>
            </a:p>
            <a:p>
              <a:pPr>
                <a:spcAft>
                  <a:spcPts val="700"/>
                </a:spcAft>
              </a:pPr>
              <a:r>
                <a:rPr lang="fr-HT" sz="1050" err="1">
                  <a:ea typeface="+mn-lt"/>
                  <a:cs typeface="+mn-lt"/>
                </a:rPr>
                <a:t>Pifò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timoun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pa</a:t>
              </a:r>
              <a:r>
                <a:rPr lang="fr-HT" sz="1050">
                  <a:ea typeface="+mn-lt"/>
                  <a:cs typeface="+mn-lt"/>
                </a:rPr>
                <a:t> vin </a:t>
              </a:r>
              <a:r>
                <a:rPr lang="fr-HT" sz="1050" err="1">
                  <a:ea typeface="+mn-lt"/>
                  <a:cs typeface="+mn-lt"/>
                </a:rPr>
                <a:t>malad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menm</a:t>
              </a:r>
              <a:r>
                <a:rPr lang="fr-HT" sz="1050">
                  <a:ea typeface="+mn-lt"/>
                  <a:cs typeface="+mn-lt"/>
                </a:rPr>
                <a:t> jan </a:t>
              </a:r>
              <a:r>
                <a:rPr lang="fr-HT" sz="1050" err="1">
                  <a:ea typeface="+mn-lt"/>
                  <a:cs typeface="+mn-lt"/>
                </a:rPr>
                <a:t>ak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adilt</a:t>
              </a:r>
              <a:r>
                <a:rPr lang="fr-HT" sz="1050">
                  <a:ea typeface="+mn-lt"/>
                  <a:cs typeface="+mn-lt"/>
                </a:rPr>
                <a:t> yo, </a:t>
              </a:r>
              <a:r>
                <a:rPr lang="fr-HT" sz="1050" b="1">
                  <a:ea typeface="+mn-lt"/>
                  <a:cs typeface="+mn-lt"/>
                </a:rPr>
                <a:t>men yo </a:t>
              </a:r>
              <a:r>
                <a:rPr lang="fr-HT" sz="1050" b="1" err="1">
                  <a:ea typeface="+mn-lt"/>
                  <a:cs typeface="+mn-lt"/>
                </a:rPr>
                <a:t>kapab</a:t>
              </a:r>
              <a:r>
                <a:rPr lang="fr-HT" sz="1050" b="1">
                  <a:ea typeface="+mn-lt"/>
                  <a:cs typeface="+mn-lt"/>
                </a:rPr>
                <a:t> </a:t>
              </a:r>
              <a:r>
                <a:rPr lang="fr-HT" sz="1050" b="1" err="1">
                  <a:ea typeface="+mn-lt"/>
                  <a:cs typeface="+mn-lt"/>
                </a:rPr>
                <a:t>simaye</a:t>
              </a:r>
              <a:r>
                <a:rPr lang="fr-HT" sz="1050" b="1">
                  <a:ea typeface="+mn-lt"/>
                  <a:cs typeface="+mn-lt"/>
                </a:rPr>
                <a:t> </a:t>
              </a:r>
              <a:r>
                <a:rPr lang="fr-HT" sz="1050" b="1" err="1">
                  <a:ea typeface="+mn-lt"/>
                  <a:cs typeface="+mn-lt"/>
                </a:rPr>
                <a:t>maladi</a:t>
              </a:r>
              <a:r>
                <a:rPr lang="fr-HT" sz="1050" b="1">
                  <a:ea typeface="+mn-lt"/>
                  <a:cs typeface="+mn-lt"/>
                </a:rPr>
                <a:t> a </a:t>
              </a:r>
              <a:r>
                <a:rPr lang="fr-HT" sz="1050" b="1" err="1">
                  <a:ea typeface="+mn-lt"/>
                  <a:cs typeface="+mn-lt"/>
                </a:rPr>
                <a:t>kanmenm</a:t>
              </a:r>
              <a:r>
                <a:rPr lang="fr-HT" sz="1050" b="1">
                  <a:ea typeface="+mn-lt"/>
                  <a:cs typeface="+mn-lt"/>
                </a:rPr>
                <a:t>.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Vaksen</a:t>
              </a:r>
              <a:r>
                <a:rPr lang="fr-HT" sz="1050">
                  <a:ea typeface="+mn-lt"/>
                  <a:cs typeface="+mn-lt"/>
                </a:rPr>
                <a:t> COVID-19 yo </a:t>
              </a:r>
              <a:r>
                <a:rPr lang="fr-HT" sz="1050" err="1">
                  <a:ea typeface="+mn-lt"/>
                  <a:cs typeface="+mn-lt"/>
                </a:rPr>
                <a:t>anpeche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gran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paran</a:t>
              </a:r>
              <a:r>
                <a:rPr lang="fr-HT" sz="1050">
                  <a:ea typeface="+mn-lt"/>
                  <a:cs typeface="+mn-lt"/>
                </a:rPr>
                <a:t>, </a:t>
              </a:r>
              <a:r>
                <a:rPr lang="fr-HT" sz="1050" err="1">
                  <a:ea typeface="+mn-lt"/>
                  <a:cs typeface="+mn-lt"/>
                </a:rPr>
                <a:t>frè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ak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sè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ki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jèn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ak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lòt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moun</a:t>
              </a:r>
              <a:r>
                <a:rPr lang="fr-HT" sz="1050">
                  <a:ea typeface="+mn-lt"/>
                  <a:cs typeface="+mn-lt"/>
                </a:rPr>
                <a:t> vin </a:t>
              </a:r>
              <a:r>
                <a:rPr lang="fr-HT" sz="1050" err="1">
                  <a:ea typeface="+mn-lt"/>
                  <a:cs typeface="+mn-lt"/>
                </a:rPr>
                <a:t>malad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grav</a:t>
              </a:r>
              <a:r>
                <a:rPr lang="fr-HT" sz="1050">
                  <a:ea typeface="+mn-lt"/>
                  <a:cs typeface="+mn-lt"/>
                </a:rPr>
                <a:t>, </a:t>
              </a:r>
              <a:r>
                <a:rPr lang="fr-HT" sz="1050" err="1">
                  <a:ea typeface="+mn-lt"/>
                  <a:cs typeface="+mn-lt"/>
                </a:rPr>
                <a:t>entène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lopital</a:t>
              </a:r>
              <a:r>
                <a:rPr lang="fr-HT" sz="1050">
                  <a:ea typeface="+mn-lt"/>
                  <a:cs typeface="+mn-lt"/>
                </a:rPr>
                <a:t> </a:t>
              </a:r>
              <a:br>
                <a:rPr lang="fr-HT" sz="1050">
                  <a:ea typeface="+mn-lt"/>
                  <a:cs typeface="+mn-lt"/>
                </a:rPr>
              </a:br>
              <a:r>
                <a:rPr lang="fr-HT" sz="1050" err="1">
                  <a:ea typeface="+mn-lt"/>
                  <a:cs typeface="+mn-lt"/>
                </a:rPr>
                <a:t>epi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mouri</a:t>
              </a:r>
              <a:r>
                <a:rPr lang="fr-HT" sz="1050">
                  <a:ea typeface="+mn-lt"/>
                  <a:cs typeface="+mn-lt"/>
                </a:rPr>
                <a:t>.</a:t>
              </a:r>
              <a:endParaRPr lang="en-US" sz="1050">
                <a:ea typeface="+mn-lt"/>
                <a:cs typeface="+mn-lt"/>
              </a:endParaRPr>
            </a:p>
            <a:p>
              <a:pPr>
                <a:spcAft>
                  <a:spcPts val="700"/>
                </a:spcAft>
              </a:pPr>
              <a:r>
                <a:rPr lang="en-US" sz="1050" err="1">
                  <a:cs typeface="Calibri"/>
                </a:rPr>
                <a:t>Fè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timoun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yo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vaksine</a:t>
              </a:r>
              <a:r>
                <a:rPr lang="en-US" sz="1050">
                  <a:cs typeface="Calibri"/>
                </a:rPr>
                <a:t> ap </a:t>
              </a:r>
              <a:r>
                <a:rPr lang="en-US" sz="1050" err="1">
                  <a:cs typeface="Calibri"/>
                </a:rPr>
                <a:t>ede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anpeche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epidemi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kap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pèmèt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lekòl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fèmen</a:t>
              </a:r>
              <a:r>
                <a:rPr lang="en-US" sz="1050">
                  <a:cs typeface="Calibri"/>
                </a:rPr>
                <a:t>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ED399A5-DD93-4AF1-84E6-6B2A71BB4E98}"/>
                </a:ext>
              </a:extLst>
            </p:cNvPr>
            <p:cNvSpPr txBox="1"/>
            <p:nvPr/>
          </p:nvSpPr>
          <p:spPr>
            <a:xfrm>
              <a:off x="209262" y="242949"/>
              <a:ext cx="2859216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fi-FI" sz="1400" b="1">
                  <a:solidFill>
                    <a:srgbClr val="0E5299"/>
                  </a:solidFill>
                  <a:cs typeface="Calibri"/>
                </a:rPr>
                <a:t>Poukisa nou dwe vaksine timoun?</a:t>
              </a:r>
              <a:endParaRPr lang="en-US" sz="1400" b="1">
                <a:solidFill>
                  <a:srgbClr val="0E5299"/>
                </a:solidFill>
                <a:cs typeface="Calibri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12FF0B3-C930-465A-93C1-A85B582D899E}"/>
              </a:ext>
            </a:extLst>
          </p:cNvPr>
          <p:cNvGrpSpPr/>
          <p:nvPr/>
        </p:nvGrpSpPr>
        <p:grpSpPr>
          <a:xfrm>
            <a:off x="234723" y="3081921"/>
            <a:ext cx="2895669" cy="1412868"/>
            <a:chOff x="213786" y="3527356"/>
            <a:chExt cx="2895669" cy="1412868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C3B3EF6-C2EA-4CA5-9439-67CC1523E96B}"/>
                </a:ext>
              </a:extLst>
            </p:cNvPr>
            <p:cNvSpPr txBox="1"/>
            <p:nvPr/>
          </p:nvSpPr>
          <p:spPr>
            <a:xfrm>
              <a:off x="219814" y="3527356"/>
              <a:ext cx="2785975" cy="18004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nb-NO" sz="1300" b="1">
                  <a:solidFill>
                    <a:srgbClr val="0E5299"/>
                  </a:solidFill>
                  <a:cs typeface="Calibri"/>
                </a:rPr>
                <a:t>Eske vaksen an li san danje pou timoun?</a:t>
              </a:r>
              <a:endParaRPr lang="en-US" sz="1300" b="1">
                <a:solidFill>
                  <a:srgbClr val="0E5299"/>
                </a:solidFill>
                <a:cs typeface="Calibri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D554DF0-F735-45DC-AE29-4EB595134024}"/>
                </a:ext>
              </a:extLst>
            </p:cNvPr>
            <p:cNvSpPr txBox="1"/>
            <p:nvPr/>
          </p:nvSpPr>
          <p:spPr>
            <a:xfrm>
              <a:off x="213786" y="3745025"/>
              <a:ext cx="2895669" cy="11951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fr-HT" sz="1050">
                  <a:ea typeface="+mn-lt"/>
                  <a:cs typeface="+mn-lt"/>
                </a:rPr>
                <a:t>Rive an Jen 2022, 8,5 </a:t>
              </a:r>
              <a:r>
                <a:rPr lang="fr-HT" sz="1050" err="1">
                  <a:ea typeface="+mn-lt"/>
                  <a:cs typeface="+mn-lt"/>
                </a:rPr>
                <a:t>milyon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timoun</a:t>
              </a:r>
              <a:r>
                <a:rPr lang="fr-HT" sz="1050">
                  <a:ea typeface="+mn-lt"/>
                  <a:cs typeface="+mn-lt"/>
                </a:rPr>
                <a:t> nan </a:t>
              </a:r>
              <a:r>
                <a:rPr lang="fr-HT" sz="1050" err="1">
                  <a:ea typeface="+mn-lt"/>
                  <a:cs typeface="+mn-lt"/>
                </a:rPr>
                <a:t>peyi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Etazini</a:t>
              </a:r>
              <a:r>
                <a:rPr lang="fr-HT" sz="1050">
                  <a:ea typeface="+mn-lt"/>
                  <a:cs typeface="+mn-lt"/>
                </a:rPr>
                <a:t>, </a:t>
              </a:r>
              <a:r>
                <a:rPr lang="fr-HT" sz="1050" err="1">
                  <a:ea typeface="+mn-lt"/>
                  <a:cs typeface="+mn-lt"/>
                </a:rPr>
                <a:t>ki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gen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mwens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pase</a:t>
              </a:r>
              <a:r>
                <a:rPr lang="fr-HT" sz="1050">
                  <a:ea typeface="+mn-lt"/>
                  <a:cs typeface="+mn-lt"/>
                </a:rPr>
                <a:t> 12 </a:t>
              </a:r>
              <a:r>
                <a:rPr lang="fr-HT" sz="1050" err="1">
                  <a:ea typeface="+mn-lt"/>
                  <a:cs typeface="+mn-lt"/>
                </a:rPr>
                <a:t>ane</a:t>
              </a:r>
              <a:r>
                <a:rPr lang="fr-HT" sz="1050">
                  <a:ea typeface="+mn-lt"/>
                  <a:cs typeface="+mn-lt"/>
                </a:rPr>
                <a:t>, fin </a:t>
              </a:r>
              <a:r>
                <a:rPr lang="fr-HT" sz="1050" err="1">
                  <a:ea typeface="+mn-lt"/>
                  <a:cs typeface="+mn-lt"/>
                </a:rPr>
                <a:t>vaksine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nèt</a:t>
              </a:r>
              <a:r>
                <a:rPr lang="fr-HT" sz="1050">
                  <a:ea typeface="+mn-lt"/>
                  <a:cs typeface="+mn-lt"/>
                </a:rPr>
                <a:t> (sa </a:t>
              </a:r>
              <a:r>
                <a:rPr lang="fr-HT" sz="1050" err="1">
                  <a:ea typeface="+mn-lt"/>
                  <a:cs typeface="+mn-lt"/>
                </a:rPr>
                <a:t>ki</a:t>
              </a:r>
              <a:r>
                <a:rPr lang="fr-HT" sz="1050">
                  <a:ea typeface="+mn-lt"/>
                  <a:cs typeface="+mn-lt"/>
                </a:rPr>
                <a:t> se 30% nan </a:t>
              </a:r>
              <a:r>
                <a:rPr lang="fr-HT" sz="1050" err="1">
                  <a:ea typeface="+mn-lt"/>
                  <a:cs typeface="+mn-lt"/>
                </a:rPr>
                <a:t>popilasyon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Ameriken</a:t>
              </a:r>
              <a:r>
                <a:rPr lang="fr-HT" sz="1050">
                  <a:ea typeface="+mn-lt"/>
                  <a:cs typeface="+mn-lt"/>
                </a:rPr>
                <a:t> an). </a:t>
              </a:r>
              <a:r>
                <a:rPr lang="fr-HT" sz="1050" err="1">
                  <a:ea typeface="+mn-lt"/>
                  <a:cs typeface="+mn-lt"/>
                </a:rPr>
                <a:t>Prèske</a:t>
              </a:r>
              <a:r>
                <a:rPr lang="fr-HT" sz="1050">
                  <a:ea typeface="+mn-lt"/>
                  <a:cs typeface="+mn-lt"/>
                </a:rPr>
                <a:t> 60% nan </a:t>
              </a:r>
              <a:r>
                <a:rPr lang="fr-HT" sz="1050" err="1">
                  <a:ea typeface="+mn-lt"/>
                  <a:cs typeface="+mn-lt"/>
                </a:rPr>
                <a:t>timoun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ki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gen</a:t>
              </a:r>
              <a:r>
                <a:rPr lang="fr-HT" sz="1050">
                  <a:ea typeface="+mn-lt"/>
                  <a:cs typeface="+mn-lt"/>
                </a:rPr>
                <a:t> 12-17 yo fin </a:t>
              </a:r>
              <a:r>
                <a:rPr lang="fr-HT" sz="1050" err="1">
                  <a:ea typeface="+mn-lt"/>
                  <a:cs typeface="+mn-lt"/>
                </a:rPr>
                <a:t>vaksine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nèt</a:t>
              </a:r>
              <a:r>
                <a:rPr lang="fr-HT" sz="1050">
                  <a:ea typeface="+mn-lt"/>
                  <a:cs typeface="+mn-lt"/>
                </a:rPr>
                <a:t>. Pa </a:t>
              </a:r>
              <a:r>
                <a:rPr lang="fr-HT" sz="1050" err="1">
                  <a:ea typeface="+mn-lt"/>
                  <a:cs typeface="+mn-lt"/>
                </a:rPr>
                <a:t>gen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menm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yon</a:t>
              </a:r>
              <a:r>
                <a:rPr lang="fr-HT" sz="1050">
                  <a:ea typeface="+mn-lt"/>
                  <a:cs typeface="+mn-lt"/>
                </a:rPr>
                <a:t> (1) </a:t>
              </a:r>
              <a:r>
                <a:rPr lang="fr-HT" sz="1050" err="1">
                  <a:ea typeface="+mn-lt"/>
                  <a:cs typeface="+mn-lt"/>
                </a:rPr>
                <a:t>timoun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ki</a:t>
              </a:r>
              <a:r>
                <a:rPr lang="fr-HT" sz="1050">
                  <a:ea typeface="+mn-lt"/>
                  <a:cs typeface="+mn-lt"/>
                </a:rPr>
                <a:t> te </a:t>
              </a:r>
              <a:r>
                <a:rPr lang="fr-HT" sz="1050" err="1">
                  <a:ea typeface="+mn-lt"/>
                  <a:cs typeface="+mn-lt"/>
                </a:rPr>
                <a:t>mouri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akoz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vaksen</a:t>
              </a:r>
              <a:r>
                <a:rPr lang="fr-HT" sz="1050">
                  <a:ea typeface="+mn-lt"/>
                  <a:cs typeface="+mn-lt"/>
                </a:rPr>
                <a:t> an.   </a:t>
              </a:r>
              <a:endParaRPr lang="en-US" sz="1050">
                <a:ea typeface="+mn-lt"/>
                <a:cs typeface="+mn-lt"/>
              </a:endParaRPr>
            </a:p>
            <a:p>
              <a:pPr>
                <a:spcAft>
                  <a:spcPts val="500"/>
                </a:spcAft>
              </a:pPr>
              <a:r>
                <a:rPr lang="en-US" sz="1050">
                  <a:cs typeface="Calibri"/>
                </a:rPr>
                <a:t>Risk COVID-19 </a:t>
              </a:r>
              <a:r>
                <a:rPr lang="en-US" sz="1050" err="1">
                  <a:cs typeface="Calibri"/>
                </a:rPr>
                <a:t>yo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yo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depase</a:t>
              </a:r>
              <a:r>
                <a:rPr lang="en-US" sz="1050">
                  <a:cs typeface="Calibri"/>
                </a:rPr>
                <a:t> tout risk </a:t>
              </a:r>
              <a:r>
                <a:rPr lang="en-US" sz="1050" err="1">
                  <a:cs typeface="Calibri"/>
                </a:rPr>
                <a:t>potansyèl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vaksen</a:t>
              </a:r>
              <a:r>
                <a:rPr lang="en-US" sz="1050">
                  <a:cs typeface="Calibri"/>
                </a:rPr>
                <a:t> an.</a:t>
              </a:r>
              <a:endParaRPr lang="en-US" sz="1050">
                <a:ea typeface="+mn-lt"/>
                <a:cs typeface="+mn-lt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942A534-137E-4FE1-BC47-8DCDA87278EE}"/>
              </a:ext>
            </a:extLst>
          </p:cNvPr>
          <p:cNvGrpSpPr/>
          <p:nvPr/>
        </p:nvGrpSpPr>
        <p:grpSpPr>
          <a:xfrm>
            <a:off x="234723" y="4657388"/>
            <a:ext cx="3008782" cy="2795013"/>
            <a:chOff x="219815" y="5033183"/>
            <a:chExt cx="3059298" cy="2795013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97519F5-EBAC-41ED-B073-88797C167479}"/>
                </a:ext>
              </a:extLst>
            </p:cNvPr>
            <p:cNvSpPr txBox="1"/>
            <p:nvPr/>
          </p:nvSpPr>
          <p:spPr>
            <a:xfrm>
              <a:off x="221269" y="5522580"/>
              <a:ext cx="2838451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050" err="1">
                  <a:cs typeface="Calibri"/>
                </a:rPr>
                <a:t>Aktyèlman</a:t>
              </a:r>
              <a:r>
                <a:rPr lang="en-US" sz="1050">
                  <a:cs typeface="Calibri"/>
                </a:rPr>
                <a:t>, pa gen </a:t>
              </a:r>
              <a:r>
                <a:rPr lang="en-US" sz="1050" err="1">
                  <a:cs typeface="Calibri"/>
                </a:rPr>
                <a:t>okenn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vaksen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kont</a:t>
              </a:r>
              <a:r>
                <a:rPr lang="en-US" sz="1050">
                  <a:cs typeface="Calibri"/>
                </a:rPr>
                <a:t> COVID-19 ki </a:t>
              </a:r>
              <a:r>
                <a:rPr lang="en-US" sz="1050" err="1">
                  <a:cs typeface="Calibri"/>
                </a:rPr>
                <a:t>apwouve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pou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timoun</a:t>
              </a:r>
              <a:r>
                <a:rPr lang="en-US" sz="1050">
                  <a:cs typeface="Calibri"/>
                </a:rPr>
                <a:t> ki </a:t>
              </a:r>
              <a:r>
                <a:rPr lang="en-US" sz="1050" err="1">
                  <a:cs typeface="Calibri"/>
                </a:rPr>
                <a:t>poko</a:t>
              </a:r>
              <a:r>
                <a:rPr lang="en-US" sz="1050">
                  <a:cs typeface="Calibri"/>
                </a:rPr>
                <a:t> gen 6 </a:t>
              </a:r>
              <a:r>
                <a:rPr lang="en-US" sz="1050" err="1">
                  <a:cs typeface="Calibri"/>
                </a:rPr>
                <a:t>mwa</a:t>
              </a:r>
              <a:r>
                <a:rPr lang="en-US" sz="1050">
                  <a:cs typeface="Calibri"/>
                </a:rPr>
                <a:t>. Men </a:t>
              </a:r>
              <a:r>
                <a:rPr lang="en-US" sz="1050" err="1">
                  <a:cs typeface="Calibri"/>
                </a:rPr>
                <a:t>ou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kapab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pwoteje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pitit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ou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poul</a:t>
              </a:r>
              <a:r>
                <a:rPr lang="en-US" sz="1050">
                  <a:cs typeface="Calibri"/>
                </a:rPr>
                <a:t> pa </a:t>
              </a:r>
              <a:r>
                <a:rPr lang="en-US" sz="1050" err="1">
                  <a:cs typeface="Calibri"/>
                </a:rPr>
                <a:t>enfekte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ak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pwopaje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viris</a:t>
              </a:r>
              <a:r>
                <a:rPr lang="en-US" sz="1050">
                  <a:cs typeface="Calibri"/>
                </a:rPr>
                <a:t> la </a:t>
              </a:r>
              <a:r>
                <a:rPr lang="en-US" sz="1050" err="1">
                  <a:cs typeface="Calibri"/>
                </a:rPr>
                <a:t>ak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lòt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moun</a:t>
              </a:r>
              <a:r>
                <a:rPr lang="en-US" sz="1050">
                  <a:cs typeface="Calibri"/>
                </a:rPr>
                <a:t>.</a:t>
              </a:r>
              <a:endParaRPr lang="en-US" sz="140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D3ADBE8-63EB-44E9-A52A-758B6FB9CB81}"/>
                </a:ext>
              </a:extLst>
            </p:cNvPr>
            <p:cNvSpPr txBox="1"/>
            <p:nvPr/>
          </p:nvSpPr>
          <p:spPr>
            <a:xfrm>
              <a:off x="221269" y="5033183"/>
              <a:ext cx="282438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>
                  <a:solidFill>
                    <a:srgbClr val="0E5299"/>
                  </a:solidFill>
                  <a:cs typeface="Calibri"/>
                </a:rPr>
                <a:t>Ki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jan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nou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kapab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pwoteje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timoun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 ki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poko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 gen sis (6)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mwa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yo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?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BAAE0B9-82C8-49D6-8961-B55D7BE678DB}"/>
                </a:ext>
              </a:extLst>
            </p:cNvPr>
            <p:cNvSpPr txBox="1"/>
            <p:nvPr/>
          </p:nvSpPr>
          <p:spPr>
            <a:xfrm>
              <a:off x="219815" y="6227758"/>
              <a:ext cx="3059298" cy="160043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>
                <a:spcAft>
                  <a:spcPts val="6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050" err="1">
                  <a:ea typeface="+mn-lt"/>
                  <a:cs typeface="+mn-lt"/>
                </a:rPr>
                <a:t>Asire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ou</a:t>
              </a:r>
              <a:r>
                <a:rPr lang="en-US" sz="1050">
                  <a:ea typeface="+mn-lt"/>
                  <a:cs typeface="+mn-lt"/>
                </a:rPr>
                <a:t> tout </a:t>
              </a:r>
              <a:r>
                <a:rPr lang="en-US" sz="1050" err="1">
                  <a:ea typeface="+mn-lt"/>
                  <a:cs typeface="+mn-lt"/>
                </a:rPr>
                <a:t>moun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lakay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ou</a:t>
              </a:r>
              <a:r>
                <a:rPr lang="en-US" sz="1050">
                  <a:ea typeface="+mn-lt"/>
                  <a:cs typeface="+mn-lt"/>
                </a:rPr>
                <a:t> ki gen </a:t>
              </a:r>
              <a:r>
                <a:rPr lang="en-US" sz="1050" err="1">
                  <a:ea typeface="+mn-lt"/>
                  <a:cs typeface="+mn-lt"/>
                </a:rPr>
                <a:t>plis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pase</a:t>
              </a:r>
              <a:r>
                <a:rPr lang="en-US" sz="1050">
                  <a:ea typeface="+mn-lt"/>
                  <a:cs typeface="+mn-lt"/>
                </a:rPr>
                <a:t> 6</a:t>
              </a:r>
              <a:br>
                <a:rPr lang="en-US" sz="1050">
                  <a:ea typeface="+mn-lt"/>
                  <a:cs typeface="+mn-lt"/>
                </a:rPr>
              </a:br>
              <a:r>
                <a:rPr lang="en-US" sz="1050" err="1">
                  <a:ea typeface="+mn-lt"/>
                  <a:cs typeface="+mn-lt"/>
                </a:rPr>
                <a:t>mwa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vaksine</a:t>
              </a:r>
              <a:r>
                <a:rPr lang="en-US" sz="1050">
                  <a:ea typeface="+mn-lt"/>
                  <a:cs typeface="+mn-lt"/>
                </a:rPr>
                <a:t>.</a:t>
              </a:r>
            </a:p>
            <a:p>
              <a:pPr marL="171450" indent="-171450">
                <a:spcAft>
                  <a:spcPts val="6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050" err="1">
                  <a:ea typeface="+mn-lt"/>
                  <a:cs typeface="+mn-lt"/>
                </a:rPr>
                <a:t>Manman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kap</a:t>
              </a:r>
              <a:r>
                <a:rPr lang="en-US" sz="1050">
                  <a:ea typeface="+mn-lt"/>
                  <a:cs typeface="+mn-lt"/>
                </a:rPr>
                <a:t> bay </a:t>
              </a:r>
              <a:r>
                <a:rPr lang="en-US" sz="1050" err="1">
                  <a:ea typeface="+mn-lt"/>
                  <a:cs typeface="+mn-lt"/>
                </a:rPr>
                <a:t>pitit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yo</a:t>
              </a:r>
              <a:r>
                <a:rPr lang="en-US" sz="1050">
                  <a:ea typeface="+mn-lt"/>
                  <a:cs typeface="+mn-lt"/>
                </a:rPr>
                <a:t> tete </a:t>
              </a:r>
              <a:r>
                <a:rPr lang="en-US" sz="1050" err="1">
                  <a:ea typeface="+mn-lt"/>
                  <a:cs typeface="+mn-lt"/>
                </a:rPr>
                <a:t>yo</a:t>
              </a:r>
              <a:r>
                <a:rPr lang="en-US" sz="1050">
                  <a:ea typeface="+mn-lt"/>
                  <a:cs typeface="+mn-lt"/>
                </a:rPr>
                <a:t>, </a:t>
              </a:r>
              <a:r>
                <a:rPr lang="en-US" sz="1050" err="1">
                  <a:ea typeface="+mn-lt"/>
                  <a:cs typeface="+mn-lt"/>
                </a:rPr>
                <a:t>kapabvaksine</a:t>
              </a:r>
              <a:r>
                <a:rPr lang="en-US" sz="1050">
                  <a:ea typeface="+mn-lt"/>
                  <a:cs typeface="+mn-lt"/>
                </a:rPr>
                <a:t> </a:t>
              </a:r>
              <a:br>
                <a:rPr lang="en-US" sz="1050">
                  <a:ea typeface="+mn-lt"/>
                  <a:cs typeface="+mn-lt"/>
                </a:rPr>
              </a:br>
              <a:r>
                <a:rPr lang="en-US" sz="1050" err="1">
                  <a:ea typeface="+mn-lt"/>
                  <a:cs typeface="+mn-lt"/>
                </a:rPr>
                <a:t>pou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yo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ede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transmèt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antikò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akbebe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yo</a:t>
              </a:r>
              <a:r>
                <a:rPr lang="en-US" sz="1050">
                  <a:ea typeface="+mn-lt"/>
                  <a:cs typeface="+mn-lt"/>
                </a:rPr>
                <a:t>.</a:t>
              </a:r>
            </a:p>
            <a:p>
              <a:pPr marL="171450" indent="-171450">
                <a:spcAft>
                  <a:spcPts val="6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050" err="1">
                  <a:ea typeface="+mn-lt"/>
                  <a:cs typeface="+mn-lt"/>
                </a:rPr>
                <a:t>Ankouraje</a:t>
              </a:r>
              <a:r>
                <a:rPr lang="en-US" sz="1050">
                  <a:ea typeface="+mn-lt"/>
                  <a:cs typeface="+mn-lt"/>
                </a:rPr>
                <a:t> mete </a:t>
              </a:r>
              <a:r>
                <a:rPr lang="en-US" sz="1050" err="1">
                  <a:ea typeface="+mn-lt"/>
                  <a:cs typeface="+mn-lt"/>
                </a:rPr>
                <a:t>kashnen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lè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ou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anddan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akpwatike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distans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soyal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espesyalman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pamimoun</a:t>
              </a:r>
              <a:r>
                <a:rPr lang="en-US" sz="1050">
                  <a:ea typeface="+mn-lt"/>
                  <a:cs typeface="+mn-lt"/>
                </a:rPr>
                <a:t> ki pa </a:t>
              </a:r>
              <a:r>
                <a:rPr lang="en-US" sz="1050" err="1">
                  <a:ea typeface="+mn-lt"/>
                  <a:cs typeface="+mn-lt"/>
                </a:rPr>
                <a:t>vaksine</a:t>
              </a:r>
              <a:r>
                <a:rPr lang="en-US" sz="1050">
                  <a:ea typeface="+mn-lt"/>
                  <a:cs typeface="+mn-lt"/>
                </a:rPr>
                <a:t>. </a:t>
              </a:r>
            </a:p>
            <a:p>
              <a:pPr marL="171450" indent="-171450">
                <a:spcAft>
                  <a:spcPts val="6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050">
                  <a:ea typeface="+mn-lt"/>
                  <a:cs typeface="+mn-lt"/>
                </a:rPr>
                <a:t>Lave men </a:t>
              </a:r>
              <a:r>
                <a:rPr lang="en-US" sz="1050" err="1">
                  <a:ea typeface="+mn-lt"/>
                  <a:cs typeface="+mn-lt"/>
                </a:rPr>
                <a:t>ou</a:t>
              </a:r>
              <a:r>
                <a:rPr lang="en-US" sz="1050">
                  <a:ea typeface="+mn-lt"/>
                  <a:cs typeface="+mn-lt"/>
                </a:rPr>
                <a:t>.</a:t>
              </a:r>
            </a:p>
            <a:p>
              <a:pPr marL="171450" indent="-171450">
                <a:spcAft>
                  <a:spcPts val="6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050" err="1">
                  <a:ea typeface="+mn-lt"/>
                  <a:cs typeface="+mn-lt"/>
                </a:rPr>
                <a:t>Siveye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mizajou</a:t>
              </a:r>
              <a:r>
                <a:rPr lang="en-US" sz="1050">
                  <a:ea typeface="+mn-lt"/>
                  <a:cs typeface="+mn-lt"/>
                </a:rPr>
                <a:t> sou </a:t>
              </a:r>
              <a:r>
                <a:rPr lang="en-US" sz="1050" err="1">
                  <a:ea typeface="+mn-lt"/>
                  <a:cs typeface="+mn-lt"/>
                </a:rPr>
                <a:t>disponiblite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vaksen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poutimoun</a:t>
              </a:r>
              <a:r>
                <a:rPr lang="en-US" sz="1050">
                  <a:ea typeface="+mn-lt"/>
                  <a:cs typeface="+mn-lt"/>
                </a:rPr>
                <a:t>.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F87D3526-D69E-4C75-B1DE-74710FE54D16}"/>
              </a:ext>
            </a:extLst>
          </p:cNvPr>
          <p:cNvSpPr txBox="1"/>
          <p:nvPr/>
        </p:nvSpPr>
        <p:spPr>
          <a:xfrm>
            <a:off x="3814523" y="7102678"/>
            <a:ext cx="2388014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 b="1" err="1"/>
              <a:t>Mizajou</a:t>
            </a:r>
            <a:r>
              <a:rPr lang="en-US" sz="1200" b="1"/>
              <a:t>: 11 </a:t>
            </a:r>
            <a:r>
              <a:rPr lang="en-US" sz="1200" b="1" err="1"/>
              <a:t>oktòb</a:t>
            </a:r>
            <a:r>
              <a:rPr lang="en-US" sz="1200" b="1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86362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8D504F-2ED1-8066-936C-183490EA0E7C}"/>
              </a:ext>
            </a:extLst>
          </p:cNvPr>
          <p:cNvGrpSpPr/>
          <p:nvPr/>
        </p:nvGrpSpPr>
        <p:grpSpPr>
          <a:xfrm>
            <a:off x="469222" y="91320"/>
            <a:ext cx="778473" cy="849473"/>
            <a:chOff x="322934" y="91320"/>
            <a:chExt cx="875762" cy="955635"/>
          </a:xfrm>
        </p:grpSpPr>
        <p:pic>
          <p:nvPicPr>
            <p:cNvPr id="13" name="Picture 12" descr="A person wearing a red shirt&#10;&#10;Description automatically generated with low confidence">
              <a:extLst>
                <a:ext uri="{FF2B5EF4-FFF2-40B4-BE49-F238E27FC236}">
                  <a16:creationId xmlns:a16="http://schemas.microsoft.com/office/drawing/2014/main" id="{85B1DA52-FBFA-4429-B379-81F0D7BB06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52"/>
            <a:stretch/>
          </p:blipFill>
          <p:spPr>
            <a:xfrm>
              <a:off x="366514" y="91320"/>
              <a:ext cx="733305" cy="948343"/>
            </a:xfrm>
            <a:prstGeom prst="rect">
              <a:avLst/>
            </a:prstGeom>
          </p:spPr>
        </p:pic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B2C679D-640B-483C-B754-0E536CDB39F1}"/>
                </a:ext>
              </a:extLst>
            </p:cNvPr>
            <p:cNvSpPr/>
            <p:nvPr/>
          </p:nvSpPr>
          <p:spPr>
            <a:xfrm>
              <a:off x="322934" y="492957"/>
              <a:ext cx="875762" cy="55399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53716B9E-D91F-48E2-BF56-22DB7FDF4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1496" y="-2345"/>
            <a:ext cx="3316904" cy="1665140"/>
          </a:xfrm>
          <a:prstGeom prst="rect">
            <a:avLst/>
          </a:prstGeom>
        </p:spPr>
      </p:pic>
      <p:pic>
        <p:nvPicPr>
          <p:cNvPr id="10" name="Picture 9" descr="A group of people in garment&#10;&#10;Description automatically generated with low confidence">
            <a:extLst>
              <a:ext uri="{FF2B5EF4-FFF2-40B4-BE49-F238E27FC236}">
                <a16:creationId xmlns:a16="http://schemas.microsoft.com/office/drawing/2014/main" id="{3433935C-77ED-4734-B470-D34906EACB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032" y="102571"/>
            <a:ext cx="2933118" cy="1450672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1514A06F-6C9B-400A-813A-0BB94C3D4BDA}"/>
              </a:ext>
            </a:extLst>
          </p:cNvPr>
          <p:cNvSpPr/>
          <p:nvPr/>
        </p:nvSpPr>
        <p:spPr>
          <a:xfrm>
            <a:off x="3371847" y="-2345"/>
            <a:ext cx="3371306" cy="849473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25588B-FE07-48CB-A7BA-42DD444F277B}"/>
              </a:ext>
            </a:extLst>
          </p:cNvPr>
          <p:cNvSpPr txBox="1"/>
          <p:nvPr/>
        </p:nvSpPr>
        <p:spPr>
          <a:xfrm>
            <a:off x="3615979" y="226874"/>
            <a:ext cx="2883586" cy="4985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b="1">
                <a:solidFill>
                  <a:schemeClr val="bg1"/>
                </a:solidFill>
                <a:cs typeface="Calibri"/>
              </a:rPr>
              <a:t>KISA POU ESPERE APWÈ TIMOUN YO FIN VAKSINE?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E219E5C-240E-4E38-9050-D19698E7D036}"/>
              </a:ext>
            </a:extLst>
          </p:cNvPr>
          <p:cNvGrpSpPr/>
          <p:nvPr/>
        </p:nvGrpSpPr>
        <p:grpSpPr>
          <a:xfrm>
            <a:off x="3621238" y="4377480"/>
            <a:ext cx="3003410" cy="1563074"/>
            <a:chOff x="3643289" y="4315161"/>
            <a:chExt cx="3003410" cy="156307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FD3EC11-B334-473F-BCC6-24366A951BED}"/>
                </a:ext>
              </a:extLst>
            </p:cNvPr>
            <p:cNvGrpSpPr/>
            <p:nvPr/>
          </p:nvGrpSpPr>
          <p:grpSpPr>
            <a:xfrm>
              <a:off x="3643289" y="4315161"/>
              <a:ext cx="1286764" cy="1409202"/>
              <a:chOff x="3643289" y="4315161"/>
              <a:chExt cx="1286764" cy="1409202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4C3BAA96-8C90-41D8-A7B5-0119B6C9224E}"/>
                  </a:ext>
                </a:extLst>
              </p:cNvPr>
              <p:cNvGrpSpPr/>
              <p:nvPr/>
            </p:nvGrpSpPr>
            <p:grpSpPr>
              <a:xfrm>
                <a:off x="3830342" y="4315161"/>
                <a:ext cx="912659" cy="912659"/>
                <a:chOff x="4125623" y="3537465"/>
                <a:chExt cx="1906877" cy="1906877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75462CB-7506-47B5-BEF3-D13CAE4F1353}"/>
                    </a:ext>
                  </a:extLst>
                </p:cNvPr>
                <p:cNvSpPr/>
                <p:nvPr/>
              </p:nvSpPr>
              <p:spPr>
                <a:xfrm>
                  <a:off x="4125623" y="3537465"/>
                  <a:ext cx="1906877" cy="1906877"/>
                </a:xfrm>
                <a:prstGeom prst="rect">
                  <a:avLst/>
                </a:prstGeom>
                <a:solidFill>
                  <a:srgbClr val="1565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4" name="Graphic 63">
                  <a:extLst>
                    <a:ext uri="{FF2B5EF4-FFF2-40B4-BE49-F238E27FC236}">
                      <a16:creationId xmlns:a16="http://schemas.microsoft.com/office/drawing/2014/main" id="{5CABCE15-D27A-47DA-946E-92F6653B15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93589" y="3691146"/>
                  <a:ext cx="1599516" cy="1599516"/>
                </a:xfrm>
                <a:prstGeom prst="rect">
                  <a:avLst/>
                </a:prstGeom>
              </p:spPr>
            </p:pic>
          </p:grp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34D6256-75F4-4D11-9E4D-F4ABDB12E451}"/>
                  </a:ext>
                </a:extLst>
              </p:cNvPr>
              <p:cNvSpPr txBox="1"/>
              <p:nvPr/>
            </p:nvSpPr>
            <p:spPr>
              <a:xfrm>
                <a:off x="3643289" y="5267315"/>
                <a:ext cx="1286764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/>
                  <a:t>Yap </a:t>
                </a:r>
                <a:r>
                  <a:rPr lang="en-US" sz="1100" b="1" err="1"/>
                  <a:t>santi</a:t>
                </a:r>
                <a:r>
                  <a:rPr lang="en-US" sz="1100" b="1"/>
                  <a:t> </a:t>
                </a:r>
                <a:r>
                  <a:rPr lang="en-US" sz="1100" b="1" err="1"/>
                  <a:t>yo</a:t>
                </a:r>
                <a:r>
                  <a:rPr lang="en-US" sz="1100" b="1"/>
                  <a:t> pi </a:t>
                </a:r>
                <a:r>
                  <a:rPr lang="en-US" sz="1100" b="1" err="1"/>
                  <a:t>byen</a:t>
                </a:r>
                <a:r>
                  <a:rPr lang="en-US" sz="1100" b="1"/>
                  <a:t> </a:t>
                </a:r>
                <a:r>
                  <a:rPr lang="en-US" sz="1100" b="1" err="1"/>
                  <a:t>kelke</a:t>
                </a:r>
                <a:r>
                  <a:rPr lang="en-US" sz="1100" b="1"/>
                  <a:t> </a:t>
                </a:r>
                <a:r>
                  <a:rPr lang="en-US" sz="1100" b="1" err="1"/>
                  <a:t>jou</a:t>
                </a:r>
                <a:r>
                  <a:rPr lang="en-US" sz="1100" b="1"/>
                  <a:t> </a:t>
                </a:r>
                <a:r>
                  <a:rPr lang="en-US" sz="1100" b="1" err="1"/>
                  <a:t>apwè</a:t>
                </a:r>
                <a:r>
                  <a:rPr lang="en-US" sz="1100" b="1"/>
                  <a:t> </a:t>
                </a:r>
                <a:r>
                  <a:rPr lang="en-US" sz="1100" b="1" err="1"/>
                  <a:t>vaksen</a:t>
                </a:r>
                <a:r>
                  <a:rPr lang="en-US" sz="1100" b="1"/>
                  <a:t> </a:t>
                </a:r>
                <a:r>
                  <a:rPr lang="en-US" sz="1100" b="1" err="1"/>
                  <a:t>yan</a:t>
                </a:r>
                <a:r>
                  <a:rPr lang="en-US" sz="1100" b="1"/>
                  <a:t>.</a:t>
                </a:r>
                <a:endParaRPr lang="en-US" sz="1100" b="1">
                  <a:cs typeface="Calibri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D2CB385-2E8F-4957-A6FF-8EAA8DF3FEDC}"/>
                </a:ext>
              </a:extLst>
            </p:cNvPr>
            <p:cNvGrpSpPr/>
            <p:nvPr/>
          </p:nvGrpSpPr>
          <p:grpSpPr>
            <a:xfrm>
              <a:off x="5071601" y="4315758"/>
              <a:ext cx="1575098" cy="1562477"/>
              <a:chOff x="5071601" y="4315758"/>
              <a:chExt cx="1575098" cy="1562477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53BD4F8-AFAC-4BB2-8D4D-6D1B2FDADE7F}"/>
                  </a:ext>
                </a:extLst>
              </p:cNvPr>
              <p:cNvGrpSpPr/>
              <p:nvPr/>
            </p:nvGrpSpPr>
            <p:grpSpPr>
              <a:xfrm>
                <a:off x="5406247" y="4315758"/>
                <a:ext cx="912659" cy="912659"/>
                <a:chOff x="5310651" y="3880938"/>
                <a:chExt cx="1906877" cy="1906877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4D389D62-A03D-46AE-B379-DEA9A654EFD2}"/>
                    </a:ext>
                  </a:extLst>
                </p:cNvPr>
                <p:cNvSpPr/>
                <p:nvPr/>
              </p:nvSpPr>
              <p:spPr>
                <a:xfrm>
                  <a:off x="5310651" y="3880938"/>
                  <a:ext cx="1906877" cy="1906877"/>
                </a:xfrm>
                <a:prstGeom prst="rect">
                  <a:avLst/>
                </a:prstGeom>
                <a:solidFill>
                  <a:srgbClr val="FBC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6" name="Graphic 65">
                  <a:extLst>
                    <a:ext uri="{FF2B5EF4-FFF2-40B4-BE49-F238E27FC236}">
                      <a16:creationId xmlns:a16="http://schemas.microsoft.com/office/drawing/2014/main" id="{2982380A-5821-4881-8F72-A31E399D9B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8794" y="3931315"/>
                  <a:ext cx="1806122" cy="1806122"/>
                </a:xfrm>
                <a:prstGeom prst="rect">
                  <a:avLst/>
                </a:prstGeom>
              </p:spPr>
            </p:pic>
          </p:grp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494E1F9-E0B9-48F3-A35C-C638E094663E}"/>
                  </a:ext>
                </a:extLst>
              </p:cNvPr>
              <p:cNvSpPr txBox="1"/>
              <p:nvPr/>
            </p:nvSpPr>
            <p:spPr>
              <a:xfrm>
                <a:off x="5071601" y="5268837"/>
                <a:ext cx="1575098" cy="6093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 err="1"/>
                  <a:t>Timoun</a:t>
                </a:r>
                <a:r>
                  <a:rPr lang="en-US" sz="1100" b="1"/>
                  <a:t> ap </a:t>
                </a:r>
                <a:r>
                  <a:rPr lang="en-US" sz="1100" b="1" err="1"/>
                  <a:t>konsidere</a:t>
                </a:r>
                <a:r>
                  <a:rPr lang="en-US" sz="1100" b="1"/>
                  <a:t> </a:t>
                </a:r>
                <a:br>
                  <a:rPr lang="en-US" sz="1100" b="1"/>
                </a:br>
                <a:r>
                  <a:rPr lang="en-US" sz="1100" b="1" err="1"/>
                  <a:t>ke</a:t>
                </a:r>
                <a:r>
                  <a:rPr lang="en-US" sz="1100" b="1"/>
                  <a:t> </a:t>
                </a:r>
                <a:r>
                  <a:rPr lang="en-US" sz="1100" b="1" err="1"/>
                  <a:t>konplètman</a:t>
                </a:r>
                <a:r>
                  <a:rPr lang="en-US" sz="1100" b="1"/>
                  <a:t> </a:t>
                </a:r>
                <a:r>
                  <a:rPr lang="en-US" sz="1100" b="1" err="1"/>
                  <a:t>vaksine</a:t>
                </a:r>
                <a:r>
                  <a:rPr lang="en-US" sz="1100" b="1"/>
                  <a:t> </a:t>
                </a:r>
                <a:br>
                  <a:rPr lang="en-US" sz="1100" b="1"/>
                </a:br>
                <a:r>
                  <a:rPr lang="en-US" sz="1100" b="1"/>
                  <a:t>2 </a:t>
                </a:r>
                <a:r>
                  <a:rPr lang="en-US" sz="1100" b="1" err="1"/>
                  <a:t>semèn</a:t>
                </a:r>
                <a:r>
                  <a:rPr lang="en-US" sz="1100" b="1"/>
                  <a:t> </a:t>
                </a:r>
                <a:r>
                  <a:rPr lang="en-US" sz="1100" b="1" err="1"/>
                  <a:t>apwè</a:t>
                </a:r>
                <a:r>
                  <a:rPr lang="en-US" sz="1100" b="1"/>
                  <a:t> </a:t>
                </a:r>
                <a:r>
                  <a:rPr lang="en-US" sz="1100" b="1" err="1"/>
                  <a:t>dènye</a:t>
                </a:r>
                <a:r>
                  <a:rPr lang="en-US" sz="1100" b="1"/>
                  <a:t> </a:t>
                </a:r>
                <a:br>
                  <a:rPr lang="en-US" sz="1100" b="1"/>
                </a:br>
                <a:r>
                  <a:rPr lang="en-US" sz="1100" b="1" err="1"/>
                  <a:t>dòz</a:t>
                </a:r>
                <a:r>
                  <a:rPr lang="en-US" sz="1100" b="1"/>
                  <a:t> final </a:t>
                </a:r>
                <a:r>
                  <a:rPr lang="en-US" sz="1100" b="1" err="1"/>
                  <a:t>yo</a:t>
                </a:r>
                <a:r>
                  <a:rPr lang="en-US" sz="1100" b="1"/>
                  <a:t> a.</a:t>
                </a:r>
                <a:endParaRPr lang="en-US" sz="1100" b="1">
                  <a:cs typeface="Calibri"/>
                </a:endParaRPr>
              </a:p>
            </p:txBody>
          </p:sp>
        </p:grp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0D9D98DC-A3DE-4819-BACD-1451DB23D2BA}"/>
              </a:ext>
            </a:extLst>
          </p:cNvPr>
          <p:cNvSpPr/>
          <p:nvPr/>
        </p:nvSpPr>
        <p:spPr>
          <a:xfrm>
            <a:off x="3808291" y="5997916"/>
            <a:ext cx="912658" cy="912658"/>
          </a:xfrm>
          <a:prstGeom prst="rect">
            <a:avLst/>
          </a:prstGeom>
          <a:solidFill>
            <a:srgbClr val="FBC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5AAC854-2E22-419D-B132-096B2F209976}"/>
              </a:ext>
            </a:extLst>
          </p:cNvPr>
          <p:cNvSpPr txBox="1"/>
          <p:nvPr/>
        </p:nvSpPr>
        <p:spPr>
          <a:xfrm>
            <a:off x="3580788" y="6959853"/>
            <a:ext cx="1327214" cy="43627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050" b="1" err="1"/>
              <a:t>Kontinye</a:t>
            </a:r>
            <a:r>
              <a:rPr lang="en-US" sz="1050" b="1"/>
              <a:t> mete mask nan </a:t>
            </a:r>
            <a:r>
              <a:rPr lang="en-US" sz="1050" b="1" err="1"/>
              <a:t>espas</a:t>
            </a:r>
            <a:r>
              <a:rPr lang="en-US" sz="1050" b="1"/>
              <a:t> </a:t>
            </a:r>
            <a:r>
              <a:rPr lang="en-US" sz="1050" b="1" err="1"/>
              <a:t>kote</a:t>
            </a:r>
            <a:r>
              <a:rPr lang="en-US" sz="1050" b="1"/>
              <a:t> ki </a:t>
            </a:r>
            <a:r>
              <a:rPr lang="en-US" sz="1050" b="1" err="1"/>
              <a:t>chaje</a:t>
            </a:r>
            <a:r>
              <a:rPr lang="en-US" sz="1050" b="1"/>
              <a:t> </a:t>
            </a:r>
            <a:r>
              <a:rPr lang="en-US" sz="1050" b="1" err="1"/>
              <a:t>moun</a:t>
            </a:r>
            <a:r>
              <a:rPr lang="en-US" sz="1050" b="1"/>
              <a:t> epi lave men </a:t>
            </a:r>
            <a:r>
              <a:rPr lang="en-US" sz="1050" b="1" err="1"/>
              <a:t>ou</a:t>
            </a:r>
            <a:r>
              <a:rPr lang="en-US" sz="1050" b="1"/>
              <a:t>.</a:t>
            </a:r>
            <a:endParaRPr lang="en-US" sz="1050" b="1">
              <a:cs typeface="Calibri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D9E393-0A72-457D-A10E-4A652B5FDD1C}"/>
              </a:ext>
            </a:extLst>
          </p:cNvPr>
          <p:cNvGrpSpPr/>
          <p:nvPr/>
        </p:nvGrpSpPr>
        <p:grpSpPr>
          <a:xfrm>
            <a:off x="5103296" y="5994768"/>
            <a:ext cx="1521352" cy="1535353"/>
            <a:chOff x="5125347" y="5978678"/>
            <a:chExt cx="1521352" cy="1535353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A300940-612E-4434-A90A-166319E03B88}"/>
                </a:ext>
              </a:extLst>
            </p:cNvPr>
            <p:cNvGrpSpPr/>
            <p:nvPr/>
          </p:nvGrpSpPr>
          <p:grpSpPr>
            <a:xfrm>
              <a:off x="5406247" y="5978678"/>
              <a:ext cx="910394" cy="950687"/>
              <a:chOff x="5310651" y="6616319"/>
              <a:chExt cx="1906877" cy="1991273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ECC08A2-238A-4CB1-8AE0-794CADCFE2CA}"/>
                  </a:ext>
                </a:extLst>
              </p:cNvPr>
              <p:cNvSpPr/>
              <p:nvPr/>
            </p:nvSpPr>
            <p:spPr>
              <a:xfrm>
                <a:off x="5310651" y="6616319"/>
                <a:ext cx="1906877" cy="1906877"/>
              </a:xfrm>
              <a:prstGeom prst="rect">
                <a:avLst/>
              </a:prstGeom>
              <a:solidFill>
                <a:srgbClr val="96CF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0" name="Graphic 69">
                <a:extLst>
                  <a:ext uri="{FF2B5EF4-FFF2-40B4-BE49-F238E27FC236}">
                    <a16:creationId xmlns:a16="http://schemas.microsoft.com/office/drawing/2014/main" id="{A5138267-2CC7-4BD0-98E1-87BB31AA73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538062" y="6700715"/>
                <a:ext cx="1496071" cy="1906877"/>
              </a:xfrm>
              <a:prstGeom prst="rect">
                <a:avLst/>
              </a:prstGeom>
            </p:spPr>
          </p:pic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50DF418-A625-4960-A393-2A15BFEA09B0}"/>
                </a:ext>
              </a:extLst>
            </p:cNvPr>
            <p:cNvSpPr txBox="1"/>
            <p:nvPr/>
          </p:nvSpPr>
          <p:spPr>
            <a:xfrm>
              <a:off x="5125347" y="6932333"/>
              <a:ext cx="1521352" cy="5816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050" b="1" err="1"/>
                <a:t>Lè</a:t>
              </a:r>
              <a:r>
                <a:rPr lang="en-US" sz="1050" b="1"/>
                <a:t> </a:t>
              </a:r>
              <a:r>
                <a:rPr lang="en-US" sz="1050" b="1" err="1"/>
                <a:t>nou</a:t>
              </a:r>
              <a:r>
                <a:rPr lang="en-US" sz="1050" b="1"/>
                <a:t> </a:t>
              </a:r>
              <a:r>
                <a:rPr lang="en-US" sz="1050" b="1" err="1"/>
                <a:t>pran</a:t>
              </a:r>
              <a:r>
                <a:rPr lang="en-US" sz="1050" b="1"/>
                <a:t> </a:t>
              </a:r>
              <a:r>
                <a:rPr lang="en-US" sz="1050" b="1" err="1"/>
                <a:t>vaksen</a:t>
              </a:r>
              <a:r>
                <a:rPr lang="en-US" sz="1050" b="1"/>
                <a:t>, </a:t>
              </a:r>
              <a:r>
                <a:rPr lang="en-US" sz="1050" b="1" err="1"/>
                <a:t>sa</a:t>
              </a:r>
              <a:r>
                <a:rPr lang="en-US" sz="1050" b="1"/>
                <a:t> </a:t>
              </a:r>
              <a:r>
                <a:rPr lang="en-US" sz="1050" b="1" err="1"/>
                <a:t>pèmèt</a:t>
              </a:r>
              <a:r>
                <a:rPr lang="en-US" sz="1050" b="1"/>
                <a:t> </a:t>
              </a:r>
              <a:r>
                <a:rPr lang="en-US" sz="1050" b="1" err="1"/>
                <a:t>nou</a:t>
              </a:r>
              <a:r>
                <a:rPr lang="en-US" sz="1050" b="1"/>
                <a:t> </a:t>
              </a:r>
              <a:r>
                <a:rPr lang="en-US" sz="1050" b="1" err="1"/>
                <a:t>pwoteje</a:t>
              </a:r>
              <a:r>
                <a:rPr lang="en-US" sz="1050" b="1"/>
                <a:t> </a:t>
              </a:r>
              <a:r>
                <a:rPr lang="en-US" sz="1050" b="1" err="1"/>
                <a:t>timoun</a:t>
              </a:r>
              <a:r>
                <a:rPr lang="en-US" sz="1050" b="1"/>
                <a:t> </a:t>
              </a:r>
              <a:r>
                <a:rPr lang="en-US" sz="1050" b="1" err="1"/>
                <a:t>ak</a:t>
              </a:r>
              <a:r>
                <a:rPr lang="en-US" sz="1050" b="1"/>
                <a:t> </a:t>
              </a:r>
              <a:r>
                <a:rPr lang="en-US" sz="1050" b="1" err="1"/>
                <a:t>lòt</a:t>
              </a:r>
              <a:r>
                <a:rPr lang="en-US" sz="1050" b="1"/>
                <a:t> </a:t>
              </a:r>
              <a:r>
                <a:rPr lang="en-US" sz="1050" b="1" err="1"/>
                <a:t>moun</a:t>
              </a:r>
              <a:r>
                <a:rPr lang="en-US" sz="1050" b="1"/>
                <a:t> </a:t>
              </a:r>
              <a:r>
                <a:rPr lang="en-US" sz="1050" b="1" err="1"/>
                <a:t>kont</a:t>
              </a:r>
              <a:r>
                <a:rPr lang="en-US" sz="1050" b="1"/>
                <a:t> </a:t>
              </a:r>
              <a:r>
                <a:rPr lang="en-US" sz="1050" b="1" err="1"/>
                <a:t>maladi</a:t>
              </a:r>
              <a:r>
                <a:rPr lang="en-US" sz="1050" b="1"/>
                <a:t> </a:t>
              </a:r>
              <a:r>
                <a:rPr lang="en-US" sz="1050" b="1" err="1"/>
                <a:t>grav</a:t>
              </a:r>
              <a:r>
                <a:rPr lang="en-US" sz="1050" b="1"/>
                <a:t> COVID-19 </a:t>
              </a:r>
              <a:r>
                <a:rPr lang="en-US" sz="1050" b="1" err="1"/>
                <a:t>lakoz</a:t>
              </a:r>
              <a:r>
                <a:rPr lang="en-US" sz="1050" b="1"/>
                <a:t>!</a:t>
              </a:r>
              <a:endParaRPr lang="en-US" sz="1050" b="1">
                <a:cs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77C0E5-23FA-49E5-BF97-77E73A22E292}"/>
              </a:ext>
            </a:extLst>
          </p:cNvPr>
          <p:cNvGrpSpPr/>
          <p:nvPr/>
        </p:nvGrpSpPr>
        <p:grpSpPr>
          <a:xfrm>
            <a:off x="3621238" y="2622662"/>
            <a:ext cx="1286764" cy="1392385"/>
            <a:chOff x="3643289" y="2655956"/>
            <a:chExt cx="1286764" cy="139238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C92E1F6-CB79-4454-8F75-4337B1CD1240}"/>
                </a:ext>
              </a:extLst>
            </p:cNvPr>
            <p:cNvGrpSpPr/>
            <p:nvPr/>
          </p:nvGrpSpPr>
          <p:grpSpPr>
            <a:xfrm>
              <a:off x="3830342" y="2655956"/>
              <a:ext cx="912659" cy="904573"/>
              <a:chOff x="5308054" y="1151350"/>
              <a:chExt cx="1912070" cy="1895129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8E70612-92D9-41E3-A0B5-16C06E125376}"/>
                  </a:ext>
                </a:extLst>
              </p:cNvPr>
              <p:cNvSpPr/>
              <p:nvPr/>
            </p:nvSpPr>
            <p:spPr>
              <a:xfrm>
                <a:off x="5308054" y="1151350"/>
                <a:ext cx="1912070" cy="1895129"/>
              </a:xfrm>
              <a:prstGeom prst="rect">
                <a:avLst/>
              </a:prstGeom>
              <a:solidFill>
                <a:srgbClr val="96CF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0" name="Graphic 59">
                <a:extLst>
                  <a:ext uri="{FF2B5EF4-FFF2-40B4-BE49-F238E27FC236}">
                    <a16:creationId xmlns:a16="http://schemas.microsoft.com/office/drawing/2014/main" id="{897F88EE-9380-4C72-87E9-2CFBA51EAA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614345" y="1244342"/>
                <a:ext cx="1266835" cy="1747665"/>
              </a:xfrm>
              <a:prstGeom prst="rect">
                <a:avLst/>
              </a:prstGeom>
            </p:spPr>
          </p:pic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2B83FDF-F93F-4618-9DBE-B31F40A0657A}"/>
                </a:ext>
              </a:extLst>
            </p:cNvPr>
            <p:cNvSpPr txBox="1"/>
            <p:nvPr/>
          </p:nvSpPr>
          <p:spPr>
            <a:xfrm>
              <a:off x="3643289" y="3591293"/>
              <a:ext cx="1286764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it-IT" sz="1100" b="1"/>
                <a:t>Vaksen COVID-19 </a:t>
              </a:r>
              <a:br>
                <a:rPr lang="it-IT" sz="1100" b="1"/>
              </a:br>
              <a:r>
                <a:rPr lang="it-IT" sz="1100" b="1"/>
                <a:t>la li san danje e li </a:t>
              </a:r>
              <a:br>
                <a:rPr lang="it-IT" sz="1100" b="1"/>
              </a:br>
              <a:r>
                <a:rPr lang="it-IT" sz="1100" b="1"/>
                <a:t>efikas pou timoun.</a:t>
              </a:r>
              <a:endParaRPr lang="en-US" sz="1100" b="1">
                <a:cs typeface="Calibri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D5A2D8-73F6-409F-A288-22E919A88FB5}"/>
              </a:ext>
            </a:extLst>
          </p:cNvPr>
          <p:cNvGrpSpPr/>
          <p:nvPr/>
        </p:nvGrpSpPr>
        <p:grpSpPr>
          <a:xfrm>
            <a:off x="5020156" y="2618918"/>
            <a:ext cx="1604492" cy="1551997"/>
            <a:chOff x="5042207" y="2652212"/>
            <a:chExt cx="1604492" cy="155199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DD5FC86-05F0-48AB-93B0-64165CAF5FD6}"/>
                </a:ext>
              </a:extLst>
            </p:cNvPr>
            <p:cNvGrpSpPr/>
            <p:nvPr/>
          </p:nvGrpSpPr>
          <p:grpSpPr>
            <a:xfrm>
              <a:off x="5406248" y="2652212"/>
              <a:ext cx="912658" cy="912658"/>
              <a:chOff x="3973660" y="2739932"/>
              <a:chExt cx="1906877" cy="1906877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3FB5EBF-5B72-4C2E-BA7D-BD4FB9A8E362}"/>
                  </a:ext>
                </a:extLst>
              </p:cNvPr>
              <p:cNvSpPr/>
              <p:nvPr/>
            </p:nvSpPr>
            <p:spPr>
              <a:xfrm>
                <a:off x="3973660" y="2739932"/>
                <a:ext cx="1906877" cy="1906877"/>
              </a:xfrm>
              <a:prstGeom prst="rect">
                <a:avLst/>
              </a:prstGeom>
              <a:solidFill>
                <a:srgbClr val="FF73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2" name="Graphic 61">
                <a:extLst>
                  <a:ext uri="{FF2B5EF4-FFF2-40B4-BE49-F238E27FC236}">
                    <a16:creationId xmlns:a16="http://schemas.microsoft.com/office/drawing/2014/main" id="{49D3CE87-0927-415E-8FD8-75F7856FBF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4244229" y="2842702"/>
                <a:ext cx="1360976" cy="1720366"/>
              </a:xfrm>
              <a:prstGeom prst="rect">
                <a:avLst/>
              </a:prstGeom>
            </p:spPr>
          </p:pic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952BE9E-FE66-4F25-BCCB-70DDF04034C7}"/>
                </a:ext>
              </a:extLst>
            </p:cNvPr>
            <p:cNvSpPr txBox="1"/>
            <p:nvPr/>
          </p:nvSpPr>
          <p:spPr>
            <a:xfrm>
              <a:off x="5042207" y="3594811"/>
              <a:ext cx="1604492" cy="6093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b="1">
                  <a:ea typeface="+mn-lt"/>
                  <a:cs typeface="Calibri Light"/>
                </a:rPr>
                <a:t>Apwè </a:t>
              </a:r>
              <a:r>
                <a:rPr lang="en-US" sz="1100" b="1" err="1">
                  <a:ea typeface="+mn-lt"/>
                  <a:cs typeface="Calibri Light"/>
                </a:rPr>
                <a:t>vaksinasyon</a:t>
              </a:r>
              <a:r>
                <a:rPr lang="en-US" sz="1100" b="1">
                  <a:ea typeface="+mn-lt"/>
                  <a:cs typeface="Calibri Light"/>
                </a:rPr>
                <a:t>, </a:t>
              </a:r>
              <a:r>
                <a:rPr lang="en-US" sz="1100" b="1" err="1">
                  <a:ea typeface="+mn-lt"/>
                  <a:cs typeface="Calibri Light"/>
                </a:rPr>
                <a:t>timoun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yo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kapab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eksperimante</a:t>
              </a:r>
              <a:r>
                <a:rPr lang="en-US" sz="1100" b="1">
                  <a:ea typeface="+mn-lt"/>
                  <a:cs typeface="Calibri Light"/>
                </a:rPr>
                <a:t> ponyètfèmal, </a:t>
              </a:r>
              <a:r>
                <a:rPr lang="en-US" sz="1100" b="1" err="1">
                  <a:ea typeface="+mn-lt"/>
                  <a:cs typeface="Calibri Light"/>
                </a:rPr>
                <a:t>tètfèmal</a:t>
              </a:r>
              <a:r>
                <a:rPr lang="en-US" sz="1100" b="1">
                  <a:ea typeface="+mn-lt"/>
                  <a:cs typeface="Calibri Light"/>
                </a:rPr>
                <a:t>, </a:t>
              </a:r>
              <a:r>
                <a:rPr lang="en-US" sz="1100" b="1" err="1">
                  <a:ea typeface="+mn-lt"/>
                  <a:cs typeface="Calibri Light"/>
                </a:rPr>
                <a:t>lafyèv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oswa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frison</a:t>
              </a:r>
              <a:r>
                <a:rPr lang="en-US" sz="1100" b="1">
                  <a:ea typeface="+mn-lt"/>
                  <a:cs typeface="Calibri Light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2EC6D6F-779F-464B-AEE8-86623CA061A6}"/>
              </a:ext>
            </a:extLst>
          </p:cNvPr>
          <p:cNvGrpSpPr/>
          <p:nvPr/>
        </p:nvGrpSpPr>
        <p:grpSpPr>
          <a:xfrm>
            <a:off x="3437697" y="1007155"/>
            <a:ext cx="3129171" cy="1405191"/>
            <a:chOff x="3459748" y="1017379"/>
            <a:chExt cx="3129171" cy="140519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1C43B50-56B9-48F4-A242-AA07131EB20F}"/>
                </a:ext>
              </a:extLst>
            </p:cNvPr>
            <p:cNvGrpSpPr/>
            <p:nvPr/>
          </p:nvGrpSpPr>
          <p:grpSpPr>
            <a:xfrm>
              <a:off x="3459748" y="1017380"/>
              <a:ext cx="1539548" cy="1405190"/>
              <a:chOff x="3459748" y="1017380"/>
              <a:chExt cx="1539548" cy="1405190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24410D2-E053-4B13-9AF3-7AB02607E8E3}"/>
                  </a:ext>
                </a:extLst>
              </p:cNvPr>
              <p:cNvGrpSpPr/>
              <p:nvPr/>
            </p:nvGrpSpPr>
            <p:grpSpPr>
              <a:xfrm>
                <a:off x="3830342" y="1017380"/>
                <a:ext cx="912658" cy="912658"/>
                <a:chOff x="3715046" y="1230483"/>
                <a:chExt cx="1906877" cy="1906877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FC1CE315-88D0-4FAB-B917-12F8669FFDDA}"/>
                    </a:ext>
                  </a:extLst>
                </p:cNvPr>
                <p:cNvSpPr/>
                <p:nvPr/>
              </p:nvSpPr>
              <p:spPr>
                <a:xfrm>
                  <a:off x="3715046" y="1230483"/>
                  <a:ext cx="1906877" cy="1906877"/>
                </a:xfrm>
                <a:prstGeom prst="rect">
                  <a:avLst/>
                </a:prstGeom>
                <a:solidFill>
                  <a:srgbClr val="1565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4" name="Graphic 53">
                  <a:extLst>
                    <a:ext uri="{FF2B5EF4-FFF2-40B4-BE49-F238E27FC236}">
                      <a16:creationId xmlns:a16="http://schemas.microsoft.com/office/drawing/2014/main" id="{4EA2C26A-014B-4A02-8B74-A5A9C7085E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10661" y="1298402"/>
                  <a:ext cx="1508158" cy="1749464"/>
                </a:xfrm>
                <a:prstGeom prst="rect">
                  <a:avLst/>
                </a:prstGeom>
              </p:spPr>
            </p:pic>
          </p:grp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B8A546D-0D96-41A8-AF3B-4B63418BEC93}"/>
                  </a:ext>
                </a:extLst>
              </p:cNvPr>
              <p:cNvSpPr txBox="1"/>
              <p:nvPr/>
            </p:nvSpPr>
            <p:spPr>
              <a:xfrm>
                <a:off x="3459748" y="1965522"/>
                <a:ext cx="1539548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/>
                  <a:t>Li </a:t>
                </a:r>
                <a:r>
                  <a:rPr lang="en-US" sz="1100" b="1" err="1"/>
                  <a:t>enpòtan</a:t>
                </a:r>
                <a:r>
                  <a:rPr lang="en-US" sz="1100" b="1"/>
                  <a:t> </a:t>
                </a:r>
                <a:r>
                  <a:rPr lang="en-US" sz="1100" b="1" err="1"/>
                  <a:t>pou</a:t>
                </a:r>
                <a:r>
                  <a:rPr lang="en-US" sz="1100" b="1"/>
                  <a:t> </a:t>
                </a:r>
                <a:r>
                  <a:rPr lang="en-US" sz="1100" b="1" err="1"/>
                  <a:t>timoun</a:t>
                </a:r>
                <a:r>
                  <a:rPr lang="en-US" sz="1100" b="1"/>
                  <a:t> </a:t>
                </a:r>
                <a:r>
                  <a:rPr lang="en-US" sz="1100" b="1" err="1"/>
                  <a:t>yo</a:t>
                </a:r>
                <a:r>
                  <a:rPr lang="en-US" sz="1100" b="1"/>
                  <a:t> </a:t>
                </a:r>
                <a:r>
                  <a:rPr lang="en-US" sz="1100" b="1" err="1"/>
                  <a:t>vaksine</a:t>
                </a:r>
                <a:r>
                  <a:rPr lang="en-US" sz="1100" b="1"/>
                  <a:t> </a:t>
                </a:r>
                <a:r>
                  <a:rPr lang="en-US" sz="1100" b="1" err="1"/>
                  <a:t>menm</a:t>
                </a:r>
                <a:r>
                  <a:rPr lang="en-US" sz="1100" b="1"/>
                  <a:t> </a:t>
                </a:r>
                <a:r>
                  <a:rPr lang="en-US" sz="1100" b="1" err="1"/>
                  <a:t>lè</a:t>
                </a:r>
                <a:r>
                  <a:rPr lang="en-US" sz="1100" b="1"/>
                  <a:t> </a:t>
                </a:r>
                <a:r>
                  <a:rPr lang="en-US" sz="1100" b="1" err="1"/>
                  <a:t>yo</a:t>
                </a:r>
                <a:r>
                  <a:rPr lang="en-US" sz="1100" b="1"/>
                  <a:t> </a:t>
                </a:r>
                <a:r>
                  <a:rPr lang="en-US" sz="1100" b="1" err="1"/>
                  <a:t>te</a:t>
                </a:r>
                <a:r>
                  <a:rPr lang="en-US" sz="1100" b="1"/>
                  <a:t> </a:t>
                </a:r>
                <a:r>
                  <a:rPr lang="en-US" sz="1100" b="1" err="1"/>
                  <a:t>genyen</a:t>
                </a:r>
                <a:r>
                  <a:rPr lang="en-US" sz="1100" b="1"/>
                  <a:t> COVID-19 la.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1546944-53D9-49C3-8563-441BE1BF866E}"/>
                </a:ext>
              </a:extLst>
            </p:cNvPr>
            <p:cNvGrpSpPr/>
            <p:nvPr/>
          </p:nvGrpSpPr>
          <p:grpSpPr>
            <a:xfrm>
              <a:off x="5130195" y="1017379"/>
              <a:ext cx="1458724" cy="1252849"/>
              <a:chOff x="5130195" y="1017379"/>
              <a:chExt cx="1458724" cy="1252849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4A7293B-75CF-4A9D-BF15-1AA3A90F80EF}"/>
                  </a:ext>
                </a:extLst>
              </p:cNvPr>
              <p:cNvGrpSpPr/>
              <p:nvPr/>
            </p:nvGrpSpPr>
            <p:grpSpPr>
              <a:xfrm>
                <a:off x="5406247" y="1017379"/>
                <a:ext cx="912659" cy="912659"/>
                <a:chOff x="2932763" y="1151350"/>
                <a:chExt cx="1906877" cy="1906877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482EC1C3-0E80-45C7-B781-D237CC6D5E82}"/>
                    </a:ext>
                  </a:extLst>
                </p:cNvPr>
                <p:cNvSpPr/>
                <p:nvPr/>
              </p:nvSpPr>
              <p:spPr>
                <a:xfrm>
                  <a:off x="2932763" y="1151350"/>
                  <a:ext cx="1906877" cy="1906877"/>
                </a:xfrm>
                <a:prstGeom prst="rect">
                  <a:avLst/>
                </a:prstGeom>
                <a:solidFill>
                  <a:srgbClr val="FBC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D3CEE380-ED31-4686-8766-175B44A0857D}"/>
                    </a:ext>
                  </a:extLst>
                </p:cNvPr>
                <p:cNvGrpSpPr/>
                <p:nvPr/>
              </p:nvGrpSpPr>
              <p:grpSpPr>
                <a:xfrm>
                  <a:off x="3099945" y="1305653"/>
                  <a:ext cx="1598270" cy="1598270"/>
                  <a:chOff x="3087066" y="1180601"/>
                  <a:chExt cx="1598270" cy="1598270"/>
                </a:xfrm>
              </p:grpSpPr>
              <p:pic>
                <p:nvPicPr>
                  <p:cNvPr id="57" name="Graphic 56">
                    <a:extLst>
                      <a:ext uri="{FF2B5EF4-FFF2-40B4-BE49-F238E27FC236}">
                        <a16:creationId xmlns:a16="http://schemas.microsoft.com/office/drawing/2014/main" id="{AFFC318B-A2A2-472C-A734-5ADEA79C36C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8">
                    <a:extLst>
                      <a:ext uri="{96DAC541-7B7A-43D3-8B79-37D633B846F1}">
                        <asvg:svgBlip xmlns:asvg="http://schemas.microsoft.com/office/drawing/2016/SVG/main" r:embed="rId1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08538" y="1637169"/>
                    <a:ext cx="1155326" cy="685134"/>
                  </a:xfrm>
                  <a:prstGeom prst="rect">
                    <a:avLst/>
                  </a:prstGeom>
                </p:spPr>
              </p:pic>
              <p:sp>
                <p:nvSpPr>
                  <p:cNvPr id="58" name="&quot;Not Allowed&quot; Symbol 57">
                    <a:extLst>
                      <a:ext uri="{FF2B5EF4-FFF2-40B4-BE49-F238E27FC236}">
                        <a16:creationId xmlns:a16="http://schemas.microsoft.com/office/drawing/2014/main" id="{3A6B56FC-26C3-4FEC-AF05-0EC230BE253C}"/>
                      </a:ext>
                    </a:extLst>
                  </p:cNvPr>
                  <p:cNvSpPr/>
                  <p:nvPr/>
                </p:nvSpPr>
                <p:spPr>
                  <a:xfrm>
                    <a:off x="3087066" y="1180601"/>
                    <a:ext cx="1598270" cy="1598270"/>
                  </a:xfrm>
                  <a:prstGeom prst="noSmoking">
                    <a:avLst>
                      <a:gd name="adj" fmla="val 6984"/>
                    </a:avLst>
                  </a:prstGeom>
                  <a:solidFill>
                    <a:srgbClr val="FF0000">
                      <a:alpha val="6509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3A254BB-728B-46FC-AE36-69A08FD9FC00}"/>
                  </a:ext>
                </a:extLst>
              </p:cNvPr>
              <p:cNvSpPr txBox="1"/>
              <p:nvPr/>
            </p:nvSpPr>
            <p:spPr>
              <a:xfrm>
                <a:off x="5130195" y="1965529"/>
                <a:ext cx="1458724" cy="3046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 err="1">
                    <a:cs typeface="Calibri"/>
                  </a:rPr>
                  <a:t>Ou</a:t>
                </a:r>
                <a:r>
                  <a:rPr lang="en-US" sz="1100" b="1">
                    <a:cs typeface="Calibri"/>
                  </a:rPr>
                  <a:t> PA </a:t>
                </a:r>
                <a:r>
                  <a:rPr lang="en-US" sz="1100" b="1" err="1">
                    <a:cs typeface="Calibri"/>
                  </a:rPr>
                  <a:t>bezwen</a:t>
                </a:r>
                <a:r>
                  <a:rPr lang="en-US" sz="1100" b="1">
                    <a:cs typeface="Calibri"/>
                  </a:rPr>
                  <a:t> </a:t>
                </a:r>
                <a:r>
                  <a:rPr lang="en-US" sz="1100" b="1" err="1">
                    <a:cs typeface="Calibri"/>
                  </a:rPr>
                  <a:t>okenn</a:t>
                </a:r>
                <a:r>
                  <a:rPr lang="en-US" sz="1100" b="1">
                    <a:cs typeface="Calibri"/>
                  </a:rPr>
                  <a:t> </a:t>
                </a:r>
                <a:r>
                  <a:rPr lang="en-US" sz="1100" b="1" err="1">
                    <a:cs typeface="Calibri"/>
                  </a:rPr>
                  <a:t>fòm</a:t>
                </a:r>
                <a:r>
                  <a:rPr lang="en-US" sz="1100" b="1">
                    <a:cs typeface="Calibri"/>
                  </a:rPr>
                  <a:t> </a:t>
                </a:r>
                <a:r>
                  <a:rPr lang="en-US" sz="1100" b="1" err="1">
                    <a:cs typeface="Calibri"/>
                  </a:rPr>
                  <a:t>idantifikasyon</a:t>
                </a:r>
                <a:endParaRPr lang="en-US" sz="1100" b="1">
                  <a:cs typeface="Calibri"/>
                </a:endParaRPr>
              </a:p>
            </p:txBody>
          </p:sp>
        </p:grp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5B5B4C32-5690-42D3-8E0F-8B8D57B90BE8}"/>
              </a:ext>
            </a:extLst>
          </p:cNvPr>
          <p:cNvSpPr/>
          <p:nvPr/>
        </p:nvSpPr>
        <p:spPr>
          <a:xfrm>
            <a:off x="6741496" y="1550194"/>
            <a:ext cx="3320995" cy="453210"/>
          </a:xfrm>
          <a:prstGeom prst="rect">
            <a:avLst/>
          </a:prstGeom>
          <a:solidFill>
            <a:srgbClr val="549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469997-340E-4E4D-9DDD-329EFC5C9422}"/>
              </a:ext>
            </a:extLst>
          </p:cNvPr>
          <p:cNvSpPr txBox="1"/>
          <p:nvPr/>
        </p:nvSpPr>
        <p:spPr>
          <a:xfrm>
            <a:off x="7141767" y="1678048"/>
            <a:ext cx="2472410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  <a:cs typeface="Calibri"/>
              </a:rPr>
              <a:t>AVANTAJ VAKSINASYON YO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180C783-5033-41A5-818F-D7E275EF2D0F}"/>
              </a:ext>
            </a:extLst>
          </p:cNvPr>
          <p:cNvSpPr/>
          <p:nvPr/>
        </p:nvSpPr>
        <p:spPr>
          <a:xfrm>
            <a:off x="6743697" y="5225700"/>
            <a:ext cx="3318795" cy="453210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78000"/>
                </a:srgbClr>
              </a:gs>
              <a:gs pos="63000">
                <a:srgbClr val="C00000">
                  <a:alpha val="85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B90134A-2100-44CE-B08A-1B5B56D1DA59}"/>
              </a:ext>
            </a:extLst>
          </p:cNvPr>
          <p:cNvSpPr txBox="1"/>
          <p:nvPr/>
        </p:nvSpPr>
        <p:spPr>
          <a:xfrm>
            <a:off x="6989950" y="5350904"/>
            <a:ext cx="2817608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  <a:cs typeface="Calibri"/>
              </a:rPr>
              <a:t>RISK POU MOUN KI PAVAKSINE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4FF3B32-BCBB-4E36-AA4F-850C58A6E173}"/>
              </a:ext>
            </a:extLst>
          </p:cNvPr>
          <p:cNvSpPr txBox="1"/>
          <p:nvPr/>
        </p:nvSpPr>
        <p:spPr>
          <a:xfrm>
            <a:off x="6972866" y="5829019"/>
            <a:ext cx="2821366" cy="152349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>
                <a:cs typeface="Calibri"/>
              </a:rPr>
              <a:t>Risk </a:t>
            </a:r>
            <a:r>
              <a:rPr lang="en-US" sz="1200" err="1">
                <a:cs typeface="Calibri"/>
              </a:rPr>
              <a:t>enfeksyon</a:t>
            </a:r>
            <a:r>
              <a:rPr lang="en-US" sz="1200">
                <a:cs typeface="Calibri"/>
              </a:rPr>
              <a:t> COVID la vin pi wo.</a:t>
            </a:r>
            <a:endParaRPr lang="en-US" sz="1200"/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/>
              <a:t>Risk </a:t>
            </a:r>
            <a:r>
              <a:rPr lang="en-US" sz="1200" err="1"/>
              <a:t>enfeksyon</a:t>
            </a:r>
            <a:r>
              <a:rPr lang="en-US" sz="1200"/>
              <a:t> </a:t>
            </a:r>
            <a:r>
              <a:rPr lang="en-US" sz="1200" err="1"/>
              <a:t>grav</a:t>
            </a:r>
            <a:r>
              <a:rPr lang="en-US" sz="1200"/>
              <a:t>, </a:t>
            </a:r>
            <a:r>
              <a:rPr lang="en-US" sz="1200" err="1"/>
              <a:t>ospitalizasyon</a:t>
            </a:r>
            <a:r>
              <a:rPr lang="en-US" sz="1200"/>
              <a:t> </a:t>
            </a:r>
            <a:r>
              <a:rPr lang="en-US" sz="1200" err="1"/>
              <a:t>ak</a:t>
            </a:r>
            <a:r>
              <a:rPr lang="en-US" sz="1200"/>
              <a:t> </a:t>
            </a:r>
            <a:r>
              <a:rPr lang="en-US" sz="1200" err="1"/>
              <a:t>lanmò</a:t>
            </a:r>
            <a:r>
              <a:rPr lang="en-US" sz="1200"/>
              <a:t> vin pi </a:t>
            </a:r>
            <a:r>
              <a:rPr lang="en-US" sz="1200" err="1"/>
              <a:t>grav</a:t>
            </a:r>
            <a:r>
              <a:rPr lang="en-US" sz="1200"/>
              <a:t>.</a:t>
            </a:r>
            <a:endParaRPr lang="en-US" sz="120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>
                <a:ea typeface="+mn-lt"/>
                <a:cs typeface="+mn-lt"/>
              </a:rPr>
              <a:t>Risk </a:t>
            </a:r>
            <a:r>
              <a:rPr lang="en-US" sz="1200" err="1">
                <a:ea typeface="+mn-lt"/>
                <a:cs typeface="+mn-lt"/>
              </a:rPr>
              <a:t>pou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devlope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sinptom</a:t>
            </a:r>
            <a:r>
              <a:rPr lang="en-US" sz="1200">
                <a:ea typeface="+mn-lt"/>
                <a:cs typeface="+mn-lt"/>
              </a:rPr>
              <a:t> long </a:t>
            </a:r>
            <a:r>
              <a:rPr lang="en-US" sz="1200" err="1">
                <a:ea typeface="+mn-lt"/>
                <a:cs typeface="+mn-lt"/>
              </a:rPr>
              <a:t>tèm</a:t>
            </a:r>
            <a:r>
              <a:rPr lang="en-US" sz="1200">
                <a:ea typeface="+mn-lt"/>
                <a:cs typeface="+mn-lt"/>
              </a:rPr>
              <a:t> deCOVID-19 la vin pi wo.</a:t>
            </a:r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,Sans-Serif" panose="020F0502020204030204" pitchFamily="34" charset="0"/>
              <a:buChar char="x"/>
            </a:pPr>
            <a:r>
              <a:rPr lang="en-US" sz="1200">
                <a:ea typeface="+mn-lt"/>
                <a:cs typeface="+mn-lt"/>
              </a:rPr>
              <a:t>Risk </a:t>
            </a:r>
            <a:r>
              <a:rPr lang="en-US" sz="1200" err="1">
                <a:ea typeface="+mn-lt"/>
                <a:cs typeface="+mn-lt"/>
              </a:rPr>
              <a:t>pou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ekspoze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ak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nouvo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fòm</a:t>
            </a:r>
            <a:r>
              <a:rPr lang="en-US" sz="1200">
                <a:ea typeface="+mn-lt"/>
                <a:cs typeface="+mn-lt"/>
              </a:rPr>
              <a:t> de </a:t>
            </a:r>
            <a:r>
              <a:rPr lang="en-US" sz="1200" err="1">
                <a:ea typeface="+mn-lt"/>
                <a:cs typeface="+mn-lt"/>
              </a:rPr>
              <a:t>viris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vinpi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kontajye</a:t>
            </a:r>
            <a:r>
              <a:rPr lang="en-US" sz="1200">
                <a:ea typeface="+mn-lt"/>
                <a:cs typeface="+mn-lt"/>
              </a:rPr>
              <a:t> e pi </a:t>
            </a:r>
            <a:r>
              <a:rPr lang="en-US" sz="1200" err="1">
                <a:ea typeface="+mn-lt"/>
                <a:cs typeface="+mn-lt"/>
              </a:rPr>
              <a:t>danjere</a:t>
            </a:r>
            <a:r>
              <a:rPr lang="en-US" sz="1200">
                <a:ea typeface="+mn-lt"/>
                <a:cs typeface="+mn-lt"/>
              </a:rPr>
              <a:t>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02A308C-7CEE-4935-B621-3628895777AE}"/>
              </a:ext>
            </a:extLst>
          </p:cNvPr>
          <p:cNvSpPr txBox="1"/>
          <p:nvPr/>
        </p:nvSpPr>
        <p:spPr>
          <a:xfrm>
            <a:off x="6972866" y="2118217"/>
            <a:ext cx="2838450" cy="28931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err="1">
                <a:cs typeface="Calibri"/>
              </a:rPr>
              <a:t>Vaksinasyon</a:t>
            </a:r>
            <a:r>
              <a:rPr lang="en-US" sz="1200">
                <a:cs typeface="Calibri"/>
              </a:rPr>
              <a:t> ap </a:t>
            </a:r>
            <a:r>
              <a:rPr lang="en-US" sz="1200" err="1">
                <a:cs typeface="Calibri"/>
              </a:rPr>
              <a:t>pwoteje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timoun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ak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fanmi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de </a:t>
            </a:r>
            <a:r>
              <a:rPr lang="en-US" sz="1200" err="1">
                <a:cs typeface="Calibri"/>
              </a:rPr>
              <a:t>maladi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grav</a:t>
            </a:r>
            <a:r>
              <a:rPr lang="en-US" sz="1200">
                <a:cs typeface="Calibri"/>
              </a:rPr>
              <a:t> e </a:t>
            </a:r>
            <a:r>
              <a:rPr lang="en-US" sz="1200" err="1">
                <a:cs typeface="Calibri"/>
              </a:rPr>
              <a:t>pou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</a:t>
            </a:r>
            <a:br>
              <a:rPr lang="en-US" sz="1200">
                <a:cs typeface="Calibri"/>
              </a:rPr>
            </a:br>
            <a:r>
              <a:rPr lang="en-US" sz="1200">
                <a:cs typeface="Calibri"/>
              </a:rPr>
              <a:t>pa </a:t>
            </a:r>
            <a:r>
              <a:rPr lang="en-US" sz="1200" err="1">
                <a:cs typeface="Calibri"/>
              </a:rPr>
              <a:t>ospitalize</a:t>
            </a:r>
            <a:r>
              <a:rPr lang="en-US" sz="1200">
                <a:cs typeface="Calibri"/>
              </a:rPr>
              <a:t>.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err="1">
                <a:cs typeface="Calibri"/>
              </a:rPr>
              <a:t>Vaksinasyon</a:t>
            </a:r>
            <a:r>
              <a:rPr lang="en-US" sz="1200">
                <a:cs typeface="Calibri"/>
              </a:rPr>
              <a:t> an </a:t>
            </a:r>
            <a:r>
              <a:rPr lang="en-US" sz="1200" err="1">
                <a:cs typeface="Calibri"/>
              </a:rPr>
              <a:t>diminye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kantite</a:t>
            </a:r>
            <a:r>
              <a:rPr lang="en-US" sz="1200">
                <a:cs typeface="Calibri"/>
              </a:rPr>
              <a:t> ka ki </a:t>
            </a:r>
            <a:r>
              <a:rPr lang="en-US" sz="1200" err="1">
                <a:cs typeface="Calibri"/>
              </a:rPr>
              <a:t>grav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ak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kantite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lanmò</a:t>
            </a:r>
            <a:r>
              <a:rPr lang="en-US" sz="1200">
                <a:cs typeface="Calibri"/>
              </a:rPr>
              <a:t> COVID-19 </a:t>
            </a:r>
            <a:r>
              <a:rPr lang="en-US" sz="1200" err="1">
                <a:cs typeface="Calibri"/>
              </a:rPr>
              <a:t>lakoz</a:t>
            </a:r>
            <a:r>
              <a:rPr lang="en-US" sz="1200">
                <a:cs typeface="Calibri"/>
              </a:rPr>
              <a:t> nan </a:t>
            </a:r>
            <a:br>
              <a:rPr lang="en-US" sz="1200">
                <a:cs typeface="Calibri"/>
              </a:rPr>
            </a:br>
            <a:r>
              <a:rPr lang="en-US" sz="1200" err="1">
                <a:cs typeface="Calibri"/>
              </a:rPr>
              <a:t>kominote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ou</a:t>
            </a:r>
            <a:r>
              <a:rPr lang="en-US" sz="1200">
                <a:cs typeface="Calibri"/>
              </a:rPr>
              <a:t> a.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err="1">
                <a:cs typeface="Calibri"/>
              </a:rPr>
              <a:t>Vaksinasyon</a:t>
            </a:r>
            <a:r>
              <a:rPr lang="en-US" sz="1200">
                <a:cs typeface="Calibri"/>
              </a:rPr>
              <a:t> ap </a:t>
            </a:r>
            <a:r>
              <a:rPr lang="en-US" sz="1200" err="1">
                <a:cs typeface="Calibri"/>
              </a:rPr>
              <a:t>pwoteje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lopital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ak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founisè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swen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pou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pa </a:t>
            </a:r>
            <a:r>
              <a:rPr lang="en-US" sz="1200" err="1">
                <a:cs typeface="Calibri"/>
              </a:rPr>
              <a:t>sichaje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avèk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maladi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grav</a:t>
            </a:r>
            <a:r>
              <a:rPr lang="en-US" sz="1200">
                <a:cs typeface="Calibri"/>
              </a:rPr>
              <a:t> de COVID-19 la.</a:t>
            </a:r>
            <a:endParaRPr lang="en-US" sz="1200"/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err="1">
                <a:cs typeface="Calibri"/>
              </a:rPr>
              <a:t>Lè</a:t>
            </a:r>
            <a:r>
              <a:rPr lang="en-US" sz="1200">
                <a:cs typeface="Calibri"/>
              </a:rPr>
              <a:t> gen </a:t>
            </a:r>
            <a:r>
              <a:rPr lang="en-US" sz="1200" err="1">
                <a:cs typeface="Calibri"/>
              </a:rPr>
              <a:t>plis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moun</a:t>
            </a:r>
            <a:r>
              <a:rPr lang="en-US" sz="1200">
                <a:cs typeface="Calibri"/>
              </a:rPr>
              <a:t> ki </a:t>
            </a:r>
            <a:r>
              <a:rPr lang="en-US" sz="1200" err="1">
                <a:cs typeface="Calibri"/>
              </a:rPr>
              <a:t>vaksine</a:t>
            </a:r>
            <a:r>
              <a:rPr lang="en-US" sz="1200">
                <a:cs typeface="Calibri"/>
              </a:rPr>
              <a:t> nan </a:t>
            </a:r>
            <a:r>
              <a:rPr lang="en-US" sz="1200" err="1">
                <a:cs typeface="Calibri"/>
              </a:rPr>
              <a:t>kominote</a:t>
            </a:r>
            <a:r>
              <a:rPr lang="en-US" sz="1200">
                <a:cs typeface="Calibri"/>
              </a:rPr>
              <a:t> a, </a:t>
            </a:r>
            <a:r>
              <a:rPr lang="en-US" sz="1200" err="1">
                <a:cs typeface="Calibri"/>
              </a:rPr>
              <a:t>mwens</a:t>
            </a:r>
            <a:r>
              <a:rPr lang="en-US" sz="1200">
                <a:cs typeface="Calibri"/>
              </a:rPr>
              <a:t> nap </a:t>
            </a:r>
            <a:r>
              <a:rPr lang="en-US" sz="1200" err="1">
                <a:cs typeface="Calibri"/>
              </a:rPr>
              <a:t>genyen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poun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enkyete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pou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nouvo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varyan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.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err="1"/>
              <a:t>Timoun</a:t>
            </a:r>
            <a:r>
              <a:rPr lang="en-US" sz="1200"/>
              <a:t> </a:t>
            </a:r>
            <a:r>
              <a:rPr lang="en-US" sz="1200" err="1"/>
              <a:t>yo</a:t>
            </a:r>
            <a:r>
              <a:rPr lang="en-US" sz="1200"/>
              <a:t> ap </a:t>
            </a:r>
            <a:r>
              <a:rPr lang="en-US" sz="1200" err="1"/>
              <a:t>kapab</a:t>
            </a:r>
            <a:r>
              <a:rPr lang="en-US" sz="1200"/>
              <a:t> </a:t>
            </a:r>
            <a:r>
              <a:rPr lang="en-US" sz="1200" err="1"/>
              <a:t>retounen</a:t>
            </a:r>
            <a:r>
              <a:rPr lang="en-US" sz="1200"/>
              <a:t> nan </a:t>
            </a:r>
            <a:r>
              <a:rPr lang="en-US" sz="1200" err="1"/>
              <a:t>aktivite</a:t>
            </a:r>
            <a:r>
              <a:rPr lang="en-US" sz="1200"/>
              <a:t> </a:t>
            </a:r>
            <a:r>
              <a:rPr lang="en-US" sz="1200" err="1"/>
              <a:t>lekòl</a:t>
            </a:r>
            <a:r>
              <a:rPr lang="en-US" sz="1200"/>
              <a:t> </a:t>
            </a:r>
            <a:r>
              <a:rPr lang="en-US" sz="1200" err="1"/>
              <a:t>yo</a:t>
            </a:r>
            <a:r>
              <a:rPr lang="en-US" sz="1200"/>
              <a:t> pi </a:t>
            </a:r>
            <a:r>
              <a:rPr lang="en-US" sz="1200" err="1"/>
              <a:t>bonè</a:t>
            </a:r>
            <a:r>
              <a:rPr lang="en-US" sz="1200"/>
              <a:t> </a:t>
            </a:r>
            <a:r>
              <a:rPr lang="en-US" sz="1200" err="1"/>
              <a:t>si</a:t>
            </a:r>
            <a:r>
              <a:rPr lang="en-US" sz="1200"/>
              <a:t> </a:t>
            </a:r>
            <a:r>
              <a:rPr lang="en-US" sz="1200" err="1"/>
              <a:t>plis</a:t>
            </a:r>
            <a:r>
              <a:rPr lang="en-US" sz="1200"/>
              <a:t> </a:t>
            </a:r>
            <a:r>
              <a:rPr lang="en-US" sz="1200" err="1"/>
              <a:t>moun</a:t>
            </a:r>
            <a:r>
              <a:rPr lang="en-US" sz="1200"/>
              <a:t> </a:t>
            </a:r>
            <a:r>
              <a:rPr lang="en-US" sz="1200" err="1"/>
              <a:t>vaksine</a:t>
            </a:r>
            <a:r>
              <a:rPr lang="en-US" sz="1200"/>
              <a:t>.</a:t>
            </a:r>
            <a:endParaRPr lang="en-US" sz="1200">
              <a:cs typeface="Calibri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F5F32ED-BA3F-4570-8A07-AC8AB4B9934F}"/>
              </a:ext>
            </a:extLst>
          </p:cNvPr>
          <p:cNvSpPr txBox="1"/>
          <p:nvPr/>
        </p:nvSpPr>
        <p:spPr>
          <a:xfrm>
            <a:off x="1182515" y="160470"/>
            <a:ext cx="1941297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R="121420"/>
            <a:r>
              <a:rPr lang="en-US" sz="1800" b="1" i="0" u="none" strike="noStrike" baseline="0">
                <a:solidFill>
                  <a:srgbClr val="0E5299"/>
                </a:solidFill>
                <a:latin typeface="Calibri" panose="020F0502020204030204" pitchFamily="34" charset="0"/>
              </a:rPr>
              <a:t>VAKSEN COVID-19 YO POU TIMOUN </a:t>
            </a:r>
            <a:endParaRPr lang="es-ES" b="1">
              <a:solidFill>
                <a:srgbClr val="0E5299"/>
              </a:solidFill>
              <a:cs typeface="Calibri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CD0DCBD-3FEF-4229-A339-0F2FC7A58552}"/>
              </a:ext>
            </a:extLst>
          </p:cNvPr>
          <p:cNvSpPr/>
          <p:nvPr/>
        </p:nvSpPr>
        <p:spPr>
          <a:xfrm>
            <a:off x="-5032" y="2891469"/>
            <a:ext cx="3376878" cy="357562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E49E698-502A-4032-A4BF-1A132E2086B9}"/>
              </a:ext>
            </a:extLst>
          </p:cNvPr>
          <p:cNvSpPr txBox="1"/>
          <p:nvPr/>
        </p:nvSpPr>
        <p:spPr>
          <a:xfrm>
            <a:off x="469222" y="2966902"/>
            <a:ext cx="2521628" cy="2215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R="118020" algn="ctr">
              <a:lnSpc>
                <a:spcPct val="90000"/>
              </a:lnSpc>
            </a:pPr>
            <a:r>
              <a:rPr lang="en-US" sz="1600" b="1" i="0" u="none" strike="noStrike" baseline="0">
                <a:solidFill>
                  <a:srgbClr val="FFFFFF"/>
                </a:solidFill>
                <a:latin typeface="Calibri" panose="020F0502020204030204" pitchFamily="34" charset="0"/>
              </a:rPr>
              <a:t>KIJANOU PROTEJE PITIT OU </a:t>
            </a:r>
            <a:endParaRPr lang="es-ES" sz="16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04400D5-4235-44E3-A0F0-2183C360E0EB}"/>
              </a:ext>
            </a:extLst>
          </p:cNvPr>
          <p:cNvSpPr txBox="1"/>
          <p:nvPr/>
        </p:nvSpPr>
        <p:spPr>
          <a:xfrm>
            <a:off x="196031" y="3343051"/>
            <a:ext cx="3108128" cy="29392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050"/>
              <a:t>Al </a:t>
            </a:r>
            <a:r>
              <a:rPr lang="en-US" sz="1050" err="1"/>
              <a:t>pran</a:t>
            </a:r>
            <a:r>
              <a:rPr lang="en-US" sz="1050"/>
              <a:t> </a:t>
            </a:r>
            <a:r>
              <a:rPr lang="en-US" sz="1050" err="1"/>
              <a:t>vaksen</a:t>
            </a:r>
            <a:r>
              <a:rPr lang="en-US" sz="1050"/>
              <a:t> epi </a:t>
            </a:r>
            <a:r>
              <a:rPr lang="en-US" sz="1050" err="1"/>
              <a:t>fè</a:t>
            </a:r>
            <a:r>
              <a:rPr lang="en-US" sz="1050"/>
              <a:t> </a:t>
            </a:r>
            <a:r>
              <a:rPr lang="en-US" sz="1050" err="1"/>
              <a:t>timoun</a:t>
            </a:r>
            <a:r>
              <a:rPr lang="en-US" sz="1050"/>
              <a:t> </a:t>
            </a:r>
            <a:r>
              <a:rPr lang="en-US" sz="1050" err="1"/>
              <a:t>ou</a:t>
            </a:r>
            <a:r>
              <a:rPr lang="en-US" sz="1050"/>
              <a:t> </a:t>
            </a:r>
            <a:r>
              <a:rPr lang="en-US" sz="1050" err="1"/>
              <a:t>yo</a:t>
            </a:r>
            <a:r>
              <a:rPr lang="en-US" sz="1050"/>
              <a:t> ki gen 6 </a:t>
            </a:r>
            <a:r>
              <a:rPr lang="en-US" sz="1050" err="1"/>
              <a:t>mwa</a:t>
            </a:r>
            <a:r>
              <a:rPr lang="en-US" sz="1050"/>
              <a:t> </a:t>
            </a:r>
            <a:br>
              <a:rPr lang="en-US" sz="1050"/>
            </a:br>
            <a:r>
              <a:rPr lang="en-US" sz="1050" err="1"/>
              <a:t>oswa</a:t>
            </a:r>
            <a:r>
              <a:rPr lang="en-US" sz="1050"/>
              <a:t> ki pi gran </a:t>
            </a:r>
            <a:r>
              <a:rPr lang="en-US" sz="1050" err="1"/>
              <a:t>pran</a:t>
            </a:r>
            <a:r>
              <a:rPr lang="en-US" sz="1050"/>
              <a:t> </a:t>
            </a:r>
            <a:r>
              <a:rPr lang="en-US" sz="1050" err="1"/>
              <a:t>vaksen</a:t>
            </a:r>
            <a:r>
              <a:rPr lang="en-US" sz="1050"/>
              <a:t>. </a:t>
            </a:r>
            <a:endParaRPr lang="en-US" sz="105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050">
                <a:effectLst/>
                <a:ea typeface="Times New Roman" panose="02020603050405020304" pitchFamily="18" charset="0"/>
              </a:rPr>
              <a:t>Mete yon mask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lè</a:t>
            </a:r>
            <a:r>
              <a:rPr lang="en-US" sz="1050">
                <a:effectLst/>
                <a:ea typeface="Times New Roman" panose="02020603050405020304" pitchFamily="18" charset="0"/>
              </a:rPr>
              <a:t> w </a:t>
            </a:r>
            <a:r>
              <a:rPr lang="en-US" sz="1050" err="1">
                <a:cs typeface="Calibri"/>
              </a:rPr>
              <a:t>anddan</a:t>
            </a:r>
            <a:r>
              <a:rPr lang="en-US" sz="1050">
                <a:effectLst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menm</a:t>
            </a:r>
            <a:r>
              <a:rPr lang="en-US" sz="1050">
                <a:effectLst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si</a:t>
            </a:r>
            <a:r>
              <a:rPr lang="en-US" sz="1050">
                <a:effectLst/>
                <a:ea typeface="Times New Roman" panose="02020603050405020304" pitchFamily="18" charset="0"/>
              </a:rPr>
              <a:t> w</a:t>
            </a:r>
            <a:r>
              <a:rPr lang="en-US" sz="1050">
                <a:ea typeface="Times New Roman" panose="02020603050405020304" pitchFamily="18" charset="0"/>
              </a:rPr>
              <a:t> </a:t>
            </a:r>
            <a:r>
              <a:rPr lang="en-US" sz="1050">
                <a:effectLst/>
                <a:ea typeface="Times New Roman" panose="02020603050405020304" pitchFamily="18" charset="0"/>
              </a:rPr>
              <a:t> fin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pran</a:t>
            </a:r>
            <a:r>
              <a:rPr lang="en-US" sz="1050">
                <a:effectLst/>
                <a:ea typeface="Times New Roman" panose="02020603050405020304" pitchFamily="18" charset="0"/>
              </a:rPr>
              <a:t> </a:t>
            </a:r>
            <a:br>
              <a:rPr lang="en-US" sz="1050">
                <a:effectLst/>
                <a:ea typeface="Times New Roman" panose="02020603050405020304" pitchFamily="18" charset="0"/>
              </a:rPr>
            </a:br>
            <a:r>
              <a:rPr lang="en-US" sz="1050">
                <a:effectLst/>
                <a:ea typeface="Times New Roman" panose="02020603050405020304" pitchFamily="18" charset="0"/>
              </a:rPr>
              <a:t>tout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vaksen</a:t>
            </a:r>
            <a:r>
              <a:rPr lang="en-US" sz="1050">
                <a:effectLst/>
                <a:ea typeface="Times New Roman" panose="02020603050405020304" pitchFamily="18" charset="0"/>
              </a:rPr>
              <a:t> w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yo</a:t>
            </a:r>
            <a:r>
              <a:rPr lang="en-US" sz="1050">
                <a:effectLst/>
                <a:ea typeface="Times New Roman" panose="02020603050405020304" pitchFamily="18" charset="0"/>
              </a:rPr>
              <a:t>.</a:t>
            </a:r>
            <a:r>
              <a:rPr lang="en-US" sz="1050">
                <a:ea typeface="Times New Roman" panose="02020603050405020304" pitchFamily="18" charset="0"/>
              </a:rPr>
              <a:t> </a:t>
            </a:r>
            <a:endParaRPr lang="en-US" sz="1050">
              <a:cs typeface="Calibri"/>
            </a:endParaRPr>
          </a:p>
          <a:p>
            <a:pPr marL="171450" indent="-171450"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050">
                <a:effectLst/>
                <a:ea typeface="Times New Roman" panose="02020603050405020304" pitchFamily="18" charset="0"/>
              </a:rPr>
              <a:t>Si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pitit</a:t>
            </a:r>
            <a:r>
              <a:rPr lang="en-US" sz="1050">
                <a:effectLst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ou</a:t>
            </a:r>
            <a:r>
              <a:rPr lang="en-US" sz="1050">
                <a:effectLst/>
                <a:ea typeface="Times New Roman" panose="02020603050405020304" pitchFamily="18" charset="0"/>
              </a:rPr>
              <a:t> a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ajou</a:t>
            </a:r>
            <a:r>
              <a:rPr lang="en-US" sz="1050">
                <a:effectLst/>
                <a:ea typeface="Times New Roman" panose="02020603050405020304" pitchFamily="18" charset="0"/>
              </a:rPr>
              <a:t> nan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vaksen</a:t>
            </a:r>
            <a:r>
              <a:rPr lang="en-US" sz="1050">
                <a:effectLst/>
                <a:ea typeface="Times New Roman" panose="02020603050405020304" pitchFamily="18" charset="0"/>
              </a:rPr>
              <a:t> li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yo</a:t>
            </a:r>
            <a:r>
              <a:rPr lang="en-US" sz="1050">
                <a:effectLst/>
                <a:ea typeface="Times New Roman" panose="02020603050405020304" pitchFamily="18" charset="0"/>
              </a:rPr>
              <a:t> epi li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trape</a:t>
            </a:r>
            <a:r>
              <a:rPr lang="en-US" sz="1050">
                <a:effectLst/>
                <a:ea typeface="Times New Roman" panose="02020603050405020304" pitchFamily="18" charset="0"/>
              </a:rPr>
              <a:t> </a:t>
            </a:r>
            <a:br>
              <a:rPr lang="en-US" sz="1050">
                <a:effectLst/>
                <a:ea typeface="Times New Roman" panose="02020603050405020304" pitchFamily="18" charset="0"/>
              </a:rPr>
            </a:br>
            <a:r>
              <a:rPr lang="en-US" sz="1050">
                <a:effectLst/>
                <a:ea typeface="Times New Roman" panose="02020603050405020304" pitchFamily="18" charset="0"/>
              </a:rPr>
              <a:t>COVID-19:</a:t>
            </a:r>
          </a:p>
          <a:p>
            <a:pPr marL="228600" indent="-114300">
              <a:buClr>
                <a:srgbClr val="0E5299"/>
              </a:buClr>
              <a:buSzPct val="127000"/>
              <a:buFont typeface="Arial" panose="020B0604020202020204" pitchFamily="34" charset="0"/>
              <a:buChar char="•"/>
            </a:pPr>
            <a:r>
              <a:rPr lang="en-US" sz="1050">
                <a:effectLst/>
                <a:ea typeface="Times New Roman" panose="02020603050405020304" pitchFamily="18" charset="0"/>
              </a:rPr>
              <a:t>Si li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santi</a:t>
            </a:r>
            <a:r>
              <a:rPr lang="en-US" sz="1050">
                <a:effectLst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sentòm</a:t>
            </a:r>
            <a:r>
              <a:rPr lang="en-US" sz="1050">
                <a:effectLst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yo</a:t>
            </a:r>
            <a:r>
              <a:rPr lang="en-US" sz="1050">
                <a:effectLst/>
                <a:ea typeface="Times New Roman" panose="02020603050405020304" pitchFamily="18" charset="0"/>
              </a:rPr>
              <a:t>: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Fè</a:t>
            </a:r>
            <a:r>
              <a:rPr lang="en-US" sz="1050">
                <a:effectLst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tès</a:t>
            </a:r>
            <a:r>
              <a:rPr lang="en-US" sz="1050">
                <a:effectLst/>
                <a:ea typeface="Times New Roman" panose="02020603050405020304" pitchFamily="18" charset="0"/>
              </a:rPr>
              <a:t> la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touswit</a:t>
            </a:r>
            <a:r>
              <a:rPr lang="en-US" sz="1050">
                <a:effectLst/>
                <a:ea typeface="Times New Roman" panose="02020603050405020304" pitchFamily="18" charset="0"/>
              </a:rPr>
              <a:t>. Si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tès</a:t>
            </a:r>
            <a:r>
              <a:rPr lang="en-US" sz="1050">
                <a:effectLst/>
                <a:ea typeface="Times New Roman" panose="02020603050405020304" pitchFamily="18" charset="0"/>
              </a:rPr>
              <a:t> la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negatif</a:t>
            </a:r>
            <a:r>
              <a:rPr lang="en-US" sz="1050">
                <a:effectLst/>
                <a:ea typeface="Times New Roman" panose="02020603050405020304" pitchFamily="18" charset="0"/>
              </a:rPr>
              <a:t>,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refè</a:t>
            </a:r>
            <a:r>
              <a:rPr lang="en-US" sz="1050">
                <a:effectLst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tès</a:t>
            </a:r>
            <a:r>
              <a:rPr lang="en-US" sz="1050">
                <a:effectLst/>
                <a:ea typeface="Times New Roman" panose="02020603050405020304" pitchFamily="18" charset="0"/>
              </a:rPr>
              <a:t> la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ankò</a:t>
            </a:r>
            <a:r>
              <a:rPr lang="en-US" sz="1050">
                <a:effectLst/>
                <a:ea typeface="Times New Roman" panose="02020603050405020304" pitchFamily="18" charset="0"/>
              </a:rPr>
              <a:t> nan 48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èdtan</a:t>
            </a:r>
            <a:r>
              <a:rPr lang="en-US" sz="1050">
                <a:effectLst/>
                <a:ea typeface="Times New Roman" panose="02020603050405020304" pitchFamily="18" charset="0"/>
              </a:rPr>
              <a:t>.</a:t>
            </a:r>
          </a:p>
          <a:p>
            <a:pPr marL="228600" indent="-114300">
              <a:spcAft>
                <a:spcPts val="300"/>
              </a:spcAft>
              <a:buClr>
                <a:srgbClr val="0E5299"/>
              </a:buClr>
              <a:buSzPct val="127000"/>
              <a:buFont typeface="Arial" panose="020B0604020202020204" pitchFamily="34" charset="0"/>
              <a:buChar char="•"/>
            </a:pPr>
            <a:r>
              <a:rPr lang="en-US" sz="1050">
                <a:effectLst/>
                <a:ea typeface="Times New Roman" panose="02020603050405020304" pitchFamily="18" charset="0"/>
              </a:rPr>
              <a:t>Si li pa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santi</a:t>
            </a:r>
            <a:r>
              <a:rPr lang="en-US" sz="1050">
                <a:effectLst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sentòm</a:t>
            </a:r>
            <a:r>
              <a:rPr lang="en-US" sz="1050">
                <a:effectLst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yo</a:t>
            </a:r>
            <a:r>
              <a:rPr lang="en-US" sz="1050">
                <a:effectLst/>
                <a:ea typeface="Times New Roman" panose="02020603050405020304" pitchFamily="18" charset="0"/>
              </a:rPr>
              <a:t>: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Fè</a:t>
            </a:r>
            <a:r>
              <a:rPr lang="en-US" sz="1050">
                <a:effectLst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tès</a:t>
            </a:r>
            <a:r>
              <a:rPr lang="en-US" sz="1050">
                <a:effectLst/>
                <a:ea typeface="Times New Roman" panose="02020603050405020304" pitchFamily="18" charset="0"/>
              </a:rPr>
              <a:t> la,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pou</a:t>
            </a:r>
            <a:r>
              <a:rPr lang="en-US" sz="1050">
                <a:effectLst/>
                <a:ea typeface="Times New Roman" panose="02020603050405020304" pitchFamily="18" charset="0"/>
              </a:rPr>
              <a:t> pi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piti</a:t>
            </a:r>
            <a:r>
              <a:rPr lang="en-US" sz="1050">
                <a:effectLst/>
                <a:ea typeface="Times New Roman" panose="02020603050405020304" pitchFamily="18" charset="0"/>
              </a:rPr>
              <a:t>, 5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jou</a:t>
            </a:r>
            <a:r>
              <a:rPr lang="en-US" sz="1050">
                <a:effectLst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apre</a:t>
            </a:r>
            <a:r>
              <a:rPr lang="en-US" sz="1050">
                <a:effectLst/>
                <a:ea typeface="Times New Roman" panose="02020603050405020304" pitchFamily="18" charset="0"/>
              </a:rPr>
              <a:t> li fin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trape</a:t>
            </a:r>
            <a:r>
              <a:rPr lang="en-US" sz="1050">
                <a:effectLst/>
                <a:ea typeface="Times New Roman" panose="02020603050405020304" pitchFamily="18" charset="0"/>
              </a:rPr>
              <a:t> COVID-19. Si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tès</a:t>
            </a:r>
            <a:r>
              <a:rPr lang="en-US" sz="1050">
                <a:effectLst/>
                <a:ea typeface="Times New Roman" panose="02020603050405020304" pitchFamily="18" charset="0"/>
              </a:rPr>
              <a:t> li a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negatif</a:t>
            </a:r>
            <a:r>
              <a:rPr lang="en-US" sz="1050">
                <a:effectLst/>
                <a:ea typeface="Times New Roman" panose="02020603050405020304" pitchFamily="18" charset="0"/>
              </a:rPr>
              <a:t>,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refè</a:t>
            </a:r>
            <a:r>
              <a:rPr lang="en-US" sz="1050">
                <a:effectLst/>
                <a:ea typeface="Times New Roman" panose="02020603050405020304" pitchFamily="18" charset="0"/>
              </a:rPr>
              <a:t> </a:t>
            </a:r>
            <a:br>
              <a:rPr lang="en-US" sz="1050">
                <a:effectLst/>
                <a:ea typeface="Times New Roman" panose="02020603050405020304" pitchFamily="18" charset="0"/>
              </a:rPr>
            </a:br>
            <a:r>
              <a:rPr lang="en-US" sz="1050" err="1">
                <a:effectLst/>
                <a:ea typeface="Times New Roman" panose="02020603050405020304" pitchFamily="18" charset="0"/>
              </a:rPr>
              <a:t>tès</a:t>
            </a:r>
            <a:r>
              <a:rPr lang="en-US" sz="1050">
                <a:effectLst/>
                <a:ea typeface="Times New Roman" panose="02020603050405020304" pitchFamily="18" charset="0"/>
              </a:rPr>
              <a:t> la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ankò</a:t>
            </a:r>
            <a:r>
              <a:rPr lang="en-US" sz="1050">
                <a:effectLst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apre</a:t>
            </a:r>
            <a:r>
              <a:rPr lang="en-US" sz="1050">
                <a:effectLst/>
                <a:ea typeface="Times New Roman" panose="02020603050405020304" pitchFamily="18" charset="0"/>
              </a:rPr>
              <a:t> 48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èdtan</a:t>
            </a:r>
            <a:r>
              <a:rPr lang="en-US" sz="1050">
                <a:effectLst/>
                <a:ea typeface="Times New Roman" panose="02020603050405020304" pitchFamily="18" charset="0"/>
              </a:rPr>
              <a:t>, epi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fè</a:t>
            </a:r>
            <a:r>
              <a:rPr lang="en-US" sz="1050">
                <a:effectLst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sa</a:t>
            </a:r>
            <a:r>
              <a:rPr lang="en-US" sz="1050">
                <a:effectLst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ankò</a:t>
            </a:r>
            <a:r>
              <a:rPr lang="en-US" sz="1050">
                <a:effectLst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apre</a:t>
            </a:r>
            <a:r>
              <a:rPr lang="en-US" sz="1050">
                <a:effectLst/>
                <a:ea typeface="Times New Roman" panose="02020603050405020304" pitchFamily="18" charset="0"/>
              </a:rPr>
              <a:t> yon </a:t>
            </a:r>
            <a:br>
              <a:rPr lang="en-US" sz="1050">
                <a:effectLst/>
                <a:ea typeface="Times New Roman" panose="02020603050405020304" pitchFamily="18" charset="0"/>
              </a:rPr>
            </a:br>
            <a:r>
              <a:rPr lang="en-US" sz="1050" err="1">
                <a:effectLst/>
                <a:ea typeface="Times New Roman" panose="02020603050405020304" pitchFamily="18" charset="0"/>
              </a:rPr>
              <a:t>lòt</a:t>
            </a:r>
            <a:r>
              <a:rPr lang="en-US" sz="1050">
                <a:effectLst/>
                <a:ea typeface="Times New Roman" panose="02020603050405020304" pitchFamily="18" charset="0"/>
              </a:rPr>
              <a:t> 48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èdtan</a:t>
            </a:r>
            <a:r>
              <a:rPr lang="en-US" sz="1050">
                <a:effectLst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si</a:t>
            </a:r>
            <a:r>
              <a:rPr lang="en-US" sz="1050">
                <a:effectLst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dezyèm</a:t>
            </a:r>
            <a:r>
              <a:rPr lang="en-US" sz="1050">
                <a:effectLst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rezilta</a:t>
            </a:r>
            <a:r>
              <a:rPr lang="en-US" sz="1050">
                <a:effectLst/>
                <a:ea typeface="Times New Roman" panose="02020603050405020304" pitchFamily="18" charset="0"/>
              </a:rPr>
              <a:t> li a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negatif</a:t>
            </a:r>
            <a:r>
              <a:rPr lang="en-US" sz="1050">
                <a:effectLst/>
                <a:ea typeface="Times New Roman" panose="02020603050405020304" pitchFamily="18" charset="0"/>
              </a:rPr>
              <a:t>.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Chache</a:t>
            </a:r>
            <a:r>
              <a:rPr lang="en-US" sz="1050">
                <a:effectLst/>
                <a:ea typeface="Times New Roman" panose="02020603050405020304" pitchFamily="18" charset="0"/>
              </a:rPr>
              <a:t> </a:t>
            </a:r>
            <a:br>
              <a:rPr lang="en-US" sz="1050">
                <a:effectLst/>
                <a:ea typeface="Times New Roman" panose="02020603050405020304" pitchFamily="18" charset="0"/>
              </a:rPr>
            </a:br>
            <a:r>
              <a:rPr lang="en-US" sz="1050" err="1">
                <a:effectLst/>
                <a:ea typeface="Times New Roman" panose="02020603050405020304" pitchFamily="18" charset="0"/>
              </a:rPr>
              <a:t>wè</a:t>
            </a:r>
            <a:r>
              <a:rPr lang="en-US" sz="1050">
                <a:effectLst/>
                <a:ea typeface="Times New Roman" panose="02020603050405020304" pitchFamily="18" charset="0"/>
              </a:rPr>
              <a:t> yon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doktè</a:t>
            </a:r>
            <a:r>
              <a:rPr lang="en-US" sz="1050">
                <a:effectLst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si</a:t>
            </a:r>
            <a:r>
              <a:rPr lang="en-US" sz="1050">
                <a:effectLst/>
                <a:ea typeface="Times New Roman" panose="02020603050405020304" pitchFamily="18" charset="0"/>
              </a:rPr>
              <a:t> w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panse</a:t>
            </a:r>
            <a:r>
              <a:rPr lang="en-US" sz="1050">
                <a:effectLst/>
                <a:ea typeface="Times New Roman" panose="02020603050405020304" pitchFamily="18" charset="0"/>
              </a:rPr>
              <a:t> li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malad</a:t>
            </a:r>
            <a:r>
              <a:rPr lang="en-US" sz="1050">
                <a:effectLst/>
                <a:ea typeface="Times New Roman" panose="02020603050405020304" pitchFamily="18" charset="0"/>
              </a:rPr>
              <a:t>.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050" err="1">
                <a:effectLst/>
                <a:ea typeface="Times New Roman" panose="02020603050405020304" pitchFamily="18" charset="0"/>
              </a:rPr>
              <a:t>Kèlkeswa</a:t>
            </a:r>
            <a:r>
              <a:rPr lang="en-US" sz="1050">
                <a:effectLst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estati</a:t>
            </a:r>
            <a:r>
              <a:rPr lang="en-US" sz="1050">
                <a:effectLst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vaksinasyon</a:t>
            </a:r>
            <a:r>
              <a:rPr lang="en-US" sz="1050">
                <a:effectLst/>
                <a:ea typeface="Times New Roman" panose="02020603050405020304" pitchFamily="18" charset="0"/>
              </a:rPr>
              <a:t> li,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si</a:t>
            </a:r>
            <a:r>
              <a:rPr lang="en-US" sz="1050">
                <a:effectLst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pitit</a:t>
            </a:r>
            <a:r>
              <a:rPr lang="en-US" sz="1050">
                <a:effectLst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ou</a:t>
            </a:r>
            <a:r>
              <a:rPr lang="en-US" sz="1050">
                <a:effectLst/>
                <a:ea typeface="Times New Roman" panose="02020603050405020304" pitchFamily="18" charset="0"/>
              </a:rPr>
              <a:t> a gen </a:t>
            </a:r>
            <a:br>
              <a:rPr lang="en-US" sz="1050">
                <a:effectLst/>
                <a:ea typeface="Times New Roman" panose="02020603050405020304" pitchFamily="18" charset="0"/>
              </a:rPr>
            </a:br>
            <a:r>
              <a:rPr lang="en-US" sz="1050">
                <a:effectLst/>
                <a:ea typeface="Times New Roman" panose="02020603050405020304" pitchFamily="18" charset="0"/>
              </a:rPr>
              <a:t>COVID-19, li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dwe</a:t>
            </a:r>
            <a:r>
              <a:rPr lang="en-US" sz="1050">
                <a:effectLst/>
                <a:ea typeface="Times New Roman" panose="02020603050405020304" pitchFamily="18" charset="0"/>
              </a:rPr>
              <a:t> rete yon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kote</a:t>
            </a:r>
            <a:r>
              <a:rPr lang="en-US" sz="1050">
                <a:effectLst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poukont</a:t>
            </a:r>
            <a:r>
              <a:rPr lang="en-US" sz="1050">
                <a:effectLst/>
                <a:ea typeface="Times New Roman" panose="02020603050405020304" pitchFamily="18" charset="0"/>
              </a:rPr>
              <a:t> li.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Gade</a:t>
            </a:r>
            <a:r>
              <a:rPr lang="en-US" sz="1050">
                <a:effectLst/>
                <a:ea typeface="Times New Roman" panose="02020603050405020304" pitchFamily="18" charset="0"/>
              </a:rPr>
              <a:t> gid CDC (Centers for Disease Control and Prevention, CDC)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pou</a:t>
            </a:r>
            <a:r>
              <a:rPr lang="en-US" sz="1050">
                <a:effectLst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konnen</a:t>
            </a:r>
            <a:r>
              <a:rPr lang="en-US" sz="1050">
                <a:effectLst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kijan</a:t>
            </a:r>
            <a:r>
              <a:rPr lang="en-US" sz="1050">
                <a:effectLst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pou</a:t>
            </a:r>
            <a:r>
              <a:rPr lang="en-US" sz="1050">
                <a:effectLst/>
                <a:ea typeface="Times New Roman" panose="02020603050405020304" pitchFamily="18" charset="0"/>
              </a:rPr>
              <a:t> li rete yon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kote</a:t>
            </a:r>
            <a:r>
              <a:rPr lang="en-US" sz="1050">
                <a:effectLst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poukont</a:t>
            </a:r>
            <a:r>
              <a:rPr lang="en-US" sz="1050">
                <a:effectLst/>
                <a:ea typeface="Times New Roman" panose="02020603050405020304" pitchFamily="18" charset="0"/>
              </a:rPr>
              <a:t> li.</a:t>
            </a:r>
            <a:endParaRPr lang="en-US" sz="1050">
              <a:ea typeface="Times New Roman" panose="02020603050405020304" pitchFamily="18" charset="0"/>
              <a:cs typeface="Calibri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C21A323-F65B-48A5-B37D-2CE703D9F642}"/>
              </a:ext>
            </a:extLst>
          </p:cNvPr>
          <p:cNvSpPr txBox="1"/>
          <p:nvPr/>
        </p:nvSpPr>
        <p:spPr>
          <a:xfrm>
            <a:off x="196031" y="6357288"/>
            <a:ext cx="2837438" cy="2585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s-ES" sz="1200" b="1" err="1"/>
              <a:t>Konsiderasyon</a:t>
            </a:r>
            <a:r>
              <a:rPr lang="es-ES" sz="1200" b="1"/>
              <a:t> </a:t>
            </a:r>
            <a:r>
              <a:rPr lang="es-ES" sz="1200" b="1" err="1"/>
              <a:t>Espesyal</a:t>
            </a:r>
            <a:r>
              <a:rPr lang="es-ES" sz="1200" b="1"/>
              <a:t> </a:t>
            </a:r>
            <a:r>
              <a:rPr lang="es-ES" sz="1200" b="1" err="1"/>
              <a:t>pou</a:t>
            </a:r>
            <a:r>
              <a:rPr lang="es-ES" sz="1200" b="1"/>
              <a:t> </a:t>
            </a:r>
            <a:r>
              <a:rPr lang="es-ES" sz="1200" b="1" err="1"/>
              <a:t>Fanm</a:t>
            </a:r>
            <a:r>
              <a:rPr lang="es-ES" sz="1200" b="1"/>
              <a:t> yo</a:t>
            </a:r>
            <a:endParaRPr lang="en-US" sz="1200" b="1">
              <a:cs typeface="Calibri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AB95AEC-6B96-462D-AC34-224E370E066C}"/>
              </a:ext>
            </a:extLst>
          </p:cNvPr>
          <p:cNvSpPr txBox="1"/>
          <p:nvPr/>
        </p:nvSpPr>
        <p:spPr>
          <a:xfrm>
            <a:off x="217007" y="802717"/>
            <a:ext cx="3066176" cy="19584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lnSpc>
                <a:spcPct val="90000"/>
              </a:lnSpc>
              <a:spcAft>
                <a:spcPts val="400"/>
              </a:spcAft>
              <a:buClr>
                <a:srgbClr val="0E5299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sz="1050" b="1" err="1">
                <a:ea typeface="+mn-lt"/>
                <a:cs typeface="+mn-lt"/>
              </a:rPr>
              <a:t>Timoun</a:t>
            </a:r>
            <a:r>
              <a:rPr lang="en-US" sz="1050" b="1">
                <a:ea typeface="+mn-lt"/>
                <a:cs typeface="+mn-lt"/>
              </a:rPr>
              <a:t> 6 </a:t>
            </a:r>
            <a:r>
              <a:rPr lang="en-US" sz="1050" b="1" err="1">
                <a:ea typeface="+mn-lt"/>
                <a:cs typeface="+mn-lt"/>
              </a:rPr>
              <a:t>mwa</a:t>
            </a:r>
            <a:r>
              <a:rPr lang="en-US" sz="1050" b="1">
                <a:ea typeface="+mn-lt"/>
                <a:cs typeface="+mn-lt"/>
              </a:rPr>
              <a:t> rive 4 lane: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>
                <a:effectLst/>
                <a:ea typeface="+mn-lt"/>
                <a:cs typeface="+mn-lt"/>
              </a:rPr>
              <a:t>3 </a:t>
            </a:r>
            <a:r>
              <a:rPr lang="en-US" sz="1050" err="1">
                <a:ea typeface="+mn-lt"/>
                <a:cs typeface="+mn-lt"/>
              </a:rPr>
              <a:t>dòz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pou</a:t>
            </a:r>
            <a:r>
              <a:rPr lang="en-US" sz="1050">
                <a:ea typeface="+mn-lt"/>
                <a:cs typeface="+mn-lt"/>
              </a:rPr>
              <a:t> Pfizer, 2 </a:t>
            </a:r>
            <a:r>
              <a:rPr lang="en-US" sz="1050" err="1">
                <a:ea typeface="+mn-lt"/>
                <a:cs typeface="+mn-lt"/>
              </a:rPr>
              <a:t>dòz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pou</a:t>
            </a:r>
            <a:r>
              <a:rPr lang="en-US" sz="1050">
                <a:ea typeface="+mn-lt"/>
                <a:cs typeface="+mn-lt"/>
              </a:rPr>
              <a:t> Moderna. </a:t>
            </a:r>
            <a:r>
              <a:rPr lang="en-US" sz="1050" err="1">
                <a:ea typeface="+mn-lt"/>
                <a:cs typeface="+mn-lt"/>
              </a:rPr>
              <a:t>Okenn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boustè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pou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kounye</a:t>
            </a:r>
            <a:r>
              <a:rPr lang="en-US" sz="1050">
                <a:ea typeface="+mn-lt"/>
                <a:cs typeface="+mn-lt"/>
              </a:rPr>
              <a:t> a.</a:t>
            </a:r>
          </a:p>
          <a:p>
            <a:pPr marL="171450" indent="-171450">
              <a:lnSpc>
                <a:spcPct val="90000"/>
              </a:lnSpc>
              <a:spcAft>
                <a:spcPts val="400"/>
              </a:spcAft>
              <a:buClr>
                <a:srgbClr val="0E5299"/>
              </a:buClr>
              <a:buSzPct val="114999"/>
              <a:buFont typeface="Wingdings" panose="05000000000000000000" pitchFamily="2" charset="2"/>
              <a:buChar char="Ø"/>
            </a:pPr>
            <a:r>
              <a:rPr lang="it-IT" sz="1050" b="1">
                <a:cs typeface="Calibri"/>
              </a:rPr>
              <a:t>Timoun soti nan 5 rive 17 ane: </a:t>
            </a:r>
            <a:r>
              <a:rPr lang="it-IT" sz="1050">
                <a:cs typeface="Calibri"/>
              </a:rPr>
              <a:t>2 dòz, 1 rapèl.</a:t>
            </a:r>
            <a:endParaRPr lang="en-US" sz="1050">
              <a:cs typeface="Calibri"/>
            </a:endParaRPr>
          </a:p>
          <a:p>
            <a:pPr marL="171450" indent="-171450">
              <a:lnSpc>
                <a:spcPct val="90000"/>
              </a:lnSpc>
              <a:spcAft>
                <a:spcPts val="400"/>
              </a:spcAft>
              <a:buClr>
                <a:srgbClr val="0E5299"/>
              </a:buClr>
              <a:buSzPct val="114999"/>
              <a:buFont typeface="Wingdings" panose="05000000000000000000" pitchFamily="2" charset="2"/>
              <a:buChar char="Ø"/>
            </a:pPr>
            <a:r>
              <a:rPr lang="en-US" sz="1050" b="1" err="1">
                <a:cs typeface="Calibri"/>
              </a:rPr>
              <a:t>Timoun</a:t>
            </a:r>
            <a:r>
              <a:rPr lang="en-US" sz="1050" b="1">
                <a:cs typeface="Calibri"/>
              </a:rPr>
              <a:t> ki gen </a:t>
            </a:r>
            <a:r>
              <a:rPr lang="en-US" sz="1050" b="1" err="1">
                <a:cs typeface="Calibri"/>
              </a:rPr>
              <a:t>Sistèm</a:t>
            </a:r>
            <a:r>
              <a:rPr lang="en-US" sz="1050" b="1">
                <a:cs typeface="Calibri"/>
              </a:rPr>
              <a:t> </a:t>
            </a:r>
            <a:r>
              <a:rPr lang="en-US" sz="1050" b="1" err="1">
                <a:cs typeface="Calibri"/>
              </a:rPr>
              <a:t>Iminitè</a:t>
            </a:r>
            <a:r>
              <a:rPr lang="en-US" sz="1050" b="1">
                <a:cs typeface="Calibri"/>
              </a:rPr>
              <a:t> </a:t>
            </a:r>
            <a:r>
              <a:rPr lang="en-US" sz="1050" b="1" err="1">
                <a:cs typeface="Calibri"/>
              </a:rPr>
              <a:t>fèb</a:t>
            </a:r>
            <a:r>
              <a:rPr lang="en-US" sz="1050" b="1">
                <a:cs typeface="Calibri"/>
              </a:rPr>
              <a:t>: </a:t>
            </a:r>
            <a:br>
              <a:rPr lang="en-US" sz="1050" b="1">
                <a:cs typeface="Calibri"/>
              </a:rPr>
            </a:br>
            <a:r>
              <a:rPr lang="en-US" sz="1050" err="1">
                <a:cs typeface="Calibri"/>
              </a:rPr>
              <a:t>Soti</a:t>
            </a:r>
            <a:r>
              <a:rPr lang="en-US" sz="1050">
                <a:cs typeface="Calibri"/>
              </a:rPr>
              <a:t> nan 5 rive 17 </a:t>
            </a:r>
            <a:r>
              <a:rPr lang="en-US" sz="1050" err="1">
                <a:cs typeface="Calibri"/>
              </a:rPr>
              <a:t>ane</a:t>
            </a:r>
            <a:r>
              <a:rPr lang="en-US" sz="1050">
                <a:cs typeface="Calibri"/>
              </a:rPr>
              <a:t>: 3 </a:t>
            </a:r>
            <a:r>
              <a:rPr lang="en-US" sz="1050" err="1">
                <a:cs typeface="Calibri"/>
              </a:rPr>
              <a:t>dòz</a:t>
            </a:r>
            <a:r>
              <a:rPr lang="en-US" sz="1050">
                <a:cs typeface="Calibri"/>
              </a:rPr>
              <a:t>, 1 </a:t>
            </a:r>
            <a:r>
              <a:rPr lang="en-US" sz="1050" err="1">
                <a:cs typeface="Calibri"/>
              </a:rPr>
              <a:t>rapèl</a:t>
            </a:r>
            <a:r>
              <a:rPr lang="en-US" sz="1050">
                <a:cs typeface="Calibri"/>
              </a:rPr>
              <a:t>. </a:t>
            </a:r>
          </a:p>
          <a:p>
            <a:pPr marL="171450" indent="-171450">
              <a:lnSpc>
                <a:spcPct val="90000"/>
              </a:lnSpc>
              <a:spcAft>
                <a:spcPts val="200"/>
              </a:spcAft>
              <a:buClr>
                <a:srgbClr val="0E5299"/>
              </a:buClr>
              <a:buSzPct val="114999"/>
              <a:buFont typeface="Wingdings" panose="05000000000000000000" pitchFamily="2" charset="2"/>
              <a:buChar char="Ø"/>
            </a:pPr>
            <a:r>
              <a:rPr lang="en-US" sz="1050" b="1" err="1">
                <a:cs typeface="Calibri"/>
              </a:rPr>
              <a:t>Entèval</a:t>
            </a:r>
            <a:r>
              <a:rPr lang="en-US" sz="1050" b="1">
                <a:cs typeface="Calibri"/>
              </a:rPr>
              <a:t> ant </a:t>
            </a:r>
            <a:r>
              <a:rPr lang="en-US" sz="1050" b="1" err="1">
                <a:cs typeface="Calibri"/>
              </a:rPr>
              <a:t>dòz</a:t>
            </a:r>
            <a:r>
              <a:rPr lang="en-US" sz="1050" b="1">
                <a:cs typeface="Calibri"/>
              </a:rPr>
              <a:t> </a:t>
            </a:r>
            <a:r>
              <a:rPr lang="en-US" sz="1050" b="1" err="1">
                <a:cs typeface="Calibri"/>
              </a:rPr>
              <a:t>yo</a:t>
            </a:r>
            <a:r>
              <a:rPr lang="en-US" sz="1050" b="1">
                <a:cs typeface="Calibri"/>
              </a:rPr>
              <a:t> </a:t>
            </a:r>
            <a:r>
              <a:rPr lang="en-US" sz="1050" b="1" err="1">
                <a:cs typeface="Calibri"/>
              </a:rPr>
              <a:t>varye</a:t>
            </a:r>
            <a:r>
              <a:rPr lang="en-US" sz="1050" b="1">
                <a:cs typeface="Calibri"/>
              </a:rPr>
              <a:t>, men </a:t>
            </a:r>
            <a:r>
              <a:rPr lang="en-US" sz="1050" b="1" err="1">
                <a:cs typeface="Calibri"/>
              </a:rPr>
              <a:t>pou</a:t>
            </a:r>
            <a:r>
              <a:rPr lang="en-US" sz="1050" b="1">
                <a:cs typeface="Calibri"/>
              </a:rPr>
              <a:t> </a:t>
            </a:r>
            <a:r>
              <a:rPr lang="en-US" sz="1050" b="1" err="1">
                <a:cs typeface="Calibri"/>
              </a:rPr>
              <a:t>tigason</a:t>
            </a:r>
            <a:r>
              <a:rPr lang="en-US" sz="1050" b="1">
                <a:cs typeface="Calibri"/>
              </a:rPr>
              <a:t> 12-17 </a:t>
            </a:r>
            <a:r>
              <a:rPr lang="en-US" sz="1050" b="1" err="1">
                <a:cs typeface="Calibri"/>
              </a:rPr>
              <a:t>ane</a:t>
            </a:r>
            <a:r>
              <a:rPr lang="en-US" sz="1050" b="1">
                <a:cs typeface="Calibri"/>
              </a:rPr>
              <a:t>: </a:t>
            </a:r>
            <a:r>
              <a:rPr lang="en-US" sz="1050">
                <a:cs typeface="Calibri"/>
              </a:rPr>
              <a:t>2 </a:t>
            </a:r>
            <a:r>
              <a:rPr lang="en-US" sz="1050" err="1">
                <a:cs typeface="Calibri"/>
              </a:rPr>
              <a:t>dòz</a:t>
            </a:r>
            <a:r>
              <a:rPr lang="en-US" sz="1050">
                <a:cs typeface="Calibri"/>
              </a:rPr>
              <a:t>, 8 </a:t>
            </a:r>
            <a:r>
              <a:rPr lang="en-US" sz="1050" err="1">
                <a:cs typeface="Calibri"/>
              </a:rPr>
              <a:t>semèn</a:t>
            </a:r>
            <a:r>
              <a:rPr lang="en-US" sz="1050">
                <a:cs typeface="Calibri"/>
              </a:rPr>
              <a:t> </a:t>
            </a:r>
            <a:r>
              <a:rPr lang="en-US" sz="1050" err="1">
                <a:cs typeface="Calibri"/>
              </a:rPr>
              <a:t>entèval</a:t>
            </a:r>
            <a:r>
              <a:rPr lang="en-US" sz="1050">
                <a:cs typeface="Calibri"/>
              </a:rPr>
              <a:t>.** </a:t>
            </a:r>
            <a:r>
              <a:rPr lang="en-US" sz="1050" err="1">
                <a:cs typeface="Calibri"/>
              </a:rPr>
              <a:t>Vizite</a:t>
            </a:r>
            <a:r>
              <a:rPr lang="en-US" sz="1050">
                <a:cs typeface="Calibri"/>
              </a:rPr>
              <a:t> </a:t>
            </a:r>
            <a:r>
              <a:rPr lang="en-US" sz="1050" err="1">
                <a:cs typeface="Calibri"/>
              </a:rPr>
              <a:t>paj</a:t>
            </a:r>
            <a:r>
              <a:rPr lang="en-US" sz="1050">
                <a:cs typeface="Calibri"/>
              </a:rPr>
              <a:t> CDC </a:t>
            </a:r>
            <a:r>
              <a:rPr lang="en-US" sz="1050" err="1">
                <a:cs typeface="Calibri"/>
              </a:rPr>
              <a:t>yo</a:t>
            </a:r>
            <a:r>
              <a:rPr lang="en-US" sz="1050">
                <a:cs typeface="Calibri"/>
              </a:rPr>
              <a:t> </a:t>
            </a:r>
            <a:br>
              <a:rPr lang="en-US" sz="1050">
                <a:cs typeface="Calibri"/>
              </a:rPr>
            </a:br>
            <a:r>
              <a:rPr lang="en-US" sz="1050" err="1">
                <a:cs typeface="Calibri"/>
              </a:rPr>
              <a:t>pou</a:t>
            </a:r>
            <a:r>
              <a:rPr lang="en-US" sz="1050">
                <a:cs typeface="Calibri"/>
              </a:rPr>
              <a:t> </a:t>
            </a:r>
            <a:r>
              <a:rPr lang="en-US" sz="1050" err="1">
                <a:cs typeface="Calibri"/>
              </a:rPr>
              <a:t>entèval</a:t>
            </a:r>
            <a:r>
              <a:rPr lang="en-US" sz="1050">
                <a:cs typeface="Calibri"/>
              </a:rPr>
              <a:t> </a:t>
            </a:r>
            <a:r>
              <a:rPr lang="en-US" sz="1050" err="1">
                <a:cs typeface="Calibri"/>
              </a:rPr>
              <a:t>yo</a:t>
            </a:r>
            <a:r>
              <a:rPr lang="en-US" sz="1050">
                <a:cs typeface="Calibri"/>
              </a:rPr>
              <a:t>: </a:t>
            </a:r>
            <a:r>
              <a:rPr lang="en-US" sz="1050">
                <a:cs typeface="Calibri"/>
                <a:hlinkClick r:id="rId20"/>
              </a:rPr>
              <a:t>https://bit.ly/3zcBgwT</a:t>
            </a:r>
            <a:r>
              <a:rPr lang="en-US" sz="1050">
                <a:cs typeface="Calibri"/>
              </a:rPr>
              <a:t> </a:t>
            </a:r>
          </a:p>
          <a:p>
            <a:r>
              <a:rPr lang="fr-HT" sz="1000">
                <a:ea typeface="+mn-lt"/>
                <a:cs typeface="+mn-lt"/>
              </a:rPr>
              <a:t>*Nou </a:t>
            </a:r>
            <a:r>
              <a:rPr lang="fr-HT" sz="1000" err="1">
                <a:ea typeface="+mn-lt"/>
                <a:cs typeface="+mn-lt"/>
              </a:rPr>
              <a:t>espere</a:t>
            </a:r>
            <a:r>
              <a:rPr lang="fr-HT" sz="1000">
                <a:ea typeface="+mn-lt"/>
                <a:cs typeface="+mn-lt"/>
              </a:rPr>
              <a:t> </a:t>
            </a:r>
            <a:r>
              <a:rPr lang="fr-HT" sz="1000" err="1">
                <a:ea typeface="+mn-lt"/>
                <a:cs typeface="+mn-lt"/>
              </a:rPr>
              <a:t>boustè</a:t>
            </a:r>
            <a:r>
              <a:rPr lang="fr-HT" sz="1000">
                <a:ea typeface="+mn-lt"/>
                <a:cs typeface="+mn-lt"/>
              </a:rPr>
              <a:t> Moderna pou </a:t>
            </a:r>
            <a:r>
              <a:rPr lang="fr-HT" sz="1000" err="1">
                <a:ea typeface="+mn-lt"/>
                <a:cs typeface="+mn-lt"/>
              </a:rPr>
              <a:t>toude</a:t>
            </a:r>
            <a:r>
              <a:rPr lang="fr-HT" sz="1000">
                <a:ea typeface="+mn-lt"/>
                <a:cs typeface="+mn-lt"/>
              </a:rPr>
              <a:t> </a:t>
            </a:r>
            <a:r>
              <a:rPr lang="fr-HT" sz="1000" err="1">
                <a:ea typeface="+mn-lt"/>
                <a:cs typeface="+mn-lt"/>
              </a:rPr>
              <a:t>gwoup</a:t>
            </a:r>
            <a:r>
              <a:rPr lang="fr-HT" sz="1000">
                <a:ea typeface="+mn-lt"/>
                <a:cs typeface="+mn-lt"/>
              </a:rPr>
              <a:t> </a:t>
            </a:r>
            <a:r>
              <a:rPr lang="fr-HT" sz="1000" err="1">
                <a:ea typeface="+mn-lt"/>
                <a:cs typeface="+mn-lt"/>
              </a:rPr>
              <a:t>laj</a:t>
            </a:r>
            <a:r>
              <a:rPr lang="fr-HT" sz="1000">
                <a:ea typeface="+mn-lt"/>
                <a:cs typeface="+mn-lt"/>
              </a:rPr>
              <a:t> yo </a:t>
            </a:r>
            <a:r>
              <a:rPr lang="fr-HT" sz="1000" err="1">
                <a:ea typeface="+mn-lt"/>
                <a:cs typeface="+mn-lt"/>
              </a:rPr>
              <a:t>ap</a:t>
            </a:r>
            <a:r>
              <a:rPr lang="fr-HT" sz="1000">
                <a:ea typeface="+mn-lt"/>
                <a:cs typeface="+mn-lt"/>
              </a:rPr>
              <a:t> la </a:t>
            </a:r>
            <a:r>
              <a:rPr lang="fr-HT" sz="1000" err="1">
                <a:ea typeface="+mn-lt"/>
                <a:cs typeface="+mn-lt"/>
              </a:rPr>
              <a:t>byento</a:t>
            </a:r>
            <a:r>
              <a:rPr lang="fr-HT" sz="1000">
                <a:ea typeface="+mn-lt"/>
                <a:cs typeface="+mn-lt"/>
              </a:rPr>
              <a:t>.</a:t>
            </a:r>
            <a:endParaRPr lang="en-US" sz="1000">
              <a:ea typeface="+mn-lt"/>
              <a:cs typeface="+mn-lt"/>
            </a:endParaRPr>
          </a:p>
          <a:p>
            <a:r>
              <a:rPr lang="fr-HT" sz="1000">
                <a:ea typeface="+mn-lt"/>
                <a:cs typeface="+mn-lt"/>
              </a:rPr>
              <a:t>** CDC </a:t>
            </a:r>
            <a:r>
              <a:rPr lang="fr-HT" sz="1000" err="1">
                <a:ea typeface="+mn-lt"/>
                <a:cs typeface="+mn-lt"/>
              </a:rPr>
              <a:t>rekòmande</a:t>
            </a:r>
            <a:r>
              <a:rPr lang="fr-HT" sz="1000">
                <a:ea typeface="+mn-lt"/>
                <a:cs typeface="+mn-lt"/>
              </a:rPr>
              <a:t> </a:t>
            </a:r>
            <a:r>
              <a:rPr lang="fr-HT" sz="1000" err="1">
                <a:ea typeface="+mn-lt"/>
                <a:cs typeface="+mn-lt"/>
              </a:rPr>
              <a:t>kalandriye</a:t>
            </a:r>
            <a:r>
              <a:rPr lang="fr-HT" sz="1000">
                <a:ea typeface="+mn-lt"/>
                <a:cs typeface="+mn-lt"/>
              </a:rPr>
              <a:t> </a:t>
            </a:r>
            <a:r>
              <a:rPr lang="fr-HT" sz="1000" err="1">
                <a:ea typeface="+mn-lt"/>
                <a:cs typeface="+mn-lt"/>
              </a:rPr>
              <a:t>ki</a:t>
            </a:r>
            <a:r>
              <a:rPr lang="fr-HT" sz="1000">
                <a:ea typeface="+mn-lt"/>
                <a:cs typeface="+mn-lt"/>
              </a:rPr>
              <a:t> </a:t>
            </a:r>
            <a:r>
              <a:rPr lang="fr-HT" sz="1000" err="1">
                <a:ea typeface="+mn-lt"/>
                <a:cs typeface="+mn-lt"/>
              </a:rPr>
              <a:t>modifye</a:t>
            </a:r>
            <a:r>
              <a:rPr lang="fr-HT" sz="1000">
                <a:ea typeface="+mn-lt"/>
                <a:cs typeface="+mn-lt"/>
              </a:rPr>
              <a:t> sa a </a:t>
            </a:r>
            <a:r>
              <a:rPr lang="fr-HT" sz="1000" err="1">
                <a:ea typeface="+mn-lt"/>
                <a:cs typeface="+mn-lt"/>
              </a:rPr>
              <a:t>yon</a:t>
            </a:r>
            <a:r>
              <a:rPr lang="fr-HT" sz="1000">
                <a:ea typeface="+mn-lt"/>
                <a:cs typeface="+mn-lt"/>
              </a:rPr>
              <a:t> </a:t>
            </a:r>
            <a:r>
              <a:rPr lang="fr-HT" sz="1000" err="1">
                <a:ea typeface="+mn-lt"/>
                <a:cs typeface="+mn-lt"/>
              </a:rPr>
              <a:t>fason</a:t>
            </a:r>
            <a:r>
              <a:rPr lang="fr-HT" sz="1000">
                <a:ea typeface="+mn-lt"/>
                <a:cs typeface="+mn-lt"/>
              </a:rPr>
              <a:t> pou </a:t>
            </a:r>
            <a:r>
              <a:rPr lang="fr-HT" sz="1000" err="1">
                <a:ea typeface="+mn-lt"/>
                <a:cs typeface="+mn-lt"/>
              </a:rPr>
              <a:t>redui</a:t>
            </a:r>
            <a:r>
              <a:rPr lang="fr-HT" sz="1000">
                <a:ea typeface="+mn-lt"/>
                <a:cs typeface="+mn-lt"/>
              </a:rPr>
              <a:t> </a:t>
            </a:r>
            <a:r>
              <a:rPr lang="fr-HT" sz="1000" err="1">
                <a:ea typeface="+mn-lt"/>
                <a:cs typeface="+mn-lt"/>
              </a:rPr>
              <a:t>risk</a:t>
            </a:r>
            <a:r>
              <a:rPr lang="fr-HT" sz="1000">
                <a:ea typeface="+mn-lt"/>
                <a:cs typeface="+mn-lt"/>
              </a:rPr>
              <a:t> </a:t>
            </a:r>
            <a:r>
              <a:rPr lang="fr-HT" sz="1000" err="1">
                <a:ea typeface="+mn-lt"/>
                <a:cs typeface="+mn-lt"/>
              </a:rPr>
              <a:t>ki</a:t>
            </a:r>
            <a:r>
              <a:rPr lang="fr-HT" sz="1000">
                <a:ea typeface="+mn-lt"/>
                <a:cs typeface="+mn-lt"/>
              </a:rPr>
              <a:t> </a:t>
            </a:r>
            <a:r>
              <a:rPr lang="fr-HT" sz="1000" err="1">
                <a:ea typeface="+mn-lt"/>
                <a:cs typeface="+mn-lt"/>
              </a:rPr>
              <a:t>fèb</a:t>
            </a:r>
            <a:r>
              <a:rPr lang="fr-HT" sz="1000">
                <a:ea typeface="+mn-lt"/>
                <a:cs typeface="+mn-lt"/>
              </a:rPr>
              <a:t> pou </a:t>
            </a:r>
            <a:r>
              <a:rPr lang="fr-HT" sz="1000" err="1">
                <a:ea typeface="+mn-lt"/>
                <a:cs typeface="+mn-lt"/>
              </a:rPr>
              <a:t>tigason</a:t>
            </a:r>
            <a:r>
              <a:rPr lang="fr-HT" sz="1000">
                <a:ea typeface="+mn-lt"/>
                <a:cs typeface="+mn-lt"/>
              </a:rPr>
              <a:t> </a:t>
            </a:r>
            <a:r>
              <a:rPr lang="fr-HT" sz="1000" err="1">
                <a:ea typeface="+mn-lt"/>
                <a:cs typeface="+mn-lt"/>
              </a:rPr>
              <a:t>adolesan</a:t>
            </a:r>
            <a:r>
              <a:rPr lang="fr-HT" sz="1000">
                <a:ea typeface="+mn-lt"/>
                <a:cs typeface="+mn-lt"/>
              </a:rPr>
              <a:t> yo </a:t>
            </a:r>
            <a:r>
              <a:rPr lang="fr-HT" sz="1000" err="1">
                <a:ea typeface="+mn-lt"/>
                <a:cs typeface="+mn-lt"/>
              </a:rPr>
              <a:t>gen</a:t>
            </a:r>
            <a:r>
              <a:rPr lang="fr-HT" sz="1000">
                <a:ea typeface="+mn-lt"/>
                <a:cs typeface="+mn-lt"/>
              </a:rPr>
              <a:t> </a:t>
            </a:r>
            <a:r>
              <a:rPr lang="fr-HT" sz="1000" err="1">
                <a:ea typeface="+mn-lt"/>
                <a:cs typeface="+mn-lt"/>
              </a:rPr>
              <a:t>miyokadit</a:t>
            </a:r>
            <a:endParaRPr lang="en-US" sz="1000">
              <a:cs typeface="Calibri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F247A29-5D55-4E85-ABEB-BD2C8E643642}"/>
              </a:ext>
            </a:extLst>
          </p:cNvPr>
          <p:cNvSpPr txBox="1"/>
          <p:nvPr/>
        </p:nvSpPr>
        <p:spPr>
          <a:xfrm>
            <a:off x="196031" y="6626213"/>
            <a:ext cx="2885717" cy="88485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s-ES" sz="1050"/>
              <a:t>Pou </a:t>
            </a:r>
            <a:r>
              <a:rPr lang="es-ES" sz="1050" err="1"/>
              <a:t>fanm</a:t>
            </a:r>
            <a:r>
              <a:rPr lang="es-ES" sz="1050"/>
              <a:t> de </a:t>
            </a:r>
            <a:r>
              <a:rPr lang="es-ES" sz="1050" err="1"/>
              <a:t>nenpòt</a:t>
            </a:r>
            <a:r>
              <a:rPr lang="es-ES" sz="1050"/>
              <a:t> </a:t>
            </a:r>
            <a:r>
              <a:rPr lang="es-ES" sz="1050" err="1"/>
              <a:t>laj</a:t>
            </a:r>
            <a:r>
              <a:rPr lang="es-ES" sz="1050"/>
              <a:t> </a:t>
            </a:r>
            <a:r>
              <a:rPr lang="es-ES" sz="1050" err="1"/>
              <a:t>ki</a:t>
            </a:r>
            <a:r>
              <a:rPr lang="es-ES" sz="1050"/>
              <a:t> </a:t>
            </a:r>
            <a:r>
              <a:rPr lang="es-ES" sz="1050" err="1"/>
              <a:t>ansent</a:t>
            </a:r>
            <a:r>
              <a:rPr lang="es-ES" sz="1050"/>
              <a:t>, </a:t>
            </a:r>
            <a:r>
              <a:rPr lang="es-ES" sz="1050" err="1"/>
              <a:t>kap</a:t>
            </a:r>
            <a:r>
              <a:rPr lang="es-ES" sz="1050"/>
              <a:t> </a:t>
            </a:r>
            <a:r>
              <a:rPr lang="es-ES" sz="1050" err="1"/>
              <a:t>bay</a:t>
            </a:r>
            <a:r>
              <a:rPr lang="es-ES" sz="1050"/>
              <a:t> tete, </a:t>
            </a:r>
            <a:r>
              <a:rPr lang="es-ES" sz="1050" err="1"/>
              <a:t>oswa</a:t>
            </a:r>
            <a:r>
              <a:rPr lang="es-ES" sz="1050"/>
              <a:t> </a:t>
            </a:r>
            <a:r>
              <a:rPr lang="es-ES" sz="1050" err="1"/>
              <a:t>kap</a:t>
            </a:r>
            <a:r>
              <a:rPr lang="es-ES" sz="1050"/>
              <a:t> </a:t>
            </a:r>
            <a:r>
              <a:rPr lang="es-ES" sz="1050" err="1"/>
              <a:t>eseye</a:t>
            </a:r>
            <a:r>
              <a:rPr lang="es-ES" sz="1050"/>
              <a:t> </a:t>
            </a:r>
            <a:r>
              <a:rPr lang="es-ES" sz="1050" err="1"/>
              <a:t>vin</a:t>
            </a:r>
            <a:r>
              <a:rPr lang="es-ES" sz="1050"/>
              <a:t> </a:t>
            </a:r>
            <a:r>
              <a:rPr lang="es-ES" sz="1050" err="1"/>
              <a:t>ansent</a:t>
            </a:r>
            <a:r>
              <a:rPr lang="es-ES" sz="1050"/>
              <a:t>, </a:t>
            </a:r>
            <a:r>
              <a:rPr lang="es-ES" sz="1050" err="1"/>
              <a:t>vaksen</a:t>
            </a:r>
            <a:r>
              <a:rPr lang="es-ES" sz="1050"/>
              <a:t> yo </a:t>
            </a:r>
            <a:r>
              <a:rPr lang="es-ES" sz="1050" err="1"/>
              <a:t>enpòtan</a:t>
            </a:r>
            <a:r>
              <a:rPr lang="es-ES" sz="1050"/>
              <a:t> </a:t>
            </a:r>
            <a:r>
              <a:rPr lang="es-ES" sz="1050" err="1"/>
              <a:t>pou</a:t>
            </a:r>
            <a:r>
              <a:rPr lang="es-ES" sz="1050"/>
              <a:t> </a:t>
            </a:r>
            <a:r>
              <a:rPr lang="es-ES" sz="1050" err="1"/>
              <a:t>kenbe</a:t>
            </a:r>
            <a:r>
              <a:rPr lang="es-ES" sz="1050"/>
              <a:t> </a:t>
            </a:r>
            <a:r>
              <a:rPr lang="es-ES" sz="1050" err="1"/>
              <a:t>manman</a:t>
            </a:r>
            <a:r>
              <a:rPr lang="es-ES" sz="1050"/>
              <a:t> yo </a:t>
            </a:r>
            <a:r>
              <a:rPr lang="es-ES" sz="1050" err="1"/>
              <a:t>ak</a:t>
            </a:r>
            <a:r>
              <a:rPr lang="es-ES" sz="1050"/>
              <a:t> bebe yo </a:t>
            </a:r>
            <a:r>
              <a:rPr lang="es-ES" sz="1050" err="1"/>
              <a:t>an</a:t>
            </a:r>
            <a:r>
              <a:rPr lang="es-ES" sz="1050"/>
              <a:t> sante.</a:t>
            </a:r>
            <a:endParaRPr lang="en-US" sz="1050">
              <a:ea typeface="+mn-lt"/>
              <a:cs typeface="+mn-lt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s-ES" sz="1050">
                <a:ea typeface="+mn-lt"/>
                <a:cs typeface="+mn-lt"/>
              </a:rPr>
              <a:t>Nou </a:t>
            </a:r>
            <a:r>
              <a:rPr lang="es-ES" sz="1050" err="1">
                <a:ea typeface="+mn-lt"/>
                <a:cs typeface="+mn-lt"/>
              </a:rPr>
              <a:t>rekòmande</a:t>
            </a:r>
            <a:r>
              <a:rPr lang="es-ES" sz="1050">
                <a:ea typeface="+mn-lt"/>
                <a:cs typeface="+mn-lt"/>
              </a:rPr>
              <a:t> </a:t>
            </a:r>
            <a:r>
              <a:rPr lang="es-ES" sz="1050" err="1">
                <a:ea typeface="+mn-lt"/>
                <a:cs typeface="+mn-lt"/>
              </a:rPr>
              <a:t>adilt</a:t>
            </a:r>
            <a:r>
              <a:rPr lang="es-ES" sz="1050">
                <a:ea typeface="+mn-lt"/>
                <a:cs typeface="+mn-lt"/>
              </a:rPr>
              <a:t> </a:t>
            </a:r>
            <a:r>
              <a:rPr lang="es-ES" sz="1050" err="1">
                <a:ea typeface="+mn-lt"/>
                <a:cs typeface="+mn-lt"/>
              </a:rPr>
              <a:t>ak</a:t>
            </a:r>
            <a:r>
              <a:rPr lang="es-ES" sz="1050">
                <a:ea typeface="+mn-lt"/>
                <a:cs typeface="+mn-lt"/>
              </a:rPr>
              <a:t> </a:t>
            </a:r>
            <a:r>
              <a:rPr lang="es-ES" sz="1050" err="1">
                <a:ea typeface="+mn-lt"/>
                <a:cs typeface="+mn-lt"/>
              </a:rPr>
              <a:t>adolesan</a:t>
            </a:r>
            <a:r>
              <a:rPr lang="es-ES" sz="1050">
                <a:ea typeface="+mn-lt"/>
                <a:cs typeface="+mn-lt"/>
              </a:rPr>
              <a:t> </a:t>
            </a:r>
            <a:r>
              <a:rPr lang="es-ES" sz="1050" err="1">
                <a:ea typeface="+mn-lt"/>
                <a:cs typeface="+mn-lt"/>
              </a:rPr>
              <a:t>ki</a:t>
            </a:r>
            <a:r>
              <a:rPr lang="es-ES" sz="1050">
                <a:ea typeface="+mn-lt"/>
                <a:cs typeface="+mn-lt"/>
              </a:rPr>
              <a:t> gen </a:t>
            </a:r>
            <a:r>
              <a:rPr lang="es-ES" sz="1050" err="1">
                <a:ea typeface="+mn-lt"/>
                <a:cs typeface="+mn-lt"/>
              </a:rPr>
              <a:t>ant</a:t>
            </a:r>
            <a:r>
              <a:rPr lang="es-ES" sz="1050">
                <a:ea typeface="+mn-lt"/>
                <a:cs typeface="+mn-lt"/>
              </a:rPr>
              <a:t> </a:t>
            </a:r>
            <a:br>
              <a:rPr lang="es-ES" sz="1050">
                <a:ea typeface="+mn-lt"/>
                <a:cs typeface="+mn-lt"/>
              </a:rPr>
            </a:br>
            <a:r>
              <a:rPr lang="es-ES" sz="1050">
                <a:ea typeface="+mn-lt"/>
                <a:cs typeface="+mn-lt"/>
              </a:rPr>
              <a:t>18-60 </a:t>
            </a:r>
            <a:r>
              <a:rPr lang="es-ES" sz="1050" err="1">
                <a:ea typeface="+mn-lt"/>
                <a:cs typeface="+mn-lt"/>
              </a:rPr>
              <a:t>ane</a:t>
            </a:r>
            <a:r>
              <a:rPr lang="es-ES" sz="1050">
                <a:ea typeface="+mn-lt"/>
                <a:cs typeface="+mn-lt"/>
              </a:rPr>
              <a:t> yo </a:t>
            </a:r>
            <a:r>
              <a:rPr lang="es-ES" sz="1050" err="1">
                <a:ea typeface="+mn-lt"/>
                <a:cs typeface="+mn-lt"/>
              </a:rPr>
              <a:t>pou</a:t>
            </a:r>
            <a:r>
              <a:rPr lang="es-ES" sz="1050">
                <a:ea typeface="+mn-lt"/>
                <a:cs typeface="+mn-lt"/>
              </a:rPr>
              <a:t> yo </a:t>
            </a:r>
            <a:r>
              <a:rPr lang="es-ES" sz="1050" err="1">
                <a:ea typeface="+mn-lt"/>
                <a:cs typeface="+mn-lt"/>
              </a:rPr>
              <a:t>pran</a:t>
            </a:r>
            <a:r>
              <a:rPr lang="es-ES" sz="1050">
                <a:ea typeface="+mn-lt"/>
                <a:cs typeface="+mn-lt"/>
              </a:rPr>
              <a:t> Pfizer </a:t>
            </a:r>
            <a:r>
              <a:rPr lang="es-ES" sz="1050" err="1">
                <a:ea typeface="+mn-lt"/>
                <a:cs typeface="+mn-lt"/>
              </a:rPr>
              <a:t>oswa</a:t>
            </a:r>
            <a:r>
              <a:rPr lang="es-ES" sz="1050">
                <a:ea typeface="+mn-lt"/>
                <a:cs typeface="+mn-lt"/>
              </a:rPr>
              <a:t> Moderna.</a:t>
            </a:r>
            <a:endParaRPr lang="en-US" sz="1050">
              <a:ea typeface="+mn-lt"/>
              <a:cs typeface="+mn-lt"/>
            </a:endParaRPr>
          </a:p>
        </p:txBody>
      </p:sp>
      <p:pic>
        <p:nvPicPr>
          <p:cNvPr id="73" name="Picture 72" descr="A picture containing text&#10;&#10;Description automatically generated">
            <a:extLst>
              <a:ext uri="{FF2B5EF4-FFF2-40B4-BE49-F238E27FC236}">
                <a16:creationId xmlns:a16="http://schemas.microsoft.com/office/drawing/2014/main" id="{09FA7CD6-E043-05E2-6824-57DB17DE83BF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7"/>
          <a:stretch/>
        </p:blipFill>
        <p:spPr>
          <a:xfrm>
            <a:off x="3847582" y="6042479"/>
            <a:ext cx="818281" cy="84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76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6" ma:contentTypeDescription="Create a new document." ma:contentTypeScope="" ma:versionID="7b29fe4afdd2855c9387aabe9f1a1d22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e7d22e23de2cf0cd3ffd979b46d59241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ce98c3-52f6-45e3-858d-f92ed8f83f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00e72db-c2aa-41da-91da-e234c5c619be}" ma:internalName="TaxCatchAll" ma:showField="CatchAllData" ma:web="41a82cfb-08d0-4eac-a8a5-9ca94e961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1a82cfb-08d0-4eac-a8a5-9ca94e9619de">
      <UserInfo>
        <DisplayName>Alma Galvan</DisplayName>
        <AccountId>20</AccountId>
        <AccountType/>
      </UserInfo>
      <UserInfo>
        <DisplayName>Noel Dufrene</DisplayName>
        <AccountId>328</AccountId>
        <AccountType/>
      </UserInfo>
      <UserInfo>
        <DisplayName>Esther Rojas</DisplayName>
        <AccountId>999</AccountId>
        <AccountType/>
      </UserInfo>
      <UserInfo>
        <DisplayName>Amy Liebman</DisplayName>
        <AccountId>13</AccountId>
        <AccountType/>
      </UserInfo>
      <UserInfo>
        <DisplayName>Giovanni Lopez-Quezada</DisplayName>
        <AccountId>24</AccountId>
        <AccountType/>
      </UserInfo>
    </SharedWithUsers>
    <lcf76f155ced4ddcb4097134ff3c332f xmlns="75afdd44-4aa4-4d0a-9dc0-7606fd3e2ef5">
      <Terms xmlns="http://schemas.microsoft.com/office/infopath/2007/PartnerControls"/>
    </lcf76f155ced4ddcb4097134ff3c332f>
    <TaxCatchAll xmlns="41a82cfb-08d0-4eac-a8a5-9ca94e9619de" xsi:nil="true"/>
  </documentManagement>
</p:properties>
</file>

<file path=customXml/itemProps1.xml><?xml version="1.0" encoding="utf-8"?>
<ds:datastoreItem xmlns:ds="http://schemas.openxmlformats.org/officeDocument/2006/customXml" ds:itemID="{1C31A789-22A4-42AD-9555-79F54CF048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2DC147-210E-4806-A43B-AA193BBB9187}">
  <ds:schemaRefs>
    <ds:schemaRef ds:uri="41a82cfb-08d0-4eac-a8a5-9ca94e9619de"/>
    <ds:schemaRef ds:uri="75afdd44-4aa4-4d0a-9dc0-7606fd3e2e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B0C9791-0C68-4692-80D1-3058BBD0918D}">
  <ds:schemaRefs>
    <ds:schemaRef ds:uri="41a82cfb-08d0-4eac-a8a5-9ca94e9619de"/>
    <ds:schemaRef ds:uri="75afdd44-4aa4-4d0a-9dc0-7606fd3e2ef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2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Timoun ak Vaksen COVID 19 la Trifold Handout Template</dc:title>
  <dc:creator>Migrant Clinicians Network</dc:creator>
  <cp:revision>1</cp:revision>
  <dcterms:created xsi:type="dcterms:W3CDTF">2021-06-09T15:49:13Z</dcterms:created>
  <dcterms:modified xsi:type="dcterms:W3CDTF">2022-10-19T21:03:27Z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  <property fmtid="{D5CDD505-2E9C-101B-9397-08002B2CF9AE}" pid="3" name="MediaServiceImageTags">
    <vt:lpwstr/>
  </property>
</Properties>
</file>