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A51F2E-0718-B591-D448-CCBA77BA6766}" name="Ed Zuroweste" initials="EZ" userId="S::ezuroweste@migrantclinician.org::b420c4c1-1b58-4a67-8111-10e41a42be0f" providerId="AD"/>
  <p188:author id="{020B8B3E-AE0F-6F1D-CC0D-45A40A45180A}" name="Amy Liebman" initials="AL" userId="S::aliebman@migrantclinician.org::59da9bd5-3b01-4476-8a94-d6cba23d62c0" providerId="AD"/>
  <p188:author id="{27737054-EBBB-EB9A-D963-866DA770B9D7}" name="Guest User" initials="GU" userId="S::urn:spo:anon#28d65c992a8199444f3bf118bbc8fbf6137584a6e5460b277483ff5b4300ac5b::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  <p188:author id="{07E6C398-F529-A231-FA1E-9A01156EAC3C}" name="Robert Kinnaird" initials="RK" userId="S::rkinnaird@migrantclinician.org::5454d6ce-c87e-4a43-b146-049436c2ed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F424A-5543-FBDF-481E-F4FF82DF5EB0}" v="1" dt="2023-08-16T15:33:52.248"/>
    <p1510:client id="{5BFE6956-F2AA-2862-F8AA-6C6BB3C70450}" v="10" dt="2023-08-16T15:38:55.396"/>
    <p1510:client id="{5FBA09E8-590E-541D-DD6B-7CF4D1E0F7B0}" v="248" dt="2023-08-15T21:20:29.923"/>
    <p1510:client id="{6E9C4BD7-536E-4101-822A-AE9737DE40FE}" v="8" dt="2023-08-14T18:54:37.902"/>
    <p1510:client id="{79C52339-3D9E-FCCE-C20E-1BFA424DAF2D}" v="59" dt="2023-08-16T15:42:30.251"/>
    <p1510:client id="{C6106783-6D2A-4B03-A4D4-4768967F2A45}" v="1" dt="2023-08-15T05:36:42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hyperlink" Target="http://www.cdc.gov/vaccines/covid-19/clinical-considerations/interim-considerations-us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3712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C34F04C6-01FD-45B9-8194-F862CFA08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61" y="6410795"/>
            <a:ext cx="712058" cy="712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289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GET VACCINATED!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Wear a mask</a:t>
              </a:r>
              <a:endParaRPr lang="en-US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Social distancing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Wash your hands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16152" y="926608"/>
            <a:ext cx="2895669" cy="3344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Contact your local health department to make an appointment </a:t>
            </a:r>
            <a:r>
              <a:rPr lang="en-US" sz="1150">
                <a:ea typeface="+mn-lt"/>
                <a:cs typeface="+mn-lt"/>
              </a:rPr>
              <a:t>or ask them where mobile vaccine clinics are located.</a:t>
            </a:r>
            <a:endParaRPr lang="en-US" sz="115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Contact your local community health center to make an appointment</a:t>
            </a:r>
            <a:r>
              <a:rPr lang="en-US" sz="1150">
                <a:ea typeface="+mn-lt"/>
                <a:cs typeface="+mn-lt"/>
              </a:rPr>
              <a:t>.</a:t>
            </a:r>
            <a:endParaRPr lang="en-US" sz="115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Ask your child's pediatrician</a:t>
            </a:r>
            <a:r>
              <a:rPr lang="en-US" sz="1150">
                <a:ea typeface="+mn-lt"/>
                <a:cs typeface="+mn-lt"/>
              </a:rPr>
              <a:t> if they offer COVID-19 vaccines.</a:t>
            </a:r>
            <a:endParaRPr lang="en-US" sz="115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Check with your local pharmacy. </a:t>
            </a:r>
            <a:r>
              <a:rPr lang="en-US" sz="1150">
                <a:ea typeface="+mn-lt"/>
                <a:cs typeface="+mn-lt"/>
              </a:rPr>
              <a:t>They will likely offer vaccines.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Speak with your child's school </a:t>
            </a:r>
            <a:r>
              <a:rPr lang="en-US" sz="1150">
                <a:ea typeface="+mn-lt"/>
                <a:cs typeface="+mn-lt"/>
              </a:rPr>
              <a:t>about getting a COVID-19 vaccine. They may offer in-school vaccine clinics.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>
                <a:cs typeface="Calibri"/>
              </a:rPr>
              <a:t>In some places, parents are required to be present when their child is vaccinated.</a:t>
            </a:r>
            <a:r>
              <a:rPr lang="en-US" sz="1150" b="1">
                <a:cs typeface="Calibri"/>
              </a:rPr>
              <a:t> </a:t>
            </a:r>
            <a:r>
              <a:rPr lang="en-US" sz="1150">
                <a:cs typeface="Calibri"/>
              </a:rPr>
              <a:t>Look for after-hour and pop-up clinics to make it easier for working parents.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7460" y="4372285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FOR MORE INFORMATION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468153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15642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46504" y="7290461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b="1" dirty="0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</a:t>
            </a:r>
            <a:r>
              <a:rPr lang="es-ES" sz="1300" dirty="0">
                <a:ea typeface="+mn-lt"/>
                <a:cs typeface="+mn-lt"/>
              </a:rPr>
              <a:t> </a:t>
            </a:r>
            <a:r>
              <a:rPr lang="es-ES" sz="1300" dirty="0" err="1">
                <a:ea typeface="+mn-lt"/>
                <a:cs typeface="+mn-lt"/>
              </a:rPr>
              <a:t>July</a:t>
            </a:r>
            <a:r>
              <a:rPr lang="es-ES" sz="1300" dirty="0">
                <a:ea typeface="+mn-lt"/>
                <a:cs typeface="+mn-lt"/>
              </a:rPr>
              <a:t> 25, 2023</a:t>
            </a:r>
            <a:endParaRPr lang="en-US" dirty="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84797"/>
            <a:ext cx="2953110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Children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and </a:t>
            </a:r>
            <a:b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</a:b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the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COVID-19 </a:t>
            </a: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Vaccine</a:t>
            </a:r>
            <a:endParaRPr lang="es-ES" sz="2600" b="1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97203" y="304240"/>
            <a:ext cx="2867521" cy="2400870"/>
            <a:chOff x="226616" y="204472"/>
            <a:chExt cx="2867521" cy="240087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26616" y="445776"/>
              <a:ext cx="2824380" cy="21595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100" dirty="0">
                  <a:ea typeface="+mn-lt"/>
                  <a:cs typeface="+mn-lt"/>
                </a:rPr>
                <a:t>Some children get very sick from coronavirus. COVID-19 is a leading cause of death in children. It is #1 in deaths caused by infections/respiratory diseases. Thousands of children have been hospitalized for COVID-19. </a:t>
              </a:r>
              <a:endParaRPr lang="en-US" sz="1100" dirty="0"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Most children don't become as sick as adults, </a:t>
              </a:r>
              <a:r>
                <a:rPr lang="en-US" sz="1100" b="1" dirty="0">
                  <a:cs typeface="Calibri"/>
                </a:rPr>
                <a:t>but they can still spread the virus.</a:t>
              </a:r>
              <a:r>
                <a:rPr lang="en-US" sz="1100" dirty="0">
                  <a:cs typeface="Calibri"/>
                </a:rPr>
                <a:t> COVID-19 vaccines prevent</a:t>
              </a:r>
              <a:r>
                <a:rPr lang="en-US" sz="1100" dirty="0">
                  <a:ea typeface="+mn-lt"/>
                  <a:cs typeface="+mn-lt"/>
                </a:rPr>
                <a:t> grandparents, younger siblings, and others from severe disease, hospitalization, and death.</a:t>
              </a:r>
              <a:endParaRPr lang="en-US" sz="1100" dirty="0"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Getting kids vaccinated helps </a:t>
              </a:r>
              <a:r>
                <a:rPr lang="en-US" sz="1100" b="1" dirty="0">
                  <a:cs typeface="Calibri"/>
                </a:rPr>
                <a:t>prevent outbreaks that cause school closures</a:t>
              </a:r>
              <a:r>
                <a:rPr lang="en-US" sz="1100" dirty="0">
                  <a:cs typeface="Calibri"/>
                </a:rPr>
                <a:t>. 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34921" y="204472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ea typeface="+mn-lt"/>
                  <a:cs typeface="+mn-lt"/>
                </a:rPr>
                <a:t>Why should we vaccinate children?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7163E-1C19-C2A7-6FD6-F9AD9F45DDE7}"/>
              </a:ext>
            </a:extLst>
          </p:cNvPr>
          <p:cNvGrpSpPr/>
          <p:nvPr/>
        </p:nvGrpSpPr>
        <p:grpSpPr>
          <a:xfrm>
            <a:off x="289401" y="2969163"/>
            <a:ext cx="2688849" cy="1556868"/>
            <a:chOff x="308712" y="3160778"/>
            <a:chExt cx="2688849" cy="155686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314741" y="3160778"/>
              <a:ext cx="2508538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children? 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308712" y="3404466"/>
              <a:ext cx="2688849" cy="1313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  <a:buClr>
                  <a:srgbClr val="0E5299"/>
                </a:buClr>
                <a:buSzPct val="225000"/>
              </a:pPr>
              <a:r>
                <a:rPr lang="en-US" sz="1100" dirty="0">
                  <a:solidFill>
                    <a:srgbClr val="000000"/>
                  </a:solidFill>
                  <a:cs typeface="Calibri"/>
                </a:rPr>
                <a:t>As</a:t>
              </a:r>
              <a:r>
                <a:rPr lang="en-US" sz="1100" dirty="0">
                  <a:ea typeface="+mn-lt"/>
                  <a:cs typeface="+mn-lt"/>
                </a:rPr>
                <a:t> of May 2023, over 32% of children in the US 5-11, and 59% of children 12-17 have received their primary series. </a:t>
              </a:r>
              <a:endParaRPr lang="en-US" sz="1100" dirty="0">
                <a:cs typeface="Calibri" panose="020F0502020204030204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ea typeface="+mn-lt"/>
                  <a:cs typeface="+mn-lt"/>
                </a:rPr>
                <a:t>Many children have also received an updated bivalent dose.</a:t>
              </a:r>
            </a:p>
            <a:p>
              <a:pPr>
                <a:spcAft>
                  <a:spcPts val="500"/>
                </a:spcAft>
              </a:pPr>
              <a:r>
                <a:rPr lang="en-US" sz="1100" b="1" dirty="0">
                  <a:ea typeface="+mn-lt"/>
                  <a:cs typeface="+mn-lt"/>
                </a:rPr>
                <a:t>Risks from COVID-19 greatly outweigh any potential risks from the vaccine.</a:t>
              </a:r>
              <a:r>
                <a:rPr lang="en-US" sz="1100" dirty="0">
                  <a:ea typeface="+mn-lt"/>
                  <a:cs typeface="+mn-lt"/>
                </a:rPr>
                <a:t> 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4703D-8909-D5A1-FE11-CCC584B36F0A}"/>
              </a:ext>
            </a:extLst>
          </p:cNvPr>
          <p:cNvGrpSpPr/>
          <p:nvPr/>
        </p:nvGrpSpPr>
        <p:grpSpPr>
          <a:xfrm>
            <a:off x="236652" y="4793460"/>
            <a:ext cx="2884931" cy="2634407"/>
            <a:chOff x="257394" y="4860017"/>
            <a:chExt cx="2884875" cy="263440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97313" y="5327784"/>
              <a:ext cx="2791582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>
                  <a:cs typeface="Calibri"/>
                </a:rPr>
                <a:t>Currently, there is not an approved COVID-19 vaccine for children under 6 months old.  But you can protect children from being infected and spreading the virus to others.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310143" y="4860017"/>
              <a:ext cx="277774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How do we keep children under six months old safe? 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57394" y="6078652"/>
              <a:ext cx="2884875" cy="14157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Ensure all household members aged 6+ months</a:t>
              </a:r>
              <a:br>
                <a:rPr lang="en-US" sz="1100">
                  <a:ea typeface="+mn-lt"/>
                  <a:cs typeface="+mn-lt"/>
                </a:rPr>
              </a:br>
              <a:r>
                <a:rPr lang="en-US" sz="1100">
                  <a:ea typeface="+mn-lt"/>
                  <a:cs typeface="+mn-lt"/>
                </a:rPr>
                <a:t>are 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Breastfeeding moms can get vaccinated to help pass antibodies to their baby.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Encourage </a:t>
              </a:r>
              <a:r>
                <a:rPr lang="en-US" sz="1100" b="1">
                  <a:ea typeface="+mn-lt"/>
                  <a:cs typeface="+mn-lt"/>
                </a:rPr>
                <a:t>indoor mask wearing</a:t>
              </a:r>
              <a:r>
                <a:rPr lang="en-US" sz="1100">
                  <a:ea typeface="+mn-lt"/>
                  <a:cs typeface="+mn-lt"/>
                </a:rPr>
                <a:t> and </a:t>
              </a:r>
              <a:r>
                <a:rPr lang="en-US" sz="1100" b="1">
                  <a:ea typeface="+mn-lt"/>
                  <a:cs typeface="+mn-lt"/>
                </a:rPr>
                <a:t>social distancing</a:t>
              </a:r>
              <a:r>
                <a:rPr lang="en-US" sz="1100">
                  <a:ea typeface="+mn-lt"/>
                  <a:cs typeface="+mn-lt"/>
                </a:rPr>
                <a:t> especially among the unvaccinated.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Wash hands.</a:t>
              </a:r>
            </a:p>
          </p:txBody>
        </p:sp>
      </p:grpSp>
      <p:pic>
        <p:nvPicPr>
          <p:cNvPr id="47" name="Picture 4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DFE75664-8BD4-422E-82B5-34400F337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04" y="6527520"/>
            <a:ext cx="950200" cy="51007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9006BC-7BD8-43CE-BB64-0C665C50D503}"/>
              </a:ext>
            </a:extLst>
          </p:cNvPr>
          <p:cNvSpPr txBox="1"/>
          <p:nvPr/>
        </p:nvSpPr>
        <p:spPr>
          <a:xfrm>
            <a:off x="3622355" y="5951647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For answers to Frequently Asked Questions, visit </a:t>
            </a:r>
            <a:r>
              <a:rPr lang="en-US" sz="1100" b="1"/>
              <a:t>Migrant Clinicians Network</a:t>
            </a:r>
            <a:r>
              <a:rPr lang="en-US" sz="1100"/>
              <a:t> (MCN):</a:t>
            </a:r>
            <a:br>
              <a:rPr lang="en-US" sz="1100"/>
            </a:br>
            <a:r>
              <a:rPr lang="en-US" sz="1100"/>
              <a:t>https://bit.ly/3ki1xAI</a:t>
            </a:r>
            <a:endParaRPr lang="en-US" sz="1100"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2D227A-C2CF-4029-90F5-22105E4065E9}"/>
              </a:ext>
            </a:extLst>
          </p:cNvPr>
          <p:cNvSpPr txBox="1"/>
          <p:nvPr/>
        </p:nvSpPr>
        <p:spPr>
          <a:xfrm>
            <a:off x="3570853" y="4809985"/>
            <a:ext cx="2850937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dirty="0">
                <a:ea typeface="+mn-lt"/>
                <a:cs typeface="+mn-lt"/>
              </a:rPr>
              <a:t>Visit Centers for Disease Control and Prevention:</a:t>
            </a:r>
          </a:p>
          <a:p>
            <a:pPr algn="ctr"/>
            <a:r>
              <a:rPr lang="en-US" sz="1100" dirty="0">
                <a:ea typeface="+mn-lt"/>
                <a:cs typeface="+mn-lt"/>
              </a:rPr>
              <a:t>https://www.cdc.gov/coronavirus/2019-ncov/</a:t>
            </a:r>
            <a:endParaRPr lang="en-US" sz="1100" dirty="0">
              <a:cs typeface="Calibri"/>
            </a:endParaRPr>
          </a:p>
          <a:p>
            <a:pPr algn="ctr"/>
            <a:endParaRPr lang="en-US" sz="1100">
              <a:ea typeface="+mn-lt"/>
              <a:cs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9465A-CDF8-40C4-BFB5-5AD67A0F76C9}"/>
              </a:ext>
            </a:extLst>
          </p:cNvPr>
          <p:cNvGrpSpPr/>
          <p:nvPr/>
        </p:nvGrpSpPr>
        <p:grpSpPr>
          <a:xfrm>
            <a:off x="4226200" y="5146724"/>
            <a:ext cx="1738552" cy="749316"/>
            <a:chOff x="3975652" y="4575416"/>
            <a:chExt cx="2254708" cy="971780"/>
          </a:xfrm>
        </p:grpSpPr>
        <p:pic>
          <p:nvPicPr>
            <p:cNvPr id="46" name="Picture 45" descr="Qr code&#10;&#10;Description automatically generated">
              <a:extLst>
                <a:ext uri="{FF2B5EF4-FFF2-40B4-BE49-F238E27FC236}">
                  <a16:creationId xmlns:a16="http://schemas.microsoft.com/office/drawing/2014/main" id="{BA603C86-55A3-462B-95FC-B8A38DBC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8C941C87-F58A-431D-A878-B37DC37B4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710070"/>
              <a:ext cx="968624" cy="7318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3D30FF4-C3E0-F266-9484-D22ECEA05981}"/>
              </a:ext>
            </a:extLst>
          </p:cNvPr>
          <p:cNvSpPr txBox="1"/>
          <p:nvPr/>
        </p:nvSpPr>
        <p:spPr>
          <a:xfrm>
            <a:off x="3707460" y="201970"/>
            <a:ext cx="258446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</a:rPr>
              <a:t>HOW CAN I GET MY CHILD A COVID-19 VACCINE?</a:t>
            </a:r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54BEDF-D63C-2F47-C1F6-8F83DB3CDE09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6;p13">
            <a:extLst>
              <a:ext uri="{FF2B5EF4-FFF2-40B4-BE49-F238E27FC236}">
                <a16:creationId xmlns:a16="http://schemas.microsoft.com/office/drawing/2014/main" id="{B5A632EA-2838-4FA0-4E56-B7F8E74DAFE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BBE9F445-5B40-ADC2-DB20-9D78559A8B18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1400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4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4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  <a:endParaRPr lang="en" sz="14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400">
              <a:latin typeface="Work Sans"/>
              <a:ea typeface="Work Sans"/>
              <a:cs typeface="Work San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6CAB52-0F5C-3EB4-7E49-6AE287C96A2B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56;p13">
            <a:extLst>
              <a:ext uri="{FF2B5EF4-FFF2-40B4-BE49-F238E27FC236}">
                <a16:creationId xmlns:a16="http://schemas.microsoft.com/office/drawing/2014/main" id="{F1003CF8-F4A3-7AD2-1056-F7C71A046386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55;p13">
            <a:extLst>
              <a:ext uri="{FF2B5EF4-FFF2-40B4-BE49-F238E27FC236}">
                <a16:creationId xmlns:a16="http://schemas.microsoft.com/office/drawing/2014/main" id="{609CF501-EBAA-4A26-C8CB-5894ACBD3E04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4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400">
                <a:latin typeface="Work Sans"/>
                <a:ea typeface="Work Sans"/>
                <a:cs typeface="Work Sans"/>
              </a:rPr>
            </a:b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400">
                <a:latin typeface="Work Sans"/>
                <a:ea typeface="Work Sans"/>
                <a:cs typeface="Work Sans"/>
              </a:rPr>
            </a:b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4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 sz="1400">
              <a:latin typeface="Work Sans"/>
              <a:ea typeface="Work Sans"/>
              <a:cs typeface="Work San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BD8C47-F63B-C4B7-029E-F4AFAB16BA23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665D323C-CA76-6F48-B3DF-FEBE667953A3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49F7F25E-2A7E-8E44-2DEE-FD5EB1D8EB14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4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4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4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>
                <a:latin typeface="Work Sans"/>
                <a:sym typeface="Work Sans"/>
              </a:rPr>
              <a:t>Be sure to include a date on the brochure as information </a:t>
            </a:r>
            <a:br>
              <a:rPr lang="en-US" sz="1400">
                <a:latin typeface="Work Sans"/>
              </a:rPr>
            </a:br>
            <a:r>
              <a:rPr lang="en-US" sz="1400">
                <a:latin typeface="Work Sans"/>
                <a:sym typeface="Work Sans"/>
              </a:rPr>
              <a:t>changes quickly.</a:t>
            </a:r>
            <a:endParaRPr lang="en-US" sz="140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4DACE3-DD0D-1B07-9E4D-7AA31A3FA9DB}"/>
              </a:ext>
            </a:extLst>
          </p:cNvPr>
          <p:cNvGrpSpPr/>
          <p:nvPr/>
        </p:nvGrpSpPr>
        <p:grpSpPr>
          <a:xfrm>
            <a:off x="2396461" y="6532211"/>
            <a:ext cx="877059" cy="878168"/>
            <a:chOff x="2466883" y="6220112"/>
            <a:chExt cx="864648" cy="865742"/>
          </a:xfrm>
        </p:grpSpPr>
        <p:pic>
          <p:nvPicPr>
            <p:cNvPr id="9" name="Picture 8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45043F68-CCE6-4FF4-BA56-38E93599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883" y="6220112"/>
              <a:ext cx="855163" cy="843910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2485087" y="6833851"/>
              <a:ext cx="846444" cy="2520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56364" y="6945494"/>
            <a:ext cx="2394369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/>
              <a:t>For women of any age who are </a:t>
            </a:r>
            <a:br>
              <a:rPr lang="en-US" sz="1050"/>
            </a:br>
            <a:r>
              <a:rPr lang="en-US" sz="1050"/>
              <a:t>pregnant, breastfeeding, or trying to </a:t>
            </a:r>
            <a:br>
              <a:rPr lang="en-US" sz="1050"/>
            </a:br>
            <a:r>
              <a:rPr lang="en-US" sz="1050"/>
              <a:t>get pregnant, vaccines are critical for </a:t>
            </a:r>
            <a:br>
              <a:rPr lang="en-US" sz="1050"/>
            </a:br>
            <a:r>
              <a:rPr lang="en-US" sz="1050"/>
              <a:t>keeping moms and their babies healthy. </a:t>
            </a:r>
            <a:endParaRPr lang="en-US" sz="1050">
              <a:ea typeface="+mn-lt"/>
              <a:cs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8ADCC5-2081-ADDC-F954-E709A6A5998E}"/>
              </a:ext>
            </a:extLst>
          </p:cNvPr>
          <p:cNvGrpSpPr/>
          <p:nvPr/>
        </p:nvGrpSpPr>
        <p:grpSpPr>
          <a:xfrm>
            <a:off x="514349" y="160986"/>
            <a:ext cx="599815" cy="726192"/>
            <a:chOff x="311042" y="13755"/>
            <a:chExt cx="847373" cy="1025908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53867" y="13755"/>
              <a:ext cx="772215" cy="99866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11042" y="434340"/>
              <a:ext cx="847373" cy="60532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306" cy="74274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26874"/>
            <a:ext cx="2883586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cs typeface="Calibri"/>
              </a:rPr>
              <a:t>WHAT TO KNOW WHEN CHILDREN ARE GETTING THE COVID-19 VACCINE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621238" y="4333642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They feel better </a:t>
              </a:r>
              <a:br>
                <a:rPr lang="en-US" sz="1100" b="1"/>
              </a:br>
              <a:r>
                <a:rPr lang="en-US" sz="1100" b="1"/>
                <a:t>a few days after </a:t>
              </a:r>
              <a:br>
                <a:rPr lang="en-US" sz="1100" b="1"/>
              </a:br>
              <a:r>
                <a:rPr lang="en-US" sz="1100" b="1"/>
                <a:t>the injection.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4980970" y="4334239"/>
            <a:ext cx="1575098" cy="1410127"/>
            <a:chOff x="5071601" y="4315758"/>
            <a:chExt cx="1575098" cy="14101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071601" y="5268837"/>
              <a:ext cx="157509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dirty="0"/>
                <a:t>Kids are considered up to date once they receive their final dose or doses.</a:t>
              </a:r>
              <a:endParaRPr lang="en-US" sz="1100" dirty="0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087433" y="5945484"/>
            <a:ext cx="1415918" cy="1563053"/>
            <a:chOff x="5178064" y="5978678"/>
            <a:chExt cx="1415918" cy="15630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78064" y="6932333"/>
              <a:ext cx="1415918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Getting vaccinated helps protects kids and others from getting very sick from COVID-19!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3551995" y="2628206"/>
            <a:ext cx="1425250" cy="1392385"/>
            <a:chOff x="3574046" y="2655956"/>
            <a:chExt cx="1425250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74046" y="3591293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The COVID-19 vaccine </a:t>
              </a:r>
              <a:br>
                <a:rPr lang="en-US" sz="1100" b="1"/>
              </a:br>
              <a:r>
                <a:rPr lang="en-US" sz="1100" b="1"/>
                <a:t>is safe and effective </a:t>
              </a:r>
              <a:br>
                <a:rPr lang="en-US" sz="1100" b="1"/>
              </a:br>
              <a:r>
                <a:rPr lang="en-US" sz="1100" b="1"/>
                <a:t>for children.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133860" y="2624462"/>
            <a:ext cx="1239924" cy="1551997"/>
            <a:chOff x="5224491" y="2652212"/>
            <a:chExt cx="1239924" cy="1551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224491" y="3594811"/>
              <a:ext cx="123992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ea typeface="+mn-lt"/>
                  <a:cs typeface="Calibri Light"/>
                </a:rPr>
                <a:t>After vaccination kids may experience: arm pain, headache, fever, or chills.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37697" y="911921"/>
            <a:ext cx="1407201" cy="1557540"/>
            <a:chOff x="3459748" y="1017380"/>
            <a:chExt cx="1407201" cy="15575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459748" y="1965522"/>
              <a:ext cx="1407201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It is important for children to get vaccinated, even if they've had COVID-19.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482EC1C3-0E80-45C7-B781-D237CC6D5E82}"/>
              </a:ext>
            </a:extLst>
          </p:cNvPr>
          <p:cNvSpPr/>
          <p:nvPr/>
        </p:nvSpPr>
        <p:spPr>
          <a:xfrm>
            <a:off x="5315616" y="911920"/>
            <a:ext cx="912659" cy="912659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3A254BB-728B-46FC-AE36-69A08FD9FC00}"/>
              </a:ext>
            </a:extLst>
          </p:cNvPr>
          <p:cNvSpPr txBox="1"/>
          <p:nvPr/>
        </p:nvSpPr>
        <p:spPr>
          <a:xfrm>
            <a:off x="4980217" y="1860070"/>
            <a:ext cx="163850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ea typeface="+mn-lt"/>
                <a:cs typeface="+mn-lt"/>
              </a:rPr>
              <a:t>Check if vaccines are 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offered for free at your 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state or local health 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department or pharmacy.</a:t>
            </a:r>
            <a:endParaRPr lang="en-US" sz="1100">
              <a:ea typeface="+mn-lt"/>
              <a:cs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55019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8898" y="166765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4923429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048633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1084" y="5515282"/>
            <a:ext cx="2670224" cy="17851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Higher risk of COVID-19 infection.</a:t>
            </a:r>
            <a:endParaRPr lang="en-US" sz="1200"/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Higher risk of serious infection, hospitalization, and death.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Higher risk of developing long-term symptoms of COVID-19 if infected.</a:t>
            </a: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Higher risk of being exposed to new forms of the virus that are more contagious and 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6002" y="2134566"/>
            <a:ext cx="2736856" cy="2677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children and their families from becoming seriously ill and being hospitalized. </a:t>
            </a:r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decreases the number of severe and deadly COVID-19 cases in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your community.</a:t>
            </a:r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hospitals and clinicians from being overwhelmed with severely ill COVID-19 patients.</a:t>
            </a:r>
            <a:endParaRPr lang="en-US" sz="1200"/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The more vaccinated individuals in our community, the less we need to worry about new variants.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58352" y="186597"/>
            <a:ext cx="175902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b="1">
                <a:solidFill>
                  <a:srgbClr val="0E5299"/>
                </a:solidFill>
              </a:rPr>
              <a:t>COVID-19 VACCINES </a:t>
            </a:r>
          </a:p>
          <a:p>
            <a:r>
              <a:rPr lang="es-ES" sz="1600" b="1">
                <a:solidFill>
                  <a:srgbClr val="0E5299"/>
                </a:solidFill>
              </a:rPr>
              <a:t>FOR CHILDREN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10181" y="3548154"/>
            <a:ext cx="3371306" cy="38149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247233" y="3642860"/>
            <a:ext cx="2989272" cy="2077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</a:rPr>
              <a:t>HOW TO PROTECT YOUR CHILDREN</a:t>
            </a:r>
            <a:endParaRPr lang="es-ES" sz="15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01115" y="4054981"/>
            <a:ext cx="2959213" cy="26645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/>
              <a:t>Get vaccinated and get your children who are 6 months and older vaccinated.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>
                <a:solidFill>
                  <a:srgbClr val="000000"/>
                </a:solidFill>
                <a:cs typeface="Calibri"/>
              </a:rPr>
              <a:t>Wear a mask in crowded indoor spaces even when you are up to date on your vaccines.  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 b="1" dirty="0">
                <a:ea typeface="+mn-lt"/>
                <a:cs typeface="+mn-lt"/>
              </a:rPr>
              <a:t>If your child is up to date on their vaccines and are exposed to COVID-19:</a:t>
            </a:r>
          </a:p>
          <a:p>
            <a:pPr marL="171450" lvl="1" indent="-114300">
              <a:lnSpc>
                <a:spcPct val="90000"/>
              </a:lnSpc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dirty="0">
                <a:cs typeface="Calibri"/>
              </a:rPr>
              <a:t>If they have symptoms: Test immediately. If they have a negative test, test again in 48 hours.</a:t>
            </a:r>
            <a:endParaRPr lang="en-US" sz="1050" dirty="0">
              <a:ea typeface="+mn-lt"/>
              <a:cs typeface="+mn-lt"/>
            </a:endParaRPr>
          </a:p>
          <a:p>
            <a:pPr marL="171450" lvl="1" indent="-114300">
              <a:lnSpc>
                <a:spcPct val="90000"/>
              </a:lnSpc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dirty="0">
                <a:ea typeface="+mn-lt"/>
                <a:cs typeface="+mn-lt"/>
              </a:rPr>
              <a:t>If they do not have symptoms: Test at least 5 days after exposure. If they have a negative test, test again after 48 hours, and then again after another 48 hours if their second results are negative. Get medical advice if you think they are ill.</a:t>
            </a:r>
          </a:p>
          <a:p>
            <a:pPr marL="171450" indent="-171450"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>
                <a:solidFill>
                  <a:srgbClr val="000000"/>
                </a:solidFill>
                <a:cs typeface="Calibri"/>
              </a:rPr>
              <a:t>Regardless of vaccination status, if your child has COVID-19, they must isolate. See CDC guidelines for how to isolate.</a:t>
            </a:r>
            <a:endParaRPr lang="en-US" sz="1050" dirty="0"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56651" y="6695997"/>
            <a:ext cx="1763415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/>
              <a:t>Recommendations:</a:t>
            </a:r>
            <a:endParaRPr lang="en-US" sz="1400" b="1">
              <a:cs typeface="Calibri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D434839-6B9B-68AC-A4DA-21DB2EBBD83F}"/>
              </a:ext>
            </a:extLst>
          </p:cNvPr>
          <p:cNvSpPr txBox="1"/>
          <p:nvPr/>
        </p:nvSpPr>
        <p:spPr>
          <a:xfrm>
            <a:off x="203563" y="780732"/>
            <a:ext cx="3036295" cy="27776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Children 6 mos. to 4 </a:t>
            </a:r>
            <a:r>
              <a:rPr lang="en-US" sz="1050" b="1" dirty="0" err="1">
                <a:ea typeface="+mn-lt"/>
                <a:cs typeface="+mn-lt"/>
              </a:rPr>
              <a:t>yrs</a:t>
            </a:r>
            <a:r>
              <a:rPr lang="en-US" sz="1050" b="1" dirty="0">
                <a:ea typeface="+mn-lt"/>
                <a:cs typeface="+mn-lt"/>
              </a:rPr>
              <a:t>: </a:t>
            </a:r>
            <a:r>
              <a:rPr lang="en-US" sz="1050" dirty="0">
                <a:ea typeface="+mn-lt"/>
                <a:cs typeface="+mn-lt"/>
              </a:rPr>
              <a:t>3 doses of Pfizer vaccine or 2 doses of Moderna vaccine. 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Children 5 </a:t>
            </a:r>
            <a:r>
              <a:rPr lang="en-US" sz="1050" b="1" dirty="0" err="1">
                <a:ea typeface="+mn-lt"/>
                <a:cs typeface="+mn-lt"/>
              </a:rPr>
              <a:t>yrs</a:t>
            </a:r>
            <a:r>
              <a:rPr lang="en-US" sz="1050" b="1" dirty="0">
                <a:ea typeface="+mn-lt"/>
                <a:cs typeface="+mn-lt"/>
              </a:rPr>
              <a:t>: </a:t>
            </a:r>
            <a:r>
              <a:rPr lang="en-US" sz="1050" dirty="0">
                <a:ea typeface="+mn-lt"/>
                <a:cs typeface="+mn-lt"/>
              </a:rPr>
              <a:t>1 dose of Pfizer vaccine or 2 doses of Moderna vaccine.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6-17: </a:t>
            </a:r>
            <a:r>
              <a:rPr lang="en-US" sz="1050" dirty="0">
                <a:ea typeface="+mn-lt"/>
                <a:cs typeface="+mn-lt"/>
              </a:rPr>
              <a:t>1 dose of Pfizer or Moderna vaccine.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Note:</a:t>
            </a:r>
            <a:r>
              <a:rPr lang="en-US" sz="1050" dirty="0">
                <a:ea typeface="+mn-lt"/>
                <a:cs typeface="+mn-lt"/>
              </a:rPr>
              <a:t> These recommendations are for the bivalent/updated vaccines. If your child has received any doses of the monovalent/original vaccines, ask your child's healthcare provider about how many doses of the updated vaccines are needed.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Immunocompromised children: </a:t>
            </a:r>
            <a:r>
              <a:rPr lang="en-US" sz="1050" dirty="0">
                <a:ea typeface="+mn-lt"/>
                <a:cs typeface="+mn-lt"/>
              </a:rPr>
              <a:t>Ask child's healthcare provider for dose recommendations.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Spacing between doses varies, by age: </a:t>
            </a:r>
            <a:r>
              <a:rPr lang="en-US" sz="1050" dirty="0">
                <a:ea typeface="+mn-lt"/>
                <a:cs typeface="+mn-lt"/>
              </a:rPr>
              <a:t>Ask child's healthcare provider.</a:t>
            </a:r>
            <a:r>
              <a:rPr lang="en-US" sz="1050" b="1" dirty="0">
                <a:ea typeface="+mn-lt"/>
                <a:cs typeface="+mn-lt"/>
              </a:rPr>
              <a:t> </a:t>
            </a:r>
            <a:r>
              <a:rPr lang="en-US" sz="1050" dirty="0">
                <a:ea typeface="+mn-lt"/>
                <a:cs typeface="+mn-lt"/>
              </a:rPr>
              <a:t>Visit the CDC's page for spacing: </a:t>
            </a:r>
            <a:r>
              <a:rPr lang="en-US" sz="1050" dirty="0">
                <a:ea typeface="+mn-lt"/>
                <a:cs typeface="Times New Roman"/>
                <a:hlinkClick r:id="rId19"/>
              </a:rPr>
              <a:t>www.cdc.gov/vaccines/covid-19/clinical-considerations/interim-considerations-us</a:t>
            </a:r>
            <a:endParaRPr lang="en-US" sz="1050" dirty="0">
              <a:cs typeface="Times New Roman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3C4006-074A-A3CB-FB8F-A7C92F84E9DD}"/>
              </a:ext>
            </a:extLst>
          </p:cNvPr>
          <p:cNvGrpSpPr/>
          <p:nvPr/>
        </p:nvGrpSpPr>
        <p:grpSpPr>
          <a:xfrm>
            <a:off x="3621238" y="5948632"/>
            <a:ext cx="1246314" cy="1571335"/>
            <a:chOff x="3621238" y="5997916"/>
            <a:chExt cx="1246314" cy="157133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9D98DC-A3DE-4819-BACD-1451DB23D2BA}"/>
                </a:ext>
              </a:extLst>
            </p:cNvPr>
            <p:cNvSpPr/>
            <p:nvPr/>
          </p:nvSpPr>
          <p:spPr>
            <a:xfrm>
              <a:off x="3808291" y="5997916"/>
              <a:ext cx="912658" cy="912658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621238" y="6959853"/>
              <a:ext cx="124631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>
                  <a:ea typeface="+mn-lt"/>
                  <a:cs typeface="+mn-lt"/>
                </a:rPr>
                <a:t>Continue to wear a </a:t>
              </a:r>
              <a:br>
                <a:rPr lang="en-US" sz="1100" b="1">
                  <a:ea typeface="+mn-lt"/>
                  <a:cs typeface="+mn-lt"/>
                </a:rPr>
              </a:br>
              <a:r>
                <a:rPr lang="en-US" sz="1100" b="1">
                  <a:ea typeface="+mn-lt"/>
                  <a:cs typeface="+mn-lt"/>
                </a:rPr>
                <a:t>mask in crowded spaces and wash your hands.</a:t>
              </a:r>
            </a:p>
          </p:txBody>
        </p:sp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9065EB2-B0F0-0DBC-0F3C-FCB0C05CE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7"/>
            <a:stretch/>
          </p:blipFill>
          <p:spPr>
            <a:xfrm>
              <a:off x="3823950" y="6021555"/>
              <a:ext cx="855164" cy="883607"/>
            </a:xfrm>
            <a:prstGeom prst="rect">
              <a:avLst/>
            </a:prstGeom>
          </p:spPr>
        </p:pic>
      </p:grp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3B3E0A44-8EAD-617D-35E7-DC9A8FC1EE67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098BB1CF-247D-641D-BB7D-F25658E5FAB3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pic>
        <p:nvPicPr>
          <p:cNvPr id="14" name="Picture 13" descr="A person in a white coat and mask giving a vaccine to a person&#10;&#10;Description automatically generated">
            <a:extLst>
              <a:ext uri="{FF2B5EF4-FFF2-40B4-BE49-F238E27FC236}">
                <a16:creationId xmlns:a16="http://schemas.microsoft.com/office/drawing/2014/main" id="{5ADD9F93-9DAD-7712-4E3E-36BF1CD8E90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r="24859" b="44386"/>
          <a:stretch/>
        </p:blipFill>
        <p:spPr>
          <a:xfrm>
            <a:off x="5311408" y="936056"/>
            <a:ext cx="910394" cy="8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C44D0-D140-4EB8-BA6B-921D4D7A0471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2023-07-25 Children COVID Vaccine Trifold Handout Template</dc:title>
  <dc:creator>Migrant Clinicians Network</dc:creator>
  <cp:revision>13</cp:revision>
  <dcterms:created xsi:type="dcterms:W3CDTF">2021-06-09T15:49:13Z</dcterms:created>
  <dcterms:modified xsi:type="dcterms:W3CDTF">2023-08-16T15:42:46Z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