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9"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4F"/>
    <a:srgbClr val="319997"/>
    <a:srgbClr val="F29D2C"/>
    <a:srgbClr val="0E5299"/>
    <a:srgbClr val="FFD243"/>
    <a:srgbClr val="549FEA"/>
    <a:srgbClr val="2F3492"/>
    <a:srgbClr val="69ABED"/>
    <a:srgbClr val="72B0EE"/>
    <a:srgbClr val="84B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86299-2802-2FF5-C949-1C20148E5E68}" v="34" dt="2023-08-16T15:46:24.646"/>
    <p1510:client id="{1D410FBF-661C-464C-BC52-CE430C0E6C6B}" v="9" dt="2023-08-14T18:44:11.641"/>
    <p1510:client id="{C4AD6947-5981-A02B-0C97-E9B39290847F}" v="1" dt="2023-08-15T17:38:27.696"/>
    <p1510:client id="{CABD11C6-6B39-44AA-9F81-93D7A91AEA8F}" v="5" dt="2023-08-15T17:38:29.282"/>
    <p1510:client id="{E45A34F7-AAB6-0929-77F7-0C76B50F7DFB}" v="4" dt="2023-08-15T21:17:15.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920"/>
        <p:guide pos="2352"/>
        <p:guide pos="4032"/>
        <p:guide pos="4464"/>
        <p:guide orient="horz" pos="24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8/16/2023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8/16/2023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jpe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C91DD64-7D1C-451E-8C1E-F1856CD7D85A}"/>
              </a:ext>
            </a:extLst>
          </p:cNvPr>
          <p:cNvGrpSpPr/>
          <p:nvPr/>
        </p:nvGrpSpPr>
        <p:grpSpPr>
          <a:xfrm>
            <a:off x="2602903" y="6809193"/>
            <a:ext cx="592985" cy="790206"/>
            <a:chOff x="593949" y="5126893"/>
            <a:chExt cx="676139" cy="901015"/>
          </a:xfrm>
        </p:grpSpPr>
        <p:pic>
          <p:nvPicPr>
            <p:cNvPr id="13" name="Picture 12" descr="A person wearing a mask&#10;&#10;Description automatically generated with medium confidence">
              <a:extLst>
                <a:ext uri="{FF2B5EF4-FFF2-40B4-BE49-F238E27FC236}">
                  <a16:creationId xmlns:a16="http://schemas.microsoft.com/office/drawing/2014/main" id="{53F6A97A-7F3B-4052-B321-BFC017807D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420" y="5126893"/>
              <a:ext cx="641668" cy="849345"/>
            </a:xfrm>
            <a:prstGeom prst="rect">
              <a:avLst/>
            </a:prstGeom>
          </p:spPr>
        </p:pic>
        <p:sp>
          <p:nvSpPr>
            <p:cNvPr id="15" name="Rectangle 14">
              <a:extLst>
                <a:ext uri="{FF2B5EF4-FFF2-40B4-BE49-F238E27FC236}">
                  <a16:creationId xmlns:a16="http://schemas.microsoft.com/office/drawing/2014/main" id="{85AFF405-67C9-4D07-AE37-10D55DA3C91C}"/>
                </a:ext>
              </a:extLst>
            </p:cNvPr>
            <p:cNvSpPr/>
            <p:nvPr/>
          </p:nvSpPr>
          <p:spPr>
            <a:xfrm>
              <a:off x="593949" y="5784850"/>
              <a:ext cx="641668" cy="243058"/>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A picture containing sky, ground, outdoor, person&#10;&#10;Description automatically generated">
            <a:extLst>
              <a:ext uri="{FF2B5EF4-FFF2-40B4-BE49-F238E27FC236}">
                <a16:creationId xmlns:a16="http://schemas.microsoft.com/office/drawing/2014/main" id="{42ADC207-3D30-4715-A8DF-BB62603FC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6546" y="0"/>
            <a:ext cx="3371852" cy="4686724"/>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4695" y="1"/>
            <a:ext cx="3371851" cy="83964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2984"/>
          <a:stretch/>
        </p:blipFill>
        <p:spPr>
          <a:xfrm>
            <a:off x="6695733" y="4153719"/>
            <a:ext cx="3371852" cy="3590714"/>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4384"/>
          <a:stretch/>
        </p:blipFill>
        <p:spPr>
          <a:xfrm>
            <a:off x="6695734" y="4463697"/>
            <a:ext cx="3371851" cy="3309253"/>
          </a:xfrm>
          <a:prstGeom prst="rect">
            <a:avLst/>
          </a:prstGeom>
          <a:effectLst>
            <a:outerShdw blurRad="50800" dist="38100" algn="l" rotWithShape="0">
              <a:prstClr val="black">
                <a:alpha val="40000"/>
              </a:prstClr>
            </a:outerShdw>
          </a:effectLst>
        </p:spPr>
      </p:pic>
      <p:sp>
        <p:nvSpPr>
          <p:cNvPr id="27" name="TextBox 26">
            <a:extLst>
              <a:ext uri="{FF2B5EF4-FFF2-40B4-BE49-F238E27FC236}">
                <a16:creationId xmlns:a16="http://schemas.microsoft.com/office/drawing/2014/main" id="{8E4A26E8-40C4-4F86-A709-BE045139E941}"/>
              </a:ext>
            </a:extLst>
          </p:cNvPr>
          <p:cNvSpPr txBox="1"/>
          <p:nvPr/>
        </p:nvSpPr>
        <p:spPr>
          <a:xfrm>
            <a:off x="482277" y="137139"/>
            <a:ext cx="2346326" cy="443198"/>
          </a:xfrm>
          <a:prstGeom prst="rect">
            <a:avLst/>
          </a:prstGeom>
          <a:noFill/>
        </p:spPr>
        <p:txBody>
          <a:bodyPr wrap="square" lIns="0" tIns="0" rIns="0" bIns="0" rtlCol="0" anchor="t">
            <a:spAutoFit/>
          </a:bodyPr>
          <a:lstStyle/>
          <a:p>
            <a:pPr algn="ctr">
              <a:lnSpc>
                <a:spcPct val="90000"/>
              </a:lnSpc>
              <a:spcAft>
                <a:spcPts val="600"/>
              </a:spcAft>
            </a:pPr>
            <a:r>
              <a:rPr lang="es-ES" sz="1600" b="1">
                <a:solidFill>
                  <a:srgbClr val="0E5299"/>
                </a:solidFill>
              </a:rPr>
              <a:t>COVID-19 VACCINES ARE SAFE AND EFFECTIVE</a:t>
            </a:r>
            <a:endParaRPr lang="es-ES" sz="1600" b="1">
              <a:solidFill>
                <a:srgbClr val="0E5299"/>
              </a:solidFill>
              <a:cs typeface="Calibri"/>
            </a:endParaRPr>
          </a:p>
        </p:txBody>
      </p:sp>
      <p:grpSp>
        <p:nvGrpSpPr>
          <p:cNvPr id="7" name="Group 6">
            <a:extLst>
              <a:ext uri="{FF2B5EF4-FFF2-40B4-BE49-F238E27FC236}">
                <a16:creationId xmlns:a16="http://schemas.microsoft.com/office/drawing/2014/main" id="{26A2A665-5AAE-4FD9-AF6A-A2F5AE72E475}"/>
              </a:ext>
            </a:extLst>
          </p:cNvPr>
          <p:cNvGrpSpPr/>
          <p:nvPr/>
        </p:nvGrpSpPr>
        <p:grpSpPr>
          <a:xfrm>
            <a:off x="7204214" y="5916632"/>
            <a:ext cx="2334057" cy="1229325"/>
            <a:chOff x="7204214" y="5906241"/>
            <a:chExt cx="2334057" cy="1229325"/>
          </a:xfrm>
        </p:grpSpPr>
        <p:sp>
          <p:nvSpPr>
            <p:cNvPr id="10" name="TextBox 9">
              <a:extLst>
                <a:ext uri="{FF2B5EF4-FFF2-40B4-BE49-F238E27FC236}">
                  <a16:creationId xmlns:a16="http://schemas.microsoft.com/office/drawing/2014/main" id="{1A5F4A01-344D-4EE3-A0A1-9301F64A6BB1}"/>
                </a:ext>
              </a:extLst>
            </p:cNvPr>
            <p:cNvSpPr txBox="1"/>
            <p:nvPr/>
          </p:nvSpPr>
          <p:spPr>
            <a:xfrm>
              <a:off x="7287073" y="5973364"/>
              <a:ext cx="2168338" cy="1132618"/>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n-US" sz="1600" b="1">
                  <a:solidFill>
                    <a:schemeClr val="bg1"/>
                  </a:solidFill>
                  <a:ea typeface="+mn-lt"/>
                  <a:cs typeface="+mn-lt"/>
                </a:rPr>
                <a:t>GET VACCINATED!</a:t>
              </a:r>
              <a:endParaRPr lang="en-US" sz="1600">
                <a:solidFill>
                  <a:schemeClr val="bg1"/>
                </a:solidFill>
                <a:ea typeface="+mn-lt"/>
                <a:cs typeface="+mn-lt"/>
              </a:endParaRPr>
            </a:p>
            <a:p>
              <a:pPr marL="285750" indent="-285750">
                <a:lnSpc>
                  <a:spcPct val="90000"/>
                </a:lnSpc>
                <a:spcAft>
                  <a:spcPts val="400"/>
                </a:spcAft>
                <a:buClr>
                  <a:srgbClr val="FFC000"/>
                </a:buClr>
                <a:buFont typeface="Wingdings" panose="05000000000000000000" pitchFamily="2" charset="2"/>
                <a:buChar char="ü"/>
              </a:pPr>
              <a:r>
                <a:rPr lang="en-US" sz="1600" b="1">
                  <a:solidFill>
                    <a:schemeClr val="bg1"/>
                  </a:solidFill>
                  <a:cs typeface="Calibri"/>
                </a:rPr>
                <a:t>Wear a mask</a:t>
              </a:r>
              <a:endParaRPr lang="en-US">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n-US" sz="1600" b="1">
                  <a:solidFill>
                    <a:schemeClr val="bg1"/>
                  </a:solidFill>
                </a:rPr>
                <a:t>Social distancing</a:t>
              </a:r>
              <a:endParaRPr lang="en-US" sz="1600" b="1">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n-US" sz="1600" b="1">
                  <a:solidFill>
                    <a:schemeClr val="bg1"/>
                  </a:solidFill>
                </a:rPr>
                <a:t>Wash your hands</a:t>
              </a:r>
              <a:endParaRPr lang="en-US">
                <a:solidFill>
                  <a:schemeClr val="bg1"/>
                </a:solidFill>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355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969200" y="252052"/>
            <a:ext cx="2069650"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HOW DO I GET A </a:t>
            </a:r>
            <a:br>
              <a:rPr lang="es-ES" b="1">
                <a:solidFill>
                  <a:schemeClr val="bg1"/>
                </a:solidFill>
              </a:rPr>
            </a:br>
            <a:r>
              <a:rPr lang="es-ES" b="1">
                <a:solidFill>
                  <a:schemeClr val="bg1"/>
                </a:solidFill>
              </a:rPr>
              <a:t>COVID-19 VACCINE?</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36118" y="985815"/>
            <a:ext cx="2921166" cy="3200876"/>
          </a:xfrm>
          <a:prstGeom prst="rect">
            <a:avLst/>
          </a:prstGeom>
          <a:noFill/>
        </p:spPr>
        <p:txBody>
          <a:bodyPr wrap="square" lIns="0" tIns="0" rIns="0" bIns="0" rtlCol="0" anchor="t">
            <a:spAutoFit/>
          </a:bodyPr>
          <a:lstStyle/>
          <a:p>
            <a:pPr marL="171450" indent="-171450">
              <a:spcAft>
                <a:spcPts val="1200"/>
              </a:spcAft>
              <a:buClr>
                <a:srgbClr val="FFC000"/>
              </a:buClr>
              <a:buSzPct val="115000"/>
              <a:buFont typeface="Wingdings" panose="05000000000000000000" pitchFamily="2" charset="2"/>
              <a:buChar char="ü"/>
            </a:pPr>
            <a:r>
              <a:rPr lang="en-US" sz="1200" b="1">
                <a:ea typeface="+mn-lt"/>
                <a:cs typeface="+mn-lt"/>
              </a:rPr>
              <a:t>Contact your local health department to make an appointment </a:t>
            </a:r>
            <a:r>
              <a:rPr lang="en-US" sz="1200">
                <a:ea typeface="+mn-lt"/>
                <a:cs typeface="+mn-lt"/>
              </a:rPr>
              <a:t>or ask them where mobile vaccine clinics are located. </a:t>
            </a:r>
            <a:endParaRPr lang="en-US" sz="1200">
              <a:ea typeface="Calibri"/>
              <a:cs typeface="Calibri"/>
            </a:endParaRPr>
          </a:p>
          <a:p>
            <a:pPr marL="171450" indent="-171450">
              <a:spcAft>
                <a:spcPts val="1200"/>
              </a:spcAft>
              <a:buClr>
                <a:srgbClr val="FFC000"/>
              </a:buClr>
              <a:buSzPct val="115000"/>
              <a:buFont typeface="Wingdings" panose="05000000000000000000" pitchFamily="2" charset="2"/>
              <a:buChar char="ü"/>
            </a:pPr>
            <a:r>
              <a:rPr lang="en-US" sz="1200" b="1">
                <a:ea typeface="+mn-lt"/>
                <a:cs typeface="+mn-lt"/>
              </a:rPr>
              <a:t>Check with your local pharmacy. </a:t>
            </a:r>
            <a:br>
              <a:rPr lang="en-US" sz="1200" b="1">
                <a:ea typeface="+mn-lt"/>
                <a:cs typeface="+mn-lt"/>
              </a:rPr>
            </a:br>
            <a:r>
              <a:rPr lang="en-US" sz="1200">
                <a:ea typeface="+mn-lt"/>
                <a:cs typeface="+mn-lt"/>
              </a:rPr>
              <a:t>They will likely offer vaccines. </a:t>
            </a:r>
          </a:p>
          <a:p>
            <a:pPr marL="171450" indent="-171450">
              <a:spcAft>
                <a:spcPts val="1200"/>
              </a:spcAft>
              <a:buClr>
                <a:srgbClr val="FFC000"/>
              </a:buClr>
              <a:buSzPct val="115000"/>
              <a:buFont typeface="Wingdings" panose="05000000000000000000" pitchFamily="2" charset="2"/>
              <a:buChar char="ü"/>
            </a:pPr>
            <a:r>
              <a:rPr lang="en-US" sz="1200" b="1">
                <a:ea typeface="+mn-lt"/>
                <a:cs typeface="+mn-lt"/>
              </a:rPr>
              <a:t>Contact your local community health center to make an appointment</a:t>
            </a:r>
            <a:r>
              <a:rPr lang="en-US" sz="1200">
                <a:ea typeface="+mn-lt"/>
                <a:cs typeface="+mn-lt"/>
              </a:rPr>
              <a:t>. </a:t>
            </a:r>
            <a:endParaRPr lang="en-US" sz="1200">
              <a:ea typeface="Calibri"/>
              <a:cs typeface="Calibri"/>
            </a:endParaRPr>
          </a:p>
          <a:p>
            <a:pPr marL="171450" indent="-171450">
              <a:spcAft>
                <a:spcPts val="1200"/>
              </a:spcAft>
              <a:buClr>
                <a:srgbClr val="FFC000"/>
              </a:buClr>
              <a:buSzPct val="115000"/>
              <a:buFont typeface="Wingdings" panose="05000000000000000000" pitchFamily="2" charset="2"/>
              <a:buChar char="ü"/>
            </a:pPr>
            <a:r>
              <a:rPr lang="en-US" sz="1200" b="1">
                <a:ea typeface="+mn-lt"/>
                <a:cs typeface="+mn-lt"/>
              </a:rPr>
              <a:t>Speak with your employer </a:t>
            </a:r>
            <a:r>
              <a:rPr lang="en-US" sz="1200">
                <a:ea typeface="+mn-lt"/>
                <a:cs typeface="+mn-lt"/>
              </a:rPr>
              <a:t>about getting a COVID-19 vaccine. They may be helpful in making arrangements to get a vaccine. </a:t>
            </a:r>
          </a:p>
          <a:p>
            <a:pPr marL="171450" indent="-171450">
              <a:spcAft>
                <a:spcPts val="1200"/>
              </a:spcAft>
              <a:buClr>
                <a:srgbClr val="FFC000"/>
              </a:buClr>
              <a:buSzPct val="114999"/>
              <a:buFont typeface="Wingdings" panose="05000000000000000000" pitchFamily="2" charset="2"/>
              <a:buChar char="ü"/>
            </a:pPr>
            <a:r>
              <a:rPr lang="en-US" sz="1200" b="1">
                <a:ea typeface="Calibri"/>
                <a:cs typeface="Calibri"/>
              </a:rPr>
              <a:t>Check to see whether vaccines are offered for free </a:t>
            </a:r>
            <a:r>
              <a:rPr lang="en-US" sz="1200">
                <a:ea typeface="Calibri"/>
                <a:cs typeface="Calibri"/>
              </a:rPr>
              <a:t>at your state or local health department or local pharmacy. Check to see if fees can be waived.</a:t>
            </a: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90841" y="4372191"/>
            <a:ext cx="2691718" cy="294196"/>
            <a:chOff x="3652352" y="4738649"/>
            <a:chExt cx="2691718" cy="294196"/>
          </a:xfrm>
        </p:grpSpPr>
        <p:sp>
          <p:nvSpPr>
            <p:cNvPr id="36" name="TextBox 35">
              <a:extLst>
                <a:ext uri="{FF2B5EF4-FFF2-40B4-BE49-F238E27FC236}">
                  <a16:creationId xmlns:a16="http://schemas.microsoft.com/office/drawing/2014/main" id="{6412BEDF-938B-4552-A838-8D513795A6C4}"/>
                </a:ext>
              </a:extLst>
            </p:cNvPr>
            <p:cNvSpPr txBox="1"/>
            <p:nvPr/>
          </p:nvSpPr>
          <p:spPr>
            <a:xfrm>
              <a:off x="3705980" y="4738649"/>
              <a:ext cx="2584462" cy="246221"/>
            </a:xfrm>
            <a:prstGeom prst="rect">
              <a:avLst/>
            </a:prstGeom>
            <a:noFill/>
          </p:spPr>
          <p:txBody>
            <a:bodyPr wrap="square" lIns="0" tIns="0" rIns="0" bIns="0" rtlCol="0" anchor="t">
              <a:spAutoFit/>
            </a:bodyPr>
            <a:lstStyle/>
            <a:p>
              <a:pPr algn="ctr">
                <a:spcAft>
                  <a:spcPts val="600"/>
                </a:spcAft>
              </a:pPr>
              <a:r>
                <a:rPr lang="es-ES" sz="1600" b="1"/>
                <a:t>FOR MORE INFORMATION</a:t>
              </a:r>
              <a:endParaRPr lang="en-US" sz="1600"/>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652352" y="503284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0" y="2407444"/>
            <a:ext cx="3314693" cy="335587"/>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6CE72B4-5053-434F-BAD0-E2473CB6CA17}"/>
              </a:ext>
            </a:extLst>
          </p:cNvPr>
          <p:cNvSpPr txBox="1"/>
          <p:nvPr/>
        </p:nvSpPr>
        <p:spPr>
          <a:xfrm>
            <a:off x="509285" y="2467307"/>
            <a:ext cx="2292310"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RECOMMENDATIONS</a:t>
            </a:r>
            <a:endParaRPr lang="es-ES" sz="1600" b="1">
              <a:solidFill>
                <a:schemeClr val="bg1"/>
              </a:solidFill>
              <a:cs typeface="Calibri"/>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80716" y="2849417"/>
            <a:ext cx="2951580" cy="3626634"/>
          </a:xfrm>
          <a:prstGeom prst="rect">
            <a:avLst/>
          </a:prstGeom>
          <a:noFill/>
        </p:spPr>
        <p:txBody>
          <a:bodyPr wrap="square" lIns="0" tIns="0" rIns="0" bIns="0" rtlCol="0" anchor="t">
            <a:spAutoFit/>
          </a:bodyPr>
          <a:lstStyle/>
          <a:p>
            <a:pPr marL="171450" indent="-171450">
              <a:spcAft>
                <a:spcPts val="500"/>
              </a:spcAft>
              <a:buClr>
                <a:srgbClr val="0E5299"/>
              </a:buClr>
              <a:buSzPct val="225000"/>
              <a:buFont typeface="Calibri" panose="020F0502020204030204" pitchFamily="34" charset="0"/>
              <a:buChar char="₊"/>
            </a:pPr>
            <a:r>
              <a:rPr lang="en-US" sz="1100" dirty="0"/>
              <a:t>Get your updated vaccine.</a:t>
            </a:r>
            <a:endParaRPr lang="en-US" sz="1100" dirty="0">
              <a:ea typeface="Calibri"/>
              <a:cs typeface="Calibri"/>
            </a:endParaRPr>
          </a:p>
          <a:p>
            <a:pPr marL="171450" indent="-171450">
              <a:spcAft>
                <a:spcPts val="500"/>
              </a:spcAft>
              <a:buClr>
                <a:srgbClr val="0E5299"/>
              </a:buClr>
              <a:buSzPct val="225000"/>
              <a:buFont typeface="Calibri" panose="020F0502020204030204" pitchFamily="34" charset="0"/>
              <a:buChar char="₊"/>
            </a:pPr>
            <a:r>
              <a:rPr lang="en-US" sz="1100" dirty="0">
                <a:cs typeface="Calibri"/>
              </a:rPr>
              <a:t>Get your family updated vaccines.</a:t>
            </a:r>
            <a:endParaRPr lang="en-US" sz="1100" dirty="0">
              <a:ea typeface="Calibri"/>
              <a:cs typeface="Calibri"/>
            </a:endParaRPr>
          </a:p>
          <a:p>
            <a:pPr marL="171450" indent="-171450">
              <a:spcAft>
                <a:spcPts val="500"/>
              </a:spcAft>
              <a:buClr>
                <a:srgbClr val="0E5299"/>
              </a:buClr>
              <a:buSzPct val="225000"/>
              <a:buFont typeface="Calibri,Sans-Serif" panose="020F0502020204030204" pitchFamily="34" charset="0"/>
              <a:buChar char="₊"/>
            </a:pPr>
            <a:r>
              <a:rPr lang="en-US" sz="1100" dirty="0">
                <a:cs typeface="Calibri"/>
              </a:rPr>
              <a:t>Pfizer or Moderna are recommended.</a:t>
            </a:r>
            <a:endParaRPr lang="en-US" sz="1100" dirty="0">
              <a:ea typeface="+mn-lt"/>
              <a:cs typeface="+mn-lt"/>
            </a:endParaRPr>
          </a:p>
          <a:p>
            <a:pPr marL="171450" indent="-171450">
              <a:spcAft>
                <a:spcPts val="500"/>
              </a:spcAft>
              <a:buClr>
                <a:srgbClr val="0E5299"/>
              </a:buClr>
              <a:buSzPct val="225000"/>
              <a:buFont typeface="Calibri" panose="020F0502020204030204" pitchFamily="34" charset="0"/>
              <a:buChar char="₊"/>
            </a:pPr>
            <a:r>
              <a:rPr lang="en-US" sz="1100" dirty="0">
                <a:cs typeface="Calibri"/>
              </a:rPr>
              <a:t>Wear a mask in crowded in door or outdoor spaces, even when you are up to date on your vaccines. </a:t>
            </a:r>
            <a:endParaRPr lang="en-US" sz="1100" dirty="0">
              <a:ea typeface="Calibri"/>
              <a:cs typeface="Calibri"/>
            </a:endParaRPr>
          </a:p>
          <a:p>
            <a:pPr marL="171450" indent="-171450">
              <a:spcAft>
                <a:spcPts val="300"/>
              </a:spcAft>
              <a:buClr>
                <a:srgbClr val="0E5299"/>
              </a:buClr>
              <a:buSzPct val="225000"/>
              <a:buFont typeface="Calibri,Sans-Serif" panose="020F0502020204030204" pitchFamily="34" charset="0"/>
              <a:buChar char="₊"/>
            </a:pPr>
            <a:r>
              <a:rPr lang="en-US" sz="1100" dirty="0">
                <a:ea typeface="+mn-lt"/>
                <a:cs typeface="+mn-lt"/>
              </a:rPr>
              <a:t>If you are up to date on your vaccines and are exposed to COVID-19:</a:t>
            </a:r>
          </a:p>
          <a:p>
            <a:pPr marL="228600" lvl="2" indent="-114300">
              <a:spcAft>
                <a:spcPts val="300"/>
              </a:spcAft>
              <a:buClr>
                <a:schemeClr val="accent1">
                  <a:lumMod val="75000"/>
                </a:schemeClr>
              </a:buClr>
              <a:buFont typeface="Arial,Sans-Serif" panose="020F0502020204030204" pitchFamily="34" charset="0"/>
              <a:buChar char="•"/>
            </a:pPr>
            <a:r>
              <a:rPr lang="en-US" sz="1100" dirty="0">
                <a:cs typeface="Calibri"/>
              </a:rPr>
              <a:t>Isolate</a:t>
            </a:r>
          </a:p>
          <a:p>
            <a:pPr marL="228600" lvl="2" indent="-114300">
              <a:spcAft>
                <a:spcPts val="300"/>
              </a:spcAft>
              <a:buClr>
                <a:srgbClr val="2F5597"/>
              </a:buClr>
              <a:buFont typeface="Arial,Sans-Serif" panose="020F0502020204030204" pitchFamily="34" charset="0"/>
              <a:buChar char="•"/>
            </a:pPr>
            <a:r>
              <a:rPr lang="en-US" sz="1100" dirty="0">
                <a:cs typeface="Calibri"/>
              </a:rPr>
              <a:t>If you have symptoms: Test 5 days after exposure. Stay home until you have no symptoms or symptoms are resolving and its been 24 hours since your last fever without medication.</a:t>
            </a:r>
            <a:endParaRPr lang="en-US" sz="1100" dirty="0">
              <a:ea typeface="+mn-lt"/>
              <a:cs typeface="+mn-lt"/>
            </a:endParaRPr>
          </a:p>
          <a:p>
            <a:pPr marL="228600" lvl="2" indent="-114300">
              <a:spcAft>
                <a:spcPts val="300"/>
              </a:spcAft>
              <a:buClr>
                <a:schemeClr val="accent1">
                  <a:lumMod val="75000"/>
                </a:schemeClr>
              </a:buClr>
              <a:buFont typeface="Arial,Sans-Serif" panose="020F0502020204030204" pitchFamily="34" charset="0"/>
              <a:buChar char="•"/>
            </a:pPr>
            <a:r>
              <a:rPr lang="en-US" sz="1100" dirty="0">
                <a:ea typeface="+mn-lt"/>
                <a:cs typeface="+mn-lt"/>
              </a:rPr>
              <a:t>If you do not have symptoms: Test 5 days after exposure. If you have a negative test, test again after 48 hours, and then again after another 48 hours if your second results are negative. </a:t>
            </a:r>
          </a:p>
          <a:p>
            <a:pPr marL="228600" lvl="2" indent="-114300">
              <a:spcAft>
                <a:spcPts val="300"/>
              </a:spcAft>
              <a:buClr>
                <a:srgbClr val="2F5597"/>
              </a:buClr>
              <a:buFont typeface="Arial,Sans-Serif" panose="020F0502020204030204" pitchFamily="34" charset="0"/>
              <a:buChar char="•"/>
            </a:pPr>
            <a:r>
              <a:rPr lang="en-US" sz="1100" dirty="0">
                <a:ea typeface="+mn-lt"/>
                <a:cs typeface="+mn-lt"/>
              </a:rPr>
              <a:t>Get medical advice if you think you are ill.</a:t>
            </a:r>
            <a:endParaRPr lang="en-US" dirty="0">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126764"/>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F6D7C19-40A1-477B-B740-37809A43A22C}"/>
              </a:ext>
            </a:extLst>
          </p:cNvPr>
          <p:cNvSpPr txBox="1"/>
          <p:nvPr/>
        </p:nvSpPr>
        <p:spPr>
          <a:xfrm>
            <a:off x="761598" y="1461329"/>
            <a:ext cx="2499033" cy="807913"/>
          </a:xfrm>
          <a:prstGeom prst="rect">
            <a:avLst/>
          </a:prstGeom>
          <a:noFill/>
        </p:spPr>
        <p:txBody>
          <a:bodyPr wrap="square" lIns="0" tIns="0" rIns="0" bIns="0" rtlCol="0" anchor="t">
            <a:spAutoFit/>
          </a:bodyPr>
          <a:lstStyle/>
          <a:p>
            <a:r>
              <a:rPr lang="en-US" sz="1050" dirty="0">
                <a:ea typeface="+mn-lt"/>
                <a:cs typeface="+mn-lt"/>
              </a:rPr>
              <a:t>Get one bivalent vaccine whether you have received the primary series or not. Adults 65 or older, the immunocompromised, and children 6 months - 5 years: seek guidance from a healthcare provider.</a:t>
            </a:r>
          </a:p>
        </p:txBody>
      </p:sp>
      <p:sp>
        <p:nvSpPr>
          <p:cNvPr id="28" name="TextBox 27">
            <a:extLst>
              <a:ext uri="{FF2B5EF4-FFF2-40B4-BE49-F238E27FC236}">
                <a16:creationId xmlns:a16="http://schemas.microsoft.com/office/drawing/2014/main" id="{BF0AC4BE-D12D-4492-ABC3-A97A056DED9B}"/>
              </a:ext>
            </a:extLst>
          </p:cNvPr>
          <p:cNvSpPr txBox="1"/>
          <p:nvPr/>
        </p:nvSpPr>
        <p:spPr>
          <a:xfrm>
            <a:off x="786451" y="626873"/>
            <a:ext cx="2235534" cy="761747"/>
          </a:xfrm>
          <a:prstGeom prst="rect">
            <a:avLst/>
          </a:prstGeom>
          <a:noFill/>
        </p:spPr>
        <p:txBody>
          <a:bodyPr wrap="square" lIns="0" tIns="0" rIns="0" bIns="0" rtlCol="0" anchor="t">
            <a:spAutoFit/>
          </a:bodyPr>
          <a:lstStyle/>
          <a:p>
            <a:pPr>
              <a:lnSpc>
                <a:spcPct val="90000"/>
              </a:lnSpc>
            </a:pPr>
            <a:r>
              <a:rPr lang="en-US" sz="1100" b="1" dirty="0"/>
              <a:t>Types of vaccines available in the US:</a:t>
            </a:r>
            <a:endParaRPr lang="en-US" sz="1100" b="1" dirty="0">
              <a:ea typeface="Calibri"/>
              <a:cs typeface="Calibri"/>
            </a:endParaRPr>
          </a:p>
          <a:p>
            <a:pPr marL="171450" indent="-171450">
              <a:lnSpc>
                <a:spcPct val="90000"/>
              </a:lnSpc>
              <a:buFont typeface="Arial" panose="020B0604020202020204" pitchFamily="34" charset="0"/>
              <a:buChar char="•"/>
            </a:pPr>
            <a:r>
              <a:rPr lang="en-US" sz="1100" dirty="0"/>
              <a:t>Pfizer</a:t>
            </a:r>
            <a:endParaRPr lang="en-US" sz="1100" dirty="0">
              <a:ea typeface="Calibri"/>
              <a:cs typeface="Calibri"/>
            </a:endParaRPr>
          </a:p>
          <a:p>
            <a:pPr marL="171450" indent="-171450">
              <a:lnSpc>
                <a:spcPct val="90000"/>
              </a:lnSpc>
              <a:buFont typeface="Arial" panose="020B0604020202020204" pitchFamily="34" charset="0"/>
              <a:buChar char="•"/>
            </a:pPr>
            <a:r>
              <a:rPr lang="en-US" sz="1100" dirty="0"/>
              <a:t>Moderna</a:t>
            </a:r>
            <a:endParaRPr lang="en-US" sz="1100" dirty="0">
              <a:ea typeface="Calibri"/>
              <a:cs typeface="Calibri"/>
            </a:endParaRPr>
          </a:p>
          <a:p>
            <a:pPr marL="171450" indent="-171450">
              <a:lnSpc>
                <a:spcPct val="90000"/>
              </a:lnSpc>
              <a:buFont typeface="Arial" panose="020B0604020202020204" pitchFamily="34" charset="0"/>
              <a:buChar char="•"/>
            </a:pPr>
            <a:r>
              <a:rPr lang="en-US" sz="1100" dirty="0">
                <a:cs typeface="Calibri"/>
              </a:rPr>
              <a:t>For other options contact your health department or pharmacy.</a:t>
            </a:r>
            <a:endParaRPr lang="en-US" dirty="0"/>
          </a:p>
        </p:txBody>
      </p:sp>
      <p:pic>
        <p:nvPicPr>
          <p:cNvPr id="60" name="Graphic 59">
            <a:extLst>
              <a:ext uri="{FF2B5EF4-FFF2-40B4-BE49-F238E27FC236}">
                <a16:creationId xmlns:a16="http://schemas.microsoft.com/office/drawing/2014/main" id="{062A7F32-5726-4D86-A239-C9420B849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2120">
            <a:off x="70370" y="722865"/>
            <a:ext cx="583532" cy="575352"/>
          </a:xfrm>
          <a:prstGeom prst="rect">
            <a:avLst/>
          </a:prstGeom>
        </p:spPr>
      </p:pic>
      <p:sp>
        <p:nvSpPr>
          <p:cNvPr id="48" name="TextBox 47">
            <a:extLst>
              <a:ext uri="{FF2B5EF4-FFF2-40B4-BE49-F238E27FC236}">
                <a16:creationId xmlns:a16="http://schemas.microsoft.com/office/drawing/2014/main" id="{B2856935-14FB-4AE6-88E2-4E9655334FD4}"/>
              </a:ext>
            </a:extLst>
          </p:cNvPr>
          <p:cNvSpPr txBox="1"/>
          <p:nvPr/>
        </p:nvSpPr>
        <p:spPr>
          <a:xfrm>
            <a:off x="7038210" y="7310999"/>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COVID-19 </a:t>
            </a:r>
            <a:r>
              <a:rPr lang="es-ES" sz="1200" err="1">
                <a:solidFill>
                  <a:schemeClr val="bg1"/>
                </a:solidFill>
              </a:rPr>
              <a:t>Vaccine</a:t>
            </a:r>
            <a:r>
              <a:rPr lang="es-ES" sz="1200">
                <a:solidFill>
                  <a:schemeClr val="bg1"/>
                </a:solidFill>
              </a:rPr>
              <a:t> </a:t>
            </a:r>
            <a:r>
              <a:rPr lang="en-US" sz="1200">
                <a:solidFill>
                  <a:schemeClr val="bg1"/>
                </a:solidFill>
              </a:rPr>
              <a:t>Awareness</a:t>
            </a:r>
            <a:r>
              <a:rPr lang="es-ES" sz="1200">
                <a:solidFill>
                  <a:schemeClr val="bg1"/>
                </a:solidFill>
              </a:rPr>
              <a:t> </a:t>
            </a:r>
            <a:r>
              <a:rPr lang="es-ES" sz="1200" err="1">
                <a:solidFill>
                  <a:schemeClr val="bg1"/>
                </a:solidFill>
              </a:rPr>
              <a:t>Campaign</a:t>
            </a:r>
            <a:endParaRPr lang="es-ES" sz="1200">
              <a:solidFill>
                <a:schemeClr val="bg1"/>
              </a:solidFill>
              <a:cs typeface="Calibri"/>
            </a:endParaRPr>
          </a:p>
        </p:txBody>
      </p:sp>
      <p:sp>
        <p:nvSpPr>
          <p:cNvPr id="67" name="Google Shape;55;p13">
            <a:extLst>
              <a:ext uri="{FF2B5EF4-FFF2-40B4-BE49-F238E27FC236}">
                <a16:creationId xmlns:a16="http://schemas.microsoft.com/office/drawing/2014/main" id="{8CEF881C-3727-4C5F-9F80-DDC10317EA34}"/>
              </a:ext>
            </a:extLst>
          </p:cNvPr>
          <p:cNvSpPr/>
          <p:nvPr/>
        </p:nvSpPr>
        <p:spPr>
          <a:xfrm>
            <a:off x="10927603" y="355702"/>
            <a:ext cx="3474722" cy="782309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 b="1">
                <a:latin typeface="Work Sans"/>
                <a:ea typeface="Work Sans"/>
                <a:cs typeface="Work Sans"/>
                <a:sym typeface="Work Sans"/>
              </a:rPr>
              <a:t>Add an image and scale it </a:t>
            </a:r>
            <a:endParaRPr lang="en-US" b="1">
              <a:solidFill>
                <a:srgbClr val="000000"/>
              </a:solidFill>
            </a:endParaRPr>
          </a:p>
          <a:p>
            <a:pPr>
              <a:lnSpc>
                <a:spcPct val="115000"/>
              </a:lnSpc>
              <a:buSzPts val="1100"/>
            </a:pPr>
            <a:r>
              <a:rPr lang="en">
                <a:latin typeface="Work Sans"/>
                <a:ea typeface="Work Sans"/>
                <a:cs typeface="Work Sans"/>
                <a:sym typeface="Work Sans"/>
              </a:rPr>
              <a:t>Go to Insert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Image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 Upload from Computer and select an image of you that you’d like </a:t>
            </a:r>
            <a:r>
              <a:rPr lang="en-US">
                <a:latin typeface="Work Sans"/>
                <a:ea typeface="Work Sans"/>
                <a:cs typeface="Work Sans"/>
                <a:sym typeface="Work Sans"/>
              </a:rPr>
              <a:t>on the brochure cover.</a:t>
            </a:r>
            <a:endParaRPr>
              <a:solidFill>
                <a:srgbClr val="000000"/>
              </a:solidFill>
              <a:latin typeface="Work Sans"/>
              <a:ea typeface="Work Sans"/>
              <a:cs typeface="Work Sans"/>
            </a:endParaRPr>
          </a:p>
          <a:p>
            <a:pPr>
              <a:lnSpc>
                <a:spcPct val="115000"/>
              </a:lnSpc>
              <a:buSzPts val="1100"/>
            </a:pPr>
            <a:endParaRPr lang="en">
              <a:solidFill>
                <a:srgbClr val="000000"/>
              </a:solidFill>
              <a:latin typeface="Work Sans"/>
              <a:ea typeface="Work Sans"/>
              <a:cs typeface="Work Sans"/>
              <a:sym typeface="Work Sans"/>
            </a:endParaRPr>
          </a:p>
          <a:p>
            <a:pPr>
              <a:lnSpc>
                <a:spcPct val="115000"/>
              </a:lnSpc>
              <a:buSzPts val="1100"/>
            </a:pPr>
            <a:r>
              <a:rPr lang="en">
                <a:solidFill>
                  <a:srgbClr val="000000"/>
                </a:solidFill>
                <a:latin typeface="Work Sans"/>
                <a:ea typeface="Work Sans"/>
                <a:cs typeface="Work Sans"/>
                <a:sym typeface="Work Sans"/>
              </a:rPr>
              <a:t>To scale, grab bottom right corner of image and hold the clicker down. Drag your mouse or finger across diagonally </a:t>
            </a:r>
            <a:r>
              <a:rPr lang="en">
                <a:latin typeface="Work Sans"/>
                <a:ea typeface="Work Sans"/>
                <a:cs typeface="Work Sans"/>
                <a:sym typeface="Work Sans"/>
              </a:rPr>
              <a:t>until it’s the same size/slightly bigger than the slide.</a:t>
            </a:r>
          </a:p>
          <a:p>
            <a:pPr>
              <a:lnSpc>
                <a:spcPct val="115000"/>
              </a:lnSpc>
              <a:buSzPts val="1100"/>
            </a:pPr>
            <a:endParaRPr>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Send your image back</a:t>
            </a:r>
            <a:endParaRPr lang="en-US" b="1">
              <a:solidFill>
                <a:srgbClr val="000000"/>
              </a:solidFill>
            </a:endParaRPr>
          </a:p>
          <a:p>
            <a:pPr>
              <a:lnSpc>
                <a:spcPct val="115000"/>
              </a:lnSpc>
              <a:buSzPts val="1100"/>
            </a:pPr>
            <a:r>
              <a:rPr lang="en-US">
                <a:latin typeface="Work Sans"/>
                <a:ea typeface="Work Sans"/>
                <a:cs typeface="Work Sans"/>
                <a:sym typeface="Work Sans"/>
              </a:rPr>
              <a:t>Once you size your image and scale it proportionally to the size of the slide or slightly bigger, right click on the image and go to Order </a:t>
            </a:r>
            <a:r>
              <a:rPr lang="en-US">
                <a:solidFill>
                  <a:schemeClr val="dk1"/>
                </a:solidFill>
                <a:latin typeface="Work Sans"/>
                <a:ea typeface="Work Sans"/>
                <a:cs typeface="Work Sans"/>
                <a:sym typeface="Work Sans"/>
              </a:rPr>
              <a:t>→ </a:t>
            </a:r>
            <a:r>
              <a:rPr lang="en-US">
                <a:latin typeface="Work Sans"/>
                <a:ea typeface="Work Sans"/>
                <a:cs typeface="Work Sans"/>
                <a:sym typeface="Work Sans"/>
              </a:rPr>
              <a:t> Send to back</a:t>
            </a: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Crop your image</a:t>
            </a:r>
            <a:endParaRPr lang="en-US" b="1">
              <a:solidFill>
                <a:srgbClr val="000000"/>
              </a:solidFill>
            </a:endParaRPr>
          </a:p>
          <a:p>
            <a:pPr>
              <a:lnSpc>
                <a:spcPct val="115000"/>
              </a:lnSpc>
              <a:buSzPts val="1100"/>
            </a:pPr>
            <a:r>
              <a:rPr lang="en-US">
                <a:latin typeface="Work Sans"/>
                <a:ea typeface="Work Sans"/>
                <a:cs typeface="Work Sans"/>
                <a:sym typeface="Work Sans"/>
              </a:rPr>
              <a:t>If the image is larger than the brochure cover, you can crop it by right clicking on the image and selecting the Crop tool that appears in the pop-up menu. You can then drag the black bars at the edges of the image to trim it to the right size. Click outside of the image to apply the changes.</a:t>
            </a:r>
          </a:p>
        </p:txBody>
      </p:sp>
      <p:cxnSp>
        <p:nvCxnSpPr>
          <p:cNvPr id="12" name="Straight Arrow Connector 11">
            <a:extLst>
              <a:ext uri="{FF2B5EF4-FFF2-40B4-BE49-F238E27FC236}">
                <a16:creationId xmlns:a16="http://schemas.microsoft.com/office/drawing/2014/main" id="{7332D402-8071-4C5F-89BF-D967B6EEC410}"/>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EC93F50E-A37E-4385-BF90-2F2F3CC373A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A09AFEAC-F40D-496E-9ACD-B406C3095759}"/>
              </a:ext>
            </a:extLst>
          </p:cNvPr>
          <p:cNvSpPr/>
          <p:nvPr/>
        </p:nvSpPr>
        <p:spPr>
          <a:xfrm>
            <a:off x="1609545" y="8410460"/>
            <a:ext cx="6736170" cy="19604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 information on your organization and other relevant resources</a:t>
            </a:r>
          </a:p>
          <a:p>
            <a:pPr>
              <a:lnSpc>
                <a:spcPct val="115000"/>
              </a:lnSpc>
              <a:spcAft>
                <a:spcPts val="600"/>
              </a:spcAft>
              <a:buSzPts val="1100"/>
            </a:pPr>
            <a:r>
              <a:rPr lang="en-US">
                <a:solidFill>
                  <a:srgbClr val="000000"/>
                </a:solidFill>
                <a:latin typeface="Work Sans"/>
                <a:sym typeface="Work Sans"/>
              </a:rPr>
              <a:t>The bottom portion of the back cover </a:t>
            </a:r>
            <a:r>
              <a:rPr lang="en-US">
                <a:latin typeface="Work Sans"/>
                <a:sym typeface="Work Sans"/>
              </a:rPr>
              <a:t>allows you to include organizational links, phone numbers, and other information useful to your community.</a:t>
            </a:r>
          </a:p>
          <a:p>
            <a:pPr>
              <a:lnSpc>
                <a:spcPct val="115000"/>
              </a:lnSpc>
              <a:spcAft>
                <a:spcPts val="600"/>
              </a:spcAft>
              <a:buSzPts val="1100"/>
            </a:pPr>
            <a:r>
              <a:rPr lang="en-US">
                <a:latin typeface="Work Sans"/>
                <a:sym typeface="Work Sans"/>
              </a:rPr>
              <a:t>Be sure to include a date on the brochure as information </a:t>
            </a:r>
            <a:br>
              <a:rPr lang="en-US">
                <a:latin typeface="Work Sans"/>
                <a:sym typeface="Work Sans"/>
              </a:rPr>
            </a:br>
            <a:r>
              <a:rPr lang="en-US">
                <a:latin typeface="Work Sans"/>
                <a:sym typeface="Work Sans"/>
              </a:rPr>
              <a:t>changes quickly.</a:t>
            </a:r>
          </a:p>
        </p:txBody>
      </p:sp>
      <p:sp>
        <p:nvSpPr>
          <p:cNvPr id="46" name="Google Shape;56;p13">
            <a:extLst>
              <a:ext uri="{FF2B5EF4-FFF2-40B4-BE49-F238E27FC236}">
                <a16:creationId xmlns:a16="http://schemas.microsoft.com/office/drawing/2014/main" id="{54FD3222-4221-4EFC-998C-3B045AE66EB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56" name="Straight Arrow Connector 55">
            <a:extLst>
              <a:ext uri="{FF2B5EF4-FFF2-40B4-BE49-F238E27FC236}">
                <a16:creationId xmlns:a16="http://schemas.microsoft.com/office/drawing/2014/main" id="{58B05432-8DAA-4763-9BDD-B0CAB0D131C0}"/>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56;p13">
            <a:extLst>
              <a:ext uri="{FF2B5EF4-FFF2-40B4-BE49-F238E27FC236}">
                <a16:creationId xmlns:a16="http://schemas.microsoft.com/office/drawing/2014/main" id="{FB2199B5-95F2-4518-B0C3-129FA3A5712B}"/>
              </a:ext>
            </a:extLst>
          </p:cNvPr>
          <p:cNvSpPr/>
          <p:nvPr/>
        </p:nvSpPr>
        <p:spPr>
          <a:xfrm>
            <a:off x="1598114" y="-3800930"/>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66" name="Straight Arrow Connector 65">
            <a:extLst>
              <a:ext uri="{FF2B5EF4-FFF2-40B4-BE49-F238E27FC236}">
                <a16:creationId xmlns:a16="http://schemas.microsoft.com/office/drawing/2014/main" id="{32620623-2B9B-4DC1-9CE4-1376FFCA847C}"/>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Google Shape;55;p13">
            <a:extLst>
              <a:ext uri="{FF2B5EF4-FFF2-40B4-BE49-F238E27FC236}">
                <a16:creationId xmlns:a16="http://schemas.microsoft.com/office/drawing/2014/main" id="{A00B592B-B35D-4799-AE4C-3ADC32F7EB77}"/>
              </a:ext>
            </a:extLst>
          </p:cNvPr>
          <p:cNvSpPr/>
          <p:nvPr/>
        </p:nvSpPr>
        <p:spPr>
          <a:xfrm>
            <a:off x="1598114" y="-3432202"/>
            <a:ext cx="6861994" cy="275384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Include information on local vaccination efforts</a:t>
            </a:r>
            <a:endParaRPr lang="en-US" b="1">
              <a:solidFill>
                <a:srgbClr val="000000"/>
              </a:solidFill>
            </a:endParaRPr>
          </a:p>
          <a:p>
            <a:pPr>
              <a:lnSpc>
                <a:spcPct val="115000"/>
              </a:lnSpc>
              <a:spcAft>
                <a:spcPts val="1200"/>
              </a:spcAft>
              <a:buSzPts val="1100"/>
            </a:pPr>
            <a:r>
              <a:rPr lang="en-US">
                <a:latin typeface="Work Sans"/>
                <a:ea typeface="Work Sans"/>
                <a:cs typeface="Work Sans"/>
                <a:sym typeface="Work Sans"/>
              </a:rPr>
              <a:t>Use the top portion back cover of the brochure to provide resources and links out to more information on vaccination in the area.</a:t>
            </a:r>
          </a:p>
          <a:p>
            <a:pPr>
              <a:lnSpc>
                <a:spcPct val="115000"/>
              </a:lnSpc>
              <a:spcAft>
                <a:spcPts val="1200"/>
              </a:spcAft>
              <a:buSzPts val="1100"/>
            </a:pPr>
            <a:r>
              <a:rPr lang="en-US">
                <a:latin typeface="Work Sans"/>
                <a:ea typeface="Work Sans"/>
                <a:cs typeface="Work Sans"/>
                <a:sym typeface="Work Sans"/>
              </a:rPr>
              <a:t>The text on this panel is completely editable and new text can be added by </a:t>
            </a:r>
            <a:br>
              <a:rPr lang="en-US">
                <a:latin typeface="Work Sans"/>
                <a:ea typeface="Work Sans"/>
                <a:cs typeface="Work Sans"/>
                <a:sym typeface="Work Sans"/>
              </a:rPr>
            </a:br>
            <a:r>
              <a:rPr lang="en-US">
                <a:latin typeface="Work Sans"/>
                <a:ea typeface="Work Sans"/>
                <a:cs typeface="Work Sans"/>
                <a:sym typeface="Work Sans"/>
              </a:rPr>
              <a:t>right clicking on the border of a text box </a:t>
            </a:r>
            <a:r>
              <a:rPr lang="en">
                <a:solidFill>
                  <a:schemeClr val="dk1"/>
                </a:solidFill>
                <a:latin typeface="Work Sans"/>
                <a:ea typeface="Work Sans"/>
                <a:cs typeface="Work Sans"/>
                <a:sym typeface="Work Sans"/>
              </a:rPr>
              <a:t>→ selecting copy from the menu → </a:t>
            </a:r>
            <a:br>
              <a:rPr lang="en">
                <a:solidFill>
                  <a:schemeClr val="dk1"/>
                </a:solidFill>
                <a:latin typeface="Work Sans"/>
                <a:ea typeface="Work Sans"/>
                <a:cs typeface="Work Sans"/>
                <a:sym typeface="Work Sans"/>
              </a:rPr>
            </a:br>
            <a:r>
              <a:rPr lang="en">
                <a:solidFill>
                  <a:schemeClr val="dk1"/>
                </a:solidFill>
                <a:latin typeface="Work Sans"/>
                <a:ea typeface="Work Sans"/>
                <a:cs typeface="Work Sans"/>
                <a:sym typeface="Work Sans"/>
              </a:rPr>
              <a:t>right click where you want the new text box → select Paste from the menu</a:t>
            </a:r>
            <a:endParaRPr lang="en-US">
              <a:latin typeface="Work Sans"/>
              <a:ea typeface="Work Sans"/>
              <a:cs typeface="Work Sans"/>
              <a:sym typeface="Work Sans"/>
            </a:endParaRPr>
          </a:p>
          <a:p>
            <a:pPr>
              <a:lnSpc>
                <a:spcPct val="115000"/>
              </a:lnSpc>
              <a:spcAft>
                <a:spcPts val="1200"/>
              </a:spcAft>
              <a:buSzPts val="1100"/>
            </a:pPr>
            <a:endParaRPr lang="en-US">
              <a:latin typeface="Work Sans"/>
              <a:ea typeface="Work Sans"/>
              <a:cs typeface="Work Sans"/>
              <a:sym typeface="Work Sans"/>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746504" y="7282568"/>
            <a:ext cx="2581813" cy="200055"/>
          </a:xfrm>
          <a:prstGeom prst="rect">
            <a:avLst/>
          </a:prstGeom>
          <a:noFill/>
        </p:spPr>
        <p:txBody>
          <a:bodyPr wrap="square" lIns="0" tIns="0" rIns="0" bIns="0" rtlCol="0" anchor="t">
            <a:spAutoFit/>
          </a:bodyPr>
          <a:lstStyle/>
          <a:p>
            <a:pPr algn="ctr">
              <a:spcAft>
                <a:spcPts val="600"/>
              </a:spcAft>
            </a:pPr>
            <a:r>
              <a:rPr lang="es-ES" sz="1300" b="1" err="1">
                <a:ea typeface="+mn-lt"/>
                <a:cs typeface="+mn-lt"/>
              </a:rPr>
              <a:t>Updated</a:t>
            </a:r>
            <a:r>
              <a:rPr lang="es-ES" sz="1300" b="1" dirty="0">
                <a:ea typeface="+mn-lt"/>
                <a:cs typeface="+mn-lt"/>
              </a:rPr>
              <a:t>:</a:t>
            </a:r>
            <a:r>
              <a:rPr lang="es-ES" sz="1300" dirty="0">
                <a:ea typeface="+mn-lt"/>
                <a:cs typeface="+mn-lt"/>
              </a:rPr>
              <a:t> </a:t>
            </a:r>
            <a:r>
              <a:rPr lang="es-ES" sz="1300" err="1">
                <a:ea typeface="+mn-lt"/>
                <a:cs typeface="+mn-lt"/>
              </a:rPr>
              <a:t>July</a:t>
            </a:r>
            <a:r>
              <a:rPr lang="es-ES" sz="1300" dirty="0">
                <a:ea typeface="+mn-lt"/>
                <a:cs typeface="+mn-lt"/>
              </a:rPr>
              <a:t> 24, 2023</a:t>
            </a:r>
            <a:endParaRPr lang="en-US" dirty="0">
              <a:ea typeface="Calibri"/>
              <a:cs typeface="Calibri"/>
            </a:endParaRPr>
          </a:p>
        </p:txBody>
      </p:sp>
      <p:pic>
        <p:nvPicPr>
          <p:cNvPr id="2" name="Picture 1">
            <a:extLst>
              <a:ext uri="{FF2B5EF4-FFF2-40B4-BE49-F238E27FC236}">
                <a16:creationId xmlns:a16="http://schemas.microsoft.com/office/drawing/2014/main" id="{1A48E25B-0D25-4228-A4ED-70244121CB09}"/>
              </a:ext>
            </a:extLst>
          </p:cNvPr>
          <p:cNvPicPr>
            <a:picLocks noChangeAspect="1"/>
          </p:cNvPicPr>
          <p:nvPr/>
        </p:nvPicPr>
        <p:blipFill rotWithShape="1">
          <a:blip r:embed="rId9"/>
          <a:srcRect l="5622" t="10902" r="5891" b="17147"/>
          <a:stretch/>
        </p:blipFill>
        <p:spPr>
          <a:xfrm>
            <a:off x="6919913" y="4686724"/>
            <a:ext cx="2914650" cy="1044083"/>
          </a:xfrm>
          <a:prstGeom prst="rect">
            <a:avLst/>
          </a:prstGeom>
        </p:spPr>
      </p:pic>
      <p:sp>
        <p:nvSpPr>
          <p:cNvPr id="18" name="TextBox 17">
            <a:extLst>
              <a:ext uri="{FF2B5EF4-FFF2-40B4-BE49-F238E27FC236}">
                <a16:creationId xmlns:a16="http://schemas.microsoft.com/office/drawing/2014/main" id="{D1114FBF-5AE4-42F5-8AE8-A5207B89C7FF}"/>
              </a:ext>
            </a:extLst>
          </p:cNvPr>
          <p:cNvSpPr txBox="1"/>
          <p:nvPr/>
        </p:nvSpPr>
        <p:spPr>
          <a:xfrm>
            <a:off x="180716" y="6810586"/>
            <a:ext cx="2578610" cy="790206"/>
          </a:xfrm>
          <a:prstGeom prst="rect">
            <a:avLst/>
          </a:prstGeom>
          <a:noFill/>
        </p:spPr>
        <p:txBody>
          <a:bodyPr wrap="square" lIns="0" tIns="0" rIns="0" bIns="0" rtlCol="0" anchor="t">
            <a:noAutofit/>
          </a:bodyPr>
          <a:lstStyle/>
          <a:p>
            <a:pPr marL="171450" indent="-171450">
              <a:spcAft>
                <a:spcPts val="600"/>
              </a:spcAft>
              <a:buClr>
                <a:srgbClr val="0E5299"/>
              </a:buClr>
              <a:buSzPct val="225000"/>
              <a:buFont typeface="Calibri,Sans-Serif" panose="020F0502020204030204" pitchFamily="34" charset="0"/>
              <a:buChar char="₊"/>
            </a:pPr>
            <a:r>
              <a:rPr lang="en-US" sz="1100" dirty="0">
                <a:ea typeface="+mn-lt"/>
                <a:cs typeface="+mn-lt"/>
              </a:rPr>
              <a:t>For women who are pregnant, breastfeeding, or trying to get pregnant, vaccines are critical for keeping moms and their babies healthy. </a:t>
            </a:r>
            <a:endParaRPr lang="en-US" sz="1100" dirty="0">
              <a:cs typeface="Calibri"/>
            </a:endParaRPr>
          </a:p>
        </p:txBody>
      </p:sp>
      <p:pic>
        <p:nvPicPr>
          <p:cNvPr id="50" name="Picture 49" descr="Qr code&#10;&#10;Description automatically generated">
            <a:extLst>
              <a:ext uri="{FF2B5EF4-FFF2-40B4-BE49-F238E27FC236}">
                <a16:creationId xmlns:a16="http://schemas.microsoft.com/office/drawing/2014/main" id="{081596DD-6F88-4E81-9A28-FFDFEA6005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354" y="6170970"/>
            <a:ext cx="840226" cy="840226"/>
          </a:xfrm>
          <a:prstGeom prst="rect">
            <a:avLst/>
          </a:prstGeom>
        </p:spPr>
      </p:pic>
      <p:pic>
        <p:nvPicPr>
          <p:cNvPr id="59" name="Picture 58" descr="A screenshot of a video game&#10;&#10;Description automatically generated with low confidence">
            <a:extLst>
              <a:ext uri="{FF2B5EF4-FFF2-40B4-BE49-F238E27FC236}">
                <a16:creationId xmlns:a16="http://schemas.microsoft.com/office/drawing/2014/main" id="{4A4553BB-B89E-4DD7-9713-D3F2C01E882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60557" y="6280401"/>
            <a:ext cx="1214292" cy="651844"/>
          </a:xfrm>
          <a:prstGeom prst="rect">
            <a:avLst/>
          </a:prstGeom>
        </p:spPr>
      </p:pic>
      <p:sp>
        <p:nvSpPr>
          <p:cNvPr id="61" name="TextBox 60">
            <a:extLst>
              <a:ext uri="{FF2B5EF4-FFF2-40B4-BE49-F238E27FC236}">
                <a16:creationId xmlns:a16="http://schemas.microsoft.com/office/drawing/2014/main" id="{1253B33D-AAC1-4D07-8D03-D8743278C0A6}"/>
              </a:ext>
            </a:extLst>
          </p:cNvPr>
          <p:cNvSpPr txBox="1"/>
          <p:nvPr/>
        </p:nvSpPr>
        <p:spPr>
          <a:xfrm>
            <a:off x="3622355" y="5684213"/>
            <a:ext cx="2705962" cy="457048"/>
          </a:xfrm>
          <a:prstGeom prst="rect">
            <a:avLst/>
          </a:prstGeom>
          <a:noFill/>
        </p:spPr>
        <p:txBody>
          <a:bodyPr wrap="square" lIns="0" tIns="0" rIns="0" bIns="0" rtlCol="0" anchor="t">
            <a:spAutoFit/>
          </a:bodyPr>
          <a:lstStyle/>
          <a:p>
            <a:pPr algn="ctr">
              <a:lnSpc>
                <a:spcPct val="90000"/>
              </a:lnSpc>
              <a:spcAft>
                <a:spcPts val="600"/>
              </a:spcAft>
            </a:pPr>
            <a:r>
              <a:rPr lang="en-US" sz="1100"/>
              <a:t>For answers to Frequently Asked Questions, visit </a:t>
            </a:r>
            <a:r>
              <a:rPr lang="en-US" sz="1100" b="1"/>
              <a:t>Migrant Clinicians Network</a:t>
            </a:r>
            <a:r>
              <a:rPr lang="en-US" sz="1100"/>
              <a:t> (MCN):</a:t>
            </a:r>
            <a:br>
              <a:rPr lang="en-US" sz="1100"/>
            </a:br>
            <a:r>
              <a:rPr lang="en-US" sz="1100"/>
              <a:t>https://bit.ly/3ki1xAI</a:t>
            </a:r>
            <a:endParaRPr lang="en-US" sz="1100">
              <a:cs typeface="Calibri"/>
            </a:endParaRPr>
          </a:p>
        </p:txBody>
      </p:sp>
      <p:pic>
        <p:nvPicPr>
          <p:cNvPr id="69" name="Graphic 68">
            <a:extLst>
              <a:ext uri="{FF2B5EF4-FFF2-40B4-BE49-F238E27FC236}">
                <a16:creationId xmlns:a16="http://schemas.microsoft.com/office/drawing/2014/main" id="{86F38613-3851-4FCC-92CB-F1998A42F9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1097" y="1624436"/>
            <a:ext cx="511220" cy="511220"/>
          </a:xfrm>
          <a:prstGeom prst="rect">
            <a:avLst/>
          </a:prstGeom>
        </p:spPr>
      </p:pic>
      <p:sp>
        <p:nvSpPr>
          <p:cNvPr id="58" name="TextBox 57">
            <a:extLst>
              <a:ext uri="{FF2B5EF4-FFF2-40B4-BE49-F238E27FC236}">
                <a16:creationId xmlns:a16="http://schemas.microsoft.com/office/drawing/2014/main" id="{C55F4B92-A022-4FA9-97D1-244E9872D5E7}"/>
              </a:ext>
            </a:extLst>
          </p:cNvPr>
          <p:cNvSpPr txBox="1"/>
          <p:nvPr/>
        </p:nvSpPr>
        <p:spPr>
          <a:xfrm>
            <a:off x="285008" y="6574139"/>
            <a:ext cx="1214292" cy="268984"/>
          </a:xfrm>
          <a:prstGeom prst="rect">
            <a:avLst/>
          </a:prstGeom>
          <a:noFill/>
        </p:spPr>
        <p:txBody>
          <a:bodyPr wrap="square" lIns="91440" tIns="45720" rIns="91440" bIns="45720" anchor="t">
            <a:spAutoFit/>
          </a:bodyPr>
          <a:lstStyle/>
          <a:p>
            <a:pPr>
              <a:lnSpc>
                <a:spcPct val="80000"/>
              </a:lnSpc>
            </a:pPr>
            <a:r>
              <a:rPr lang="en-US" sz="1400" b="1"/>
              <a:t>For women:</a:t>
            </a:r>
            <a:endParaRPr lang="en-US" sz="1400" b="1">
              <a:cs typeface="Calibri"/>
            </a:endParaRPr>
          </a:p>
        </p:txBody>
      </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33426" y="2471292"/>
            <a:ext cx="3324973" cy="84080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6791"/>
            <a:ext cx="3314700" cy="888699"/>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8425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319657" y="188361"/>
            <a:ext cx="3476236" cy="803297"/>
          </a:xfrm>
          <a:prstGeom prst="rect">
            <a:avLst/>
          </a:prstGeom>
          <a:noFill/>
        </p:spPr>
        <p:txBody>
          <a:bodyPr wrap="square" lIns="0" tIns="0" rIns="0" bIns="0" rtlCol="0" anchor="t">
            <a:spAutoFit/>
          </a:bodyPr>
          <a:lstStyle/>
          <a:p>
            <a:pPr algn="ctr"/>
            <a:r>
              <a:rPr lang="es-ES" b="1">
                <a:solidFill>
                  <a:schemeClr val="bg1"/>
                </a:solidFill>
                <a:ea typeface="+mn-lt"/>
                <a:cs typeface="+mn-lt"/>
              </a:rPr>
              <a:t>WHAT TO KNOW WHEN </a:t>
            </a:r>
            <a:endParaRPr lang="es-ES">
              <a:solidFill>
                <a:schemeClr val="bg1"/>
              </a:solidFill>
              <a:ea typeface="+mn-lt"/>
              <a:cs typeface="+mn-lt"/>
            </a:endParaRPr>
          </a:p>
          <a:p>
            <a:pPr algn="ctr"/>
            <a:r>
              <a:rPr lang="es-ES" b="1">
                <a:solidFill>
                  <a:schemeClr val="bg1"/>
                </a:solidFill>
                <a:ea typeface="+mn-lt"/>
                <a:cs typeface="+mn-lt"/>
              </a:rPr>
              <a:t>GETTING THE COVID VACCINE</a:t>
            </a:r>
            <a:endParaRPr lang="es-ES">
              <a:solidFill>
                <a:schemeClr val="bg1"/>
              </a:solidFill>
              <a:ea typeface="+mn-lt"/>
              <a:cs typeface="+mn-lt"/>
            </a:endParaRPr>
          </a:p>
          <a:p>
            <a:pPr algn="ctr">
              <a:lnSpc>
                <a:spcPct val="90000"/>
              </a:lnSpc>
              <a:spcAft>
                <a:spcPts val="600"/>
              </a:spcAft>
            </a:pPr>
            <a:endParaRPr lang="es-ES" b="1">
              <a:solidFill>
                <a:schemeClr val="bg1"/>
              </a:solidFill>
              <a:ea typeface="+mn-lt"/>
              <a:cs typeface="+mn-lt"/>
            </a:endParaRPr>
          </a:p>
        </p:txBody>
      </p:sp>
      <p:grpSp>
        <p:nvGrpSpPr>
          <p:cNvPr id="31" name="Group 30">
            <a:extLst>
              <a:ext uri="{FF2B5EF4-FFF2-40B4-BE49-F238E27FC236}">
                <a16:creationId xmlns:a16="http://schemas.microsoft.com/office/drawing/2014/main" id="{DE219E5C-240E-4E38-9050-D19698E7D036}"/>
              </a:ext>
            </a:extLst>
          </p:cNvPr>
          <p:cNvGrpSpPr/>
          <p:nvPr/>
        </p:nvGrpSpPr>
        <p:grpSpPr>
          <a:xfrm>
            <a:off x="3631629" y="4442228"/>
            <a:ext cx="3003410" cy="1410724"/>
            <a:chOff x="3643289" y="4315161"/>
            <a:chExt cx="3003410" cy="141072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643289" y="4315161"/>
              <a:ext cx="1286764" cy="1409202"/>
              <a:chOff x="3643289" y="4315161"/>
              <a:chExt cx="1286764"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43289" y="5267315"/>
                <a:ext cx="1286764" cy="457048"/>
              </a:xfrm>
              <a:prstGeom prst="rect">
                <a:avLst/>
              </a:prstGeom>
              <a:noFill/>
            </p:spPr>
            <p:txBody>
              <a:bodyPr wrap="square" lIns="0" tIns="0" rIns="0" bIns="0" rtlCol="0" anchor="t">
                <a:spAutoFit/>
              </a:bodyPr>
              <a:lstStyle/>
              <a:p>
                <a:pPr algn="ctr">
                  <a:lnSpc>
                    <a:spcPct val="90000"/>
                  </a:lnSpc>
                  <a:spcAft>
                    <a:spcPts val="600"/>
                  </a:spcAft>
                </a:pPr>
                <a:r>
                  <a:rPr lang="en-US" sz="1100" b="1"/>
                  <a:t>You will feel better </a:t>
                </a:r>
                <a:br>
                  <a:rPr lang="en-US" sz="1100" b="1"/>
                </a:br>
                <a:r>
                  <a:rPr lang="en-US" sz="1100" b="1"/>
                  <a:t>a few days after </a:t>
                </a:r>
                <a:br>
                  <a:rPr lang="en-US" sz="1100" b="1"/>
                </a:br>
                <a:r>
                  <a:rPr lang="en-US" sz="1100" b="1"/>
                  <a:t>your injection.</a:t>
                </a:r>
                <a:endParaRPr lang="en-US" sz="1100" b="1">
                  <a:cs typeface="Calibri"/>
                </a:endParaRP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071601" y="4315758"/>
              <a:ext cx="1575098" cy="1410127"/>
              <a:chOff x="5071601" y="4315758"/>
              <a:chExt cx="1575098" cy="141012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06247" y="4315758"/>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71601" y="5268837"/>
                <a:ext cx="1575098" cy="457048"/>
              </a:xfrm>
              <a:prstGeom prst="rect">
                <a:avLst/>
              </a:prstGeom>
              <a:noFill/>
            </p:spPr>
            <p:txBody>
              <a:bodyPr wrap="square" lIns="0" tIns="0" rIns="0" bIns="0" rtlCol="0" anchor="t">
                <a:spAutoFit/>
              </a:bodyPr>
              <a:lstStyle/>
              <a:p>
                <a:pPr algn="ctr">
                  <a:lnSpc>
                    <a:spcPct val="90000"/>
                  </a:lnSpc>
                  <a:spcAft>
                    <a:spcPts val="600"/>
                  </a:spcAft>
                </a:pPr>
                <a:r>
                  <a:rPr lang="en-US" sz="1100" b="1" dirty="0"/>
                  <a:t>You are considered up to date once you receive your needed dose or doses.</a:t>
                </a:r>
                <a:endParaRPr lang="en-US" dirty="0">
                  <a:cs typeface="Calibri"/>
                </a:endParaRP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484843" y="6045568"/>
            <a:ext cx="3097479" cy="1472916"/>
            <a:chOff x="3496503" y="5978678"/>
            <a:chExt cx="3097479" cy="1472916"/>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496503" y="5981826"/>
              <a:ext cx="1539886" cy="1469768"/>
              <a:chOff x="3496503" y="5981826"/>
              <a:chExt cx="1539886" cy="1469768"/>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30342" y="5981826"/>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96503" y="6943763"/>
                <a:ext cx="1539886" cy="507831"/>
              </a:xfrm>
              <a:prstGeom prst="rect">
                <a:avLst/>
              </a:prstGeom>
              <a:noFill/>
            </p:spPr>
            <p:txBody>
              <a:bodyPr wrap="square" lIns="0" tIns="0" rIns="0" bIns="0" rtlCol="0" anchor="t">
                <a:spAutoFit/>
              </a:bodyPr>
              <a:lstStyle/>
              <a:p>
                <a:pPr algn="ctr"/>
                <a:r>
                  <a:rPr lang="en-US" sz="1100" b="1">
                    <a:ea typeface="+mn-lt"/>
                    <a:cs typeface="+mn-lt"/>
                  </a:rPr>
                  <a:t>Continue to wear a mask </a:t>
                </a:r>
                <a:endParaRPr lang="en-US" sz="1100">
                  <a:ea typeface="+mn-lt"/>
                  <a:cs typeface="+mn-lt"/>
                </a:endParaRPr>
              </a:p>
              <a:p>
                <a:pPr algn="ctr"/>
                <a:r>
                  <a:rPr lang="en-US" sz="1100" b="1">
                    <a:ea typeface="+mn-lt"/>
                    <a:cs typeface="+mn-lt"/>
                  </a:rPr>
                  <a:t>in crowded spaces </a:t>
                </a:r>
                <a:endParaRPr lang="en-US" sz="1100">
                  <a:ea typeface="+mn-lt"/>
                  <a:cs typeface="+mn-lt"/>
                </a:endParaRPr>
              </a:p>
              <a:p>
                <a:pPr algn="ctr"/>
                <a:r>
                  <a:rPr lang="en-US" sz="1100" b="1">
                    <a:ea typeface="+mn-lt"/>
                    <a:cs typeface="+mn-lt"/>
                  </a:rPr>
                  <a:t>and wash your hands.</a:t>
                </a:r>
                <a:endParaRPr lang="en-US" sz="1100">
                  <a:ea typeface="+mn-lt"/>
                  <a:cs typeface="+mn-lt"/>
                </a:endParaRPr>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178064" y="5978678"/>
              <a:ext cx="1415918" cy="1410703"/>
              <a:chOff x="5178064" y="5978678"/>
              <a:chExt cx="1415918" cy="141070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78064" y="6932333"/>
                <a:ext cx="1415918" cy="457048"/>
              </a:xfrm>
              <a:prstGeom prst="rect">
                <a:avLst/>
              </a:prstGeom>
              <a:noFill/>
            </p:spPr>
            <p:txBody>
              <a:bodyPr wrap="square" lIns="0" tIns="0" rIns="0" bIns="0" rtlCol="0" anchor="t">
                <a:spAutoFit/>
              </a:bodyPr>
              <a:lstStyle/>
              <a:p>
                <a:pPr algn="ctr">
                  <a:lnSpc>
                    <a:spcPct val="90000"/>
                  </a:lnSpc>
                  <a:spcAft>
                    <a:spcPts val="600"/>
                  </a:spcAft>
                </a:pPr>
                <a:r>
                  <a:rPr lang="en-US" sz="1100" b="1"/>
                  <a:t>You did your part to protect yourself and others from COVID-19!</a:t>
                </a:r>
                <a:endParaRPr lang="en-US" sz="1100" b="1">
                  <a:cs typeface="Calibri"/>
                </a:endParaRPr>
              </a:p>
            </p:txBody>
          </p:sp>
        </p:grpSp>
      </p:grpSp>
      <p:sp>
        <p:nvSpPr>
          <p:cNvPr id="59" name="Rectangle 58">
            <a:extLst>
              <a:ext uri="{FF2B5EF4-FFF2-40B4-BE49-F238E27FC236}">
                <a16:creationId xmlns:a16="http://schemas.microsoft.com/office/drawing/2014/main" id="{18E70612-92D9-41E3-A0B5-16C06E125376}"/>
              </a:ext>
            </a:extLst>
          </p:cNvPr>
          <p:cNvSpPr/>
          <p:nvPr/>
        </p:nvSpPr>
        <p:spPr>
          <a:xfrm>
            <a:off x="3818682" y="2704877"/>
            <a:ext cx="912659" cy="904573"/>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2B83FDF-F93F-4618-9DBE-B31F40A0657A}"/>
              </a:ext>
            </a:extLst>
          </p:cNvPr>
          <p:cNvSpPr txBox="1"/>
          <p:nvPr/>
        </p:nvSpPr>
        <p:spPr>
          <a:xfrm>
            <a:off x="3562386" y="3640214"/>
            <a:ext cx="1425250" cy="609398"/>
          </a:xfrm>
          <a:prstGeom prst="rect">
            <a:avLst/>
          </a:prstGeom>
          <a:noFill/>
        </p:spPr>
        <p:txBody>
          <a:bodyPr wrap="square" lIns="0" tIns="0" rIns="0" bIns="0" rtlCol="0" anchor="t">
            <a:spAutoFit/>
          </a:bodyPr>
          <a:lstStyle/>
          <a:p>
            <a:pPr algn="ctr">
              <a:lnSpc>
                <a:spcPct val="90000"/>
              </a:lnSpc>
              <a:spcAft>
                <a:spcPts val="600"/>
              </a:spcAft>
            </a:pPr>
            <a:r>
              <a:rPr lang="en-US" sz="1100" b="1"/>
              <a:t>There are various types of vaccines. All vaccines against COVID-19 are safe and effective.</a:t>
            </a:r>
            <a:endParaRPr lang="en-US" sz="1100" b="1">
              <a:ea typeface="Calibri"/>
              <a:cs typeface="Calibri"/>
            </a:endParaRPr>
          </a:p>
        </p:txBody>
      </p:sp>
      <p:grpSp>
        <p:nvGrpSpPr>
          <p:cNvPr id="15" name="Group 14">
            <a:extLst>
              <a:ext uri="{FF2B5EF4-FFF2-40B4-BE49-F238E27FC236}">
                <a16:creationId xmlns:a16="http://schemas.microsoft.com/office/drawing/2014/main" id="{CCD5A2D8-73F6-409F-A288-22E919A88FB5}"/>
              </a:ext>
            </a:extLst>
          </p:cNvPr>
          <p:cNvGrpSpPr/>
          <p:nvPr/>
        </p:nvGrpSpPr>
        <p:grpSpPr>
          <a:xfrm>
            <a:off x="5212831" y="2701133"/>
            <a:ext cx="1239924" cy="1551997"/>
            <a:chOff x="5224491" y="2652212"/>
            <a:chExt cx="1239924" cy="1551997"/>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224491" y="3594811"/>
              <a:ext cx="1239924" cy="609398"/>
            </a:xfrm>
            <a:prstGeom prst="rect">
              <a:avLst/>
            </a:prstGeom>
            <a:noFill/>
          </p:spPr>
          <p:txBody>
            <a:bodyPr wrap="square" lIns="0" tIns="0" rIns="0" bIns="0" rtlCol="0" anchor="t">
              <a:spAutoFit/>
            </a:bodyPr>
            <a:lstStyle/>
            <a:p>
              <a:pPr algn="ctr">
                <a:lnSpc>
                  <a:spcPct val="90000"/>
                </a:lnSpc>
              </a:pPr>
              <a:r>
                <a:rPr lang="en-US" sz="1100" b="1">
                  <a:ea typeface="+mn-lt"/>
                  <a:cs typeface="Calibri Light"/>
                </a:rPr>
                <a:t>After vaccination you may experience: arm pain, headache, fever, or chills.</a:t>
              </a:r>
            </a:p>
          </p:txBody>
        </p:sp>
      </p:grpSp>
      <p:grpSp>
        <p:nvGrpSpPr>
          <p:cNvPr id="39" name="Group 38">
            <a:extLst>
              <a:ext uri="{FF2B5EF4-FFF2-40B4-BE49-F238E27FC236}">
                <a16:creationId xmlns:a16="http://schemas.microsoft.com/office/drawing/2014/main" id="{C1C43B50-56B9-48F4-A242-AA07131EB20F}"/>
              </a:ext>
            </a:extLst>
          </p:cNvPr>
          <p:cNvGrpSpPr/>
          <p:nvPr/>
        </p:nvGrpSpPr>
        <p:grpSpPr>
          <a:xfrm>
            <a:off x="3601944" y="1103320"/>
            <a:ext cx="1346135" cy="1404632"/>
            <a:chOff x="3613604" y="1017380"/>
            <a:chExt cx="1346135" cy="140463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13604" y="1964964"/>
              <a:ext cx="1346135" cy="457048"/>
            </a:xfrm>
            <a:prstGeom prst="rect">
              <a:avLst/>
            </a:prstGeom>
            <a:noFill/>
          </p:spPr>
          <p:txBody>
            <a:bodyPr wrap="square" lIns="0" tIns="0" rIns="0" bIns="0" rtlCol="0" anchor="t">
              <a:spAutoFit/>
            </a:bodyPr>
            <a:lstStyle/>
            <a:p>
              <a:pPr algn="ctr">
                <a:lnSpc>
                  <a:spcPct val="90000"/>
                </a:lnSpc>
                <a:spcAft>
                  <a:spcPts val="600"/>
                </a:spcAft>
              </a:pPr>
              <a:r>
                <a:rPr lang="en-US" sz="1100" b="1"/>
                <a:t>It is important to get vaccinated, even if you have had COVID-19.</a:t>
              </a:r>
            </a:p>
          </p:txBody>
        </p:sp>
      </p:grpSp>
      <p:sp>
        <p:nvSpPr>
          <p:cNvPr id="55" name="Rectangle 54">
            <a:extLst>
              <a:ext uri="{FF2B5EF4-FFF2-40B4-BE49-F238E27FC236}">
                <a16:creationId xmlns:a16="http://schemas.microsoft.com/office/drawing/2014/main" id="{482EC1C3-0E80-45C7-B781-D237CC6D5E82}"/>
              </a:ext>
            </a:extLst>
          </p:cNvPr>
          <p:cNvSpPr/>
          <p:nvPr/>
        </p:nvSpPr>
        <p:spPr>
          <a:xfrm>
            <a:off x="5394587" y="1103319"/>
            <a:ext cx="912659" cy="912659"/>
          </a:xfrm>
          <a:prstGeom prst="rect">
            <a:avLst/>
          </a:prstGeom>
          <a:solidFill>
            <a:srgbClr val="FBC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057452" y="2051469"/>
            <a:ext cx="1540168" cy="609398"/>
          </a:xfrm>
          <a:prstGeom prst="rect">
            <a:avLst/>
          </a:prstGeom>
          <a:noFill/>
        </p:spPr>
        <p:txBody>
          <a:bodyPr wrap="square" lIns="0" tIns="0" rIns="0" bIns="0" rtlCol="0" anchor="t">
            <a:spAutoFit/>
          </a:bodyPr>
          <a:lstStyle/>
          <a:p>
            <a:pPr algn="ctr">
              <a:lnSpc>
                <a:spcPct val="90000"/>
              </a:lnSpc>
              <a:spcAft>
                <a:spcPts val="600"/>
              </a:spcAft>
            </a:pPr>
            <a:r>
              <a:rPr lang="en-US" sz="1100" b="1" dirty="0">
                <a:cs typeface="Calibri"/>
              </a:rPr>
              <a:t>Check if vaccines are offered for free at your state or local health department or pharmacy.</a:t>
            </a:r>
            <a:endParaRPr lang="en-US" dirty="0">
              <a:cs typeface="Calibri"/>
            </a:endParaRPr>
          </a:p>
        </p:txBody>
      </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400048" y="1772432"/>
            <a:ext cx="2571752"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BENEFITS OF VACCINATION</a:t>
            </a: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5054729"/>
            <a:ext cx="3371850" cy="453210"/>
            <a:chOff x="1" y="5344160"/>
            <a:chExt cx="3371850" cy="453210"/>
          </a:xfrm>
        </p:grpSpPr>
        <p:sp>
          <p:nvSpPr>
            <p:cNvPr id="88" name="Rectangle 87">
              <a:extLst>
                <a:ext uri="{FF2B5EF4-FFF2-40B4-BE49-F238E27FC236}">
                  <a16:creationId xmlns:a16="http://schemas.microsoft.com/office/drawing/2014/main" id="{C180C783-5033-41A5-818F-D7E275EF2D0F}"/>
                </a:ext>
              </a:extLst>
            </p:cNvPr>
            <p:cNvSpPr/>
            <p:nvPr/>
          </p:nvSpPr>
          <p:spPr>
            <a:xfrm>
              <a:off x="1" y="5344160"/>
              <a:ext cx="3371850" cy="4532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RISKS FOR UNVACCINATED</a:t>
              </a: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93036" y="5650385"/>
            <a:ext cx="2821366" cy="1785104"/>
          </a:xfrm>
          <a:prstGeom prst="rect">
            <a:avLst/>
          </a:prstGeom>
          <a:noFill/>
        </p:spPr>
        <p:txBody>
          <a:bodyPr wrap="square" lIns="0" tIns="0" rIns="0" bIns="0" rtlCol="0" anchor="t">
            <a:spAutoFit/>
          </a:bodyPr>
          <a:lstStyle/>
          <a:p>
            <a:pPr marL="171450" indent="-171450">
              <a:spcAft>
                <a:spcPts val="1000"/>
              </a:spcAft>
              <a:buClr>
                <a:srgbClr val="C00000"/>
              </a:buClr>
              <a:buSzPct val="150000"/>
              <a:buFont typeface="Calibri" panose="020F0502020204030204" pitchFamily="34" charset="0"/>
              <a:buChar char="x"/>
            </a:pPr>
            <a:r>
              <a:rPr lang="en-US" sz="1200">
                <a:cs typeface="Calibri"/>
              </a:rPr>
              <a:t>Higher risk of COVID-19 infection.</a:t>
            </a:r>
            <a:endParaRPr lang="en-US" sz="1200"/>
          </a:p>
          <a:p>
            <a:pPr marL="171450" indent="-171450">
              <a:spcAft>
                <a:spcPts val="1000"/>
              </a:spcAft>
              <a:buClr>
                <a:srgbClr val="C00000"/>
              </a:buClr>
              <a:buSzPct val="150000"/>
              <a:buFont typeface="Calibri" panose="020F0502020204030204" pitchFamily="34" charset="0"/>
              <a:buChar char="x"/>
            </a:pPr>
            <a:r>
              <a:rPr lang="en-US" sz="1200"/>
              <a:t>Higher risk of serious infection, hospitalization, and death.</a:t>
            </a:r>
            <a:endParaRPr lang="en-US" sz="1200">
              <a:cs typeface="Calibri"/>
            </a:endParaRPr>
          </a:p>
          <a:p>
            <a:pPr marL="171450" indent="-171450">
              <a:spcAft>
                <a:spcPts val="1000"/>
              </a:spcAft>
              <a:buClr>
                <a:srgbClr val="C00000"/>
              </a:buClr>
              <a:buSzPct val="150000"/>
              <a:buFont typeface="Calibri" panose="020F0502020204030204" pitchFamily="34" charset="0"/>
              <a:buChar char="x"/>
            </a:pPr>
            <a:r>
              <a:rPr lang="en-US" sz="1200">
                <a:cs typeface="Calibri"/>
              </a:rPr>
              <a:t>If a majority of individuals </a:t>
            </a:r>
            <a:r>
              <a:rPr lang="en-US" sz="1200" b="1">
                <a:cs typeface="Calibri"/>
              </a:rPr>
              <a:t>DO NOT</a:t>
            </a:r>
            <a:r>
              <a:rPr lang="en-US" sz="1200">
                <a:cs typeface="Calibri"/>
              </a:rPr>
              <a:t> get vaccinated against COVID-19, then there is a larger risk of serious illness and risk of new mutations that are more contagious and dangerous.</a:t>
            </a:r>
          </a:p>
        </p:txBody>
      </p:sp>
      <p:sp>
        <p:nvSpPr>
          <p:cNvPr id="100" name="TextBox 99">
            <a:extLst>
              <a:ext uri="{FF2B5EF4-FFF2-40B4-BE49-F238E27FC236}">
                <a16:creationId xmlns:a16="http://schemas.microsoft.com/office/drawing/2014/main" id="{70DB9AF7-CFC5-4DFA-ABD1-D22CBDA07F11}"/>
              </a:ext>
            </a:extLst>
          </p:cNvPr>
          <p:cNvSpPr txBox="1"/>
          <p:nvPr/>
        </p:nvSpPr>
        <p:spPr>
          <a:xfrm>
            <a:off x="7208627" y="152728"/>
            <a:ext cx="2293620" cy="646331"/>
          </a:xfrm>
          <a:prstGeom prst="rect">
            <a:avLst/>
          </a:prstGeom>
          <a:noFill/>
        </p:spPr>
        <p:txBody>
          <a:bodyPr wrap="square" lIns="0" tIns="0" rIns="0" bIns="0" rtlCol="0" anchor="t">
            <a:spAutoFit/>
          </a:bodyPr>
          <a:lstStyle/>
          <a:p>
            <a:pPr algn="ctr">
              <a:spcAft>
                <a:spcPts val="600"/>
              </a:spcAft>
            </a:pPr>
            <a:r>
              <a:rPr lang="es-ES" sz="1400" b="1">
                <a:solidFill>
                  <a:schemeClr val="bg1"/>
                </a:solidFill>
                <a:cs typeface="Calibri"/>
              </a:rPr>
              <a:t>HOW DO I KNOW WHEN OR </a:t>
            </a:r>
            <a:br>
              <a:rPr lang="es-ES" sz="1400" b="1">
                <a:solidFill>
                  <a:schemeClr val="bg1"/>
                </a:solidFill>
                <a:cs typeface="Calibri"/>
              </a:rPr>
            </a:br>
            <a:r>
              <a:rPr lang="es-ES" sz="1400" b="1">
                <a:solidFill>
                  <a:schemeClr val="bg1"/>
                </a:solidFill>
                <a:cs typeface="Calibri"/>
              </a:rPr>
              <a:t>IF I NEED ANOTHER DOSE</a:t>
            </a:r>
            <a:br>
              <a:rPr lang="es-ES" sz="1400" b="1">
                <a:solidFill>
                  <a:schemeClr val="bg1"/>
                </a:solidFill>
                <a:cs typeface="Calibri"/>
              </a:rPr>
            </a:br>
            <a:r>
              <a:rPr lang="es-ES" sz="1400" b="1">
                <a:solidFill>
                  <a:schemeClr val="bg1"/>
                </a:solidFill>
                <a:cs typeface="Calibri"/>
              </a:rPr>
              <a:t>OF THE VACCINE? </a:t>
            </a:r>
          </a:p>
        </p:txBody>
      </p:sp>
      <p:sp>
        <p:nvSpPr>
          <p:cNvPr id="105" name="TextBox 104">
            <a:extLst>
              <a:ext uri="{FF2B5EF4-FFF2-40B4-BE49-F238E27FC236}">
                <a16:creationId xmlns:a16="http://schemas.microsoft.com/office/drawing/2014/main" id="{8E8BE779-ED93-43C1-B2DC-1EDC1AE0F920}"/>
              </a:ext>
            </a:extLst>
          </p:cNvPr>
          <p:cNvSpPr txBox="1"/>
          <p:nvPr/>
        </p:nvSpPr>
        <p:spPr>
          <a:xfrm>
            <a:off x="6929272" y="2591612"/>
            <a:ext cx="2852331" cy="600164"/>
          </a:xfrm>
          <a:prstGeom prst="rect">
            <a:avLst/>
          </a:prstGeom>
          <a:noFill/>
        </p:spPr>
        <p:txBody>
          <a:bodyPr wrap="square" lIns="0" tIns="0" rIns="0" bIns="0" rtlCol="0" anchor="t">
            <a:spAutoFit/>
          </a:bodyPr>
          <a:lstStyle/>
          <a:p>
            <a:pPr algn="ctr">
              <a:spcAft>
                <a:spcPts val="600"/>
              </a:spcAft>
            </a:pPr>
            <a:r>
              <a:rPr lang="es-ES" sz="1300" b="1">
                <a:solidFill>
                  <a:schemeClr val="bg1"/>
                </a:solidFill>
                <a:cs typeface="Calibri"/>
              </a:rPr>
              <a:t>WHAT SHOULD I DO IF I RECIEVED MY FIRST DOSE IN A DIFFERENT COUNTRY AND IT IS NOT AVAILABLE IN THE U.S? </a:t>
            </a:r>
          </a:p>
        </p:txBody>
      </p:sp>
      <p:sp>
        <p:nvSpPr>
          <p:cNvPr id="106" name="TextBox 105">
            <a:extLst>
              <a:ext uri="{FF2B5EF4-FFF2-40B4-BE49-F238E27FC236}">
                <a16:creationId xmlns:a16="http://schemas.microsoft.com/office/drawing/2014/main" id="{73482495-BD14-4B94-8405-C95646A5FC7A}"/>
              </a:ext>
            </a:extLst>
          </p:cNvPr>
          <p:cNvSpPr txBox="1"/>
          <p:nvPr/>
        </p:nvSpPr>
        <p:spPr>
          <a:xfrm>
            <a:off x="6968660" y="3436108"/>
            <a:ext cx="2838450" cy="2015936"/>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a:cs typeface="Calibri"/>
              </a:rPr>
              <a:t>Not all countries have approved the same COVID-19 vaccines as the United States.</a:t>
            </a:r>
            <a:endParaRPr lang="en-US" sz="110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a:t>Some vaccines aren't available in the US but are recognized. If your vaccine is recognized by the CDC, and you have documentation of your vaccination, then you don't have to start over. You can get a</a:t>
            </a:r>
            <a:r>
              <a:rPr lang="en-US" sz="1100">
                <a:solidFill>
                  <a:srgbClr val="000000"/>
                </a:solidFill>
              </a:rPr>
              <a:t> shot of Pfizer or Moderna vaccine (mRNA) to b</a:t>
            </a:r>
            <a:r>
              <a:rPr lang="en-US" sz="1100"/>
              <a:t>ecome fully vaccinated. If you do not have documentation you will need to start over. Seek medical advice on the recommended timing between doses.</a:t>
            </a:r>
            <a:endParaRPr lang="en-US" sz="1100">
              <a:ea typeface="+mn-lt"/>
              <a:cs typeface="+mn-lt"/>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93036" y="2233383"/>
            <a:ext cx="2838450" cy="2677656"/>
          </a:xfrm>
          <a:prstGeom prst="rect">
            <a:avLst/>
          </a:prstGeom>
          <a:noFill/>
        </p:spPr>
        <p:txBody>
          <a:bodyPr wrap="square" lIns="0" tIns="0" rIns="0" bIns="0" rtlCol="0" anchor="t">
            <a:spAutoFit/>
          </a:bodyPr>
          <a:lstStyle/>
          <a:p>
            <a:pPr marL="171450" indent="-171450">
              <a:spcAft>
                <a:spcPts val="1000"/>
              </a:spcAft>
              <a:buClr>
                <a:srgbClr val="84BAF0"/>
              </a:buClr>
              <a:buSzPct val="120000"/>
              <a:buFont typeface="Wingdings" panose="05000000000000000000" pitchFamily="2" charset="2"/>
              <a:buChar char="ü"/>
            </a:pPr>
            <a:r>
              <a:rPr lang="en-US" sz="1200">
                <a:cs typeface="Calibri"/>
              </a:rPr>
              <a:t>Vaccination protects you, your family, and your co-workers from becoming seriously ill and being hospitalized. </a:t>
            </a:r>
          </a:p>
          <a:p>
            <a:pPr marL="171450" indent="-171450">
              <a:spcAft>
                <a:spcPts val="1000"/>
              </a:spcAft>
              <a:buClr>
                <a:srgbClr val="84BAF0"/>
              </a:buClr>
              <a:buSzPct val="120000"/>
              <a:buFont typeface="Wingdings" panose="05000000000000000000" pitchFamily="2" charset="2"/>
              <a:buChar char="ü"/>
            </a:pPr>
            <a:r>
              <a:rPr lang="en-US" sz="1200">
                <a:cs typeface="Calibri"/>
              </a:rPr>
              <a:t>Vaccination decreases the number of severe and deadly COVID-19 cases in </a:t>
            </a:r>
            <a:br>
              <a:rPr lang="en-US" sz="1200">
                <a:cs typeface="Calibri"/>
              </a:rPr>
            </a:br>
            <a:r>
              <a:rPr lang="en-US" sz="1200">
                <a:cs typeface="Calibri"/>
              </a:rPr>
              <a:t>your community.</a:t>
            </a:r>
          </a:p>
          <a:p>
            <a:pPr marL="171450" indent="-171450">
              <a:spcAft>
                <a:spcPts val="1000"/>
              </a:spcAft>
              <a:buClr>
                <a:srgbClr val="84BAF0"/>
              </a:buClr>
              <a:buSzPct val="120000"/>
              <a:buFont typeface="Wingdings" panose="05000000000000000000" pitchFamily="2" charset="2"/>
              <a:buChar char="ü"/>
            </a:pPr>
            <a:r>
              <a:rPr lang="en-US" sz="1200">
                <a:cs typeface="Calibri"/>
              </a:rPr>
              <a:t>Vaccination protects hospitals and clinicians from being overwhelmed with patients severely ill with COVID-19.</a:t>
            </a:r>
            <a:endParaRPr lang="en-US" sz="1200"/>
          </a:p>
          <a:p>
            <a:pPr marL="171450" indent="-171450">
              <a:spcAft>
                <a:spcPts val="1000"/>
              </a:spcAft>
              <a:buClr>
                <a:srgbClr val="84BAF0"/>
              </a:buClr>
              <a:buSzPct val="120000"/>
              <a:buFont typeface="Wingdings" panose="05000000000000000000" pitchFamily="2" charset="2"/>
              <a:buChar char="ü"/>
            </a:pPr>
            <a:r>
              <a:rPr lang="en-US" sz="1200">
                <a:cs typeface="Calibri"/>
              </a:rPr>
              <a:t>The more vaccinated individuals in our community, the less we need to worry about new variants.</a:t>
            </a:r>
          </a:p>
        </p:txBody>
      </p:sp>
      <p:sp>
        <p:nvSpPr>
          <p:cNvPr id="73" name="Google Shape;55;p13">
            <a:extLst>
              <a:ext uri="{FF2B5EF4-FFF2-40B4-BE49-F238E27FC236}">
                <a16:creationId xmlns:a16="http://schemas.microsoft.com/office/drawing/2014/main" id="{54FAC6A3-A11C-4F13-92B0-2966640B05A8}"/>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Address Concerns in the Community</a:t>
            </a:r>
            <a:endParaRPr lang="en-US" b="1">
              <a:solidFill>
                <a:srgbClr val="000000"/>
              </a:solidFill>
            </a:endParaRPr>
          </a:p>
          <a:p>
            <a:pPr>
              <a:lnSpc>
                <a:spcPct val="115000"/>
              </a:lnSpc>
              <a:buSzPts val="1100"/>
            </a:pPr>
            <a:r>
              <a:rPr lang="en-US">
                <a:latin typeface="Work Sans"/>
                <a:ea typeface="Work Sans"/>
                <a:cs typeface="Work Sans"/>
                <a:sym typeface="Work Sans"/>
              </a:rPr>
              <a:t>This panel is intended to provide information addressing the concerns specific to the community receiving</a:t>
            </a:r>
            <a:br>
              <a:rPr lang="en-US">
                <a:latin typeface="Work Sans"/>
                <a:ea typeface="Work Sans"/>
                <a:cs typeface="Work Sans"/>
                <a:sym typeface="Work Sans"/>
              </a:rPr>
            </a:br>
            <a:r>
              <a:rPr lang="en-US">
                <a:latin typeface="Work Sans"/>
                <a:ea typeface="Work Sans"/>
                <a:cs typeface="Work Sans"/>
                <a:sym typeface="Work Sans"/>
              </a:rPr>
              <a:t>the brochure.</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The text boxes with the questions and answers can be edited, copied or deleted so you can customize this panel to fit your needs.</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Here you can include links to relevant resources or more information addressing the community’s concerns.</a:t>
            </a:r>
          </a:p>
        </p:txBody>
      </p:sp>
      <p:sp>
        <p:nvSpPr>
          <p:cNvPr id="84" name="Google Shape;56;p13">
            <a:extLst>
              <a:ext uri="{FF2B5EF4-FFF2-40B4-BE49-F238E27FC236}">
                <a16:creationId xmlns:a16="http://schemas.microsoft.com/office/drawing/2014/main" id="{6301E195-806A-4789-914D-A0A1ABD12A03}"/>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85" name="Straight Arrow Connector 84">
            <a:extLst>
              <a:ext uri="{FF2B5EF4-FFF2-40B4-BE49-F238E27FC236}">
                <a16:creationId xmlns:a16="http://schemas.microsoft.com/office/drawing/2014/main" id="{82F9CAB5-26A5-4ACC-9431-403CD205D48F}"/>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A5D6EFA-D2CA-4604-A90C-877E24577BAE}"/>
              </a:ext>
            </a:extLst>
          </p:cNvPr>
          <p:cNvSpPr txBox="1"/>
          <p:nvPr/>
        </p:nvSpPr>
        <p:spPr>
          <a:xfrm>
            <a:off x="6976771" y="969114"/>
            <a:ext cx="2799405" cy="1338828"/>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dirty="0">
                <a:cs typeface="Calibri"/>
              </a:rPr>
              <a:t>Immunocompromised individuals may need additional doses of the vaccine.</a:t>
            </a:r>
          </a:p>
          <a:p>
            <a:pPr marL="171450" indent="-171450">
              <a:spcAft>
                <a:spcPts val="600"/>
              </a:spcAft>
              <a:buClr>
                <a:srgbClr val="0E5299"/>
              </a:buClr>
              <a:buSzPct val="225000"/>
              <a:buFont typeface="Calibri" panose="020F0502020204030204" pitchFamily="34" charset="0"/>
              <a:buChar char="₊"/>
            </a:pPr>
            <a:r>
              <a:rPr lang="en-US" sz="1100" dirty="0">
                <a:cs typeface="Calibri"/>
              </a:rPr>
              <a:t>Those who are 6 years or older need a bivalent booster at least 2 months after completing their last vaccine if they have not already received a bivalent booster.  </a:t>
            </a:r>
            <a:endParaRPr lang="en-US" sz="110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dirty="0">
                <a:cs typeface="Calibri"/>
              </a:rPr>
              <a:t>Check for latest updates about boosters.</a:t>
            </a:r>
            <a:endParaRPr lang="en-US" sz="1100" dirty="0">
              <a:ea typeface="Calibri"/>
              <a:cs typeface="Calibri"/>
            </a:endParaRPr>
          </a:p>
        </p:txBody>
      </p:sp>
      <p:sp>
        <p:nvSpPr>
          <p:cNvPr id="87" name="Google Shape;55;p13">
            <a:extLst>
              <a:ext uri="{FF2B5EF4-FFF2-40B4-BE49-F238E27FC236}">
                <a16:creationId xmlns:a16="http://schemas.microsoft.com/office/drawing/2014/main" id="{FB75EBC1-A90B-4351-AC7F-59F58A8F7733}"/>
              </a:ext>
            </a:extLst>
          </p:cNvPr>
          <p:cNvSpPr/>
          <p:nvPr/>
        </p:nvSpPr>
        <p:spPr>
          <a:xfrm>
            <a:off x="10927602" y="4590256"/>
            <a:ext cx="3818912" cy="3111024"/>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Save the file as a PDF</a:t>
            </a:r>
            <a:endParaRPr lang="en-US" b="1">
              <a:solidFill>
                <a:srgbClr val="000000"/>
              </a:solidFill>
            </a:endParaRPr>
          </a:p>
          <a:p>
            <a:pPr>
              <a:lnSpc>
                <a:spcPct val="115000"/>
              </a:lnSpc>
              <a:buSzPts val="1100"/>
            </a:pPr>
            <a:r>
              <a:rPr lang="en-US">
                <a:latin typeface="Work Sans"/>
                <a:ea typeface="Work Sans"/>
                <a:cs typeface="Work Sans"/>
                <a:sym typeface="Work Sans"/>
              </a:rPr>
              <a:t>Once the content of the brochure has been finalized, you can save the file as a PDF for printing and distribution.</a:t>
            </a:r>
          </a:p>
          <a:p>
            <a:pPr>
              <a:lnSpc>
                <a:spcPct val="115000"/>
              </a:lnSpc>
              <a:buSzPts val="1100"/>
            </a:pPr>
            <a:endParaRPr lang="en-US">
              <a:latin typeface="Work Sans"/>
              <a:ea typeface="Work Sans"/>
              <a:cs typeface="Work Sans"/>
              <a:sym typeface="Work Sans"/>
            </a:endParaRPr>
          </a:p>
          <a:p>
            <a:pPr eaLnBrk="1" hangingPunct="1">
              <a:lnSpc>
                <a:spcPct val="115000"/>
              </a:lnSpc>
              <a:buSzPts val="1100"/>
            </a:pPr>
            <a:r>
              <a:rPr lang="en-US" altLang="en-US" sz="1400" b="1">
                <a:latin typeface="Work Sans"/>
                <a:cs typeface="Work Sans" charset="0"/>
                <a:sym typeface="Work Sans" charset="0"/>
              </a:rPr>
              <a:t>Export as a PDF using PPT:</a:t>
            </a:r>
            <a:endParaRPr lang="en-US" altLang="en-US" sz="1400" b="1">
              <a:latin typeface="Work Sans"/>
            </a:endParaRPr>
          </a:p>
          <a:p>
            <a:pPr eaLnBrk="1" hangingPunct="1">
              <a:lnSpc>
                <a:spcPct val="115000"/>
              </a:lnSpc>
              <a:buSzPts val="1100"/>
            </a:pPr>
            <a:r>
              <a:rPr lang="en-US" altLang="en-US" sz="1400">
                <a:latin typeface="Work Sans" charset="0"/>
                <a:cs typeface="Work Sans" charset="0"/>
                <a:sym typeface="Work Sans" charset="0"/>
              </a:rPr>
              <a:t>Select slide. File  → Save As Adobe PDF</a:t>
            </a:r>
          </a:p>
          <a:p>
            <a:pPr eaLnBrk="1" hangingPunct="1">
              <a:lnSpc>
                <a:spcPct val="115000"/>
              </a:lnSpc>
              <a:buSzPts val="1100"/>
            </a:pPr>
            <a:endParaRPr lang="en-US" altLang="en-US">
              <a:latin typeface="Work Sans" charset="0"/>
              <a:cs typeface="Work Sans" charset="0"/>
              <a:sym typeface="Work Sans" charset="0"/>
            </a:endParaRPr>
          </a:p>
          <a:p>
            <a:pPr eaLnBrk="1" hangingPunct="1">
              <a:lnSpc>
                <a:spcPct val="115000"/>
              </a:lnSpc>
              <a:buSzPts val="1100"/>
            </a:pPr>
            <a:r>
              <a:rPr lang="en-US" altLang="en-US" sz="1400" b="1">
                <a:latin typeface="Work Sans" charset="0"/>
                <a:cs typeface="Work Sans" charset="0"/>
                <a:sym typeface="Work Sans" charset="0"/>
              </a:rPr>
              <a:t>Export as a PDF using Google Slides:</a:t>
            </a:r>
            <a:endParaRPr lang="en-US" altLang="en-US" sz="1400" b="1"/>
          </a:p>
          <a:p>
            <a:pPr eaLnBrk="1" hangingPunct="1">
              <a:lnSpc>
                <a:spcPct val="115000"/>
              </a:lnSpc>
              <a:buSzPts val="1100"/>
            </a:pPr>
            <a:r>
              <a:rPr lang="en-US" altLang="en-US" sz="1400">
                <a:latin typeface="Work Sans" charset="0"/>
                <a:cs typeface="Work Sans" charset="0"/>
                <a:sym typeface="Work Sans" charset="0"/>
              </a:rPr>
              <a:t>File → Download → PDF Document</a:t>
            </a:r>
          </a:p>
        </p:txBody>
      </p:sp>
      <p:sp>
        <p:nvSpPr>
          <p:cNvPr id="90" name="Google Shape;56;p13">
            <a:extLst>
              <a:ext uri="{FF2B5EF4-FFF2-40B4-BE49-F238E27FC236}">
                <a16:creationId xmlns:a16="http://schemas.microsoft.com/office/drawing/2014/main" id="{092CAE2F-5A7F-4F50-BC43-BC32D9DDB515}"/>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93" name="Rectangle 92">
            <a:extLst>
              <a:ext uri="{FF2B5EF4-FFF2-40B4-BE49-F238E27FC236}">
                <a16:creationId xmlns:a16="http://schemas.microsoft.com/office/drawing/2014/main" id="{5F54ADB9-EDD6-4085-9C88-4E0A43AD590B}"/>
              </a:ext>
            </a:extLst>
          </p:cNvPr>
          <p:cNvSpPr/>
          <p:nvPr/>
        </p:nvSpPr>
        <p:spPr>
          <a:xfrm>
            <a:off x="6733427" y="5594985"/>
            <a:ext cx="3334158" cy="60924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4AEED90-7E2D-4C4A-B5AD-DD18687738DB}"/>
              </a:ext>
            </a:extLst>
          </p:cNvPr>
          <p:cNvSpPr txBox="1"/>
          <p:nvPr/>
        </p:nvSpPr>
        <p:spPr>
          <a:xfrm>
            <a:off x="7055612" y="5691858"/>
            <a:ext cx="2589505" cy="415498"/>
          </a:xfrm>
          <a:prstGeom prst="rect">
            <a:avLst/>
          </a:prstGeom>
          <a:noFill/>
        </p:spPr>
        <p:txBody>
          <a:bodyPr wrap="square" lIns="0" tIns="0" rIns="0" bIns="0" rtlCol="0" anchor="t">
            <a:spAutoFit/>
          </a:bodyPr>
          <a:lstStyle/>
          <a:p>
            <a:pPr algn="ctr">
              <a:lnSpc>
                <a:spcPct val="90000"/>
              </a:lnSpc>
              <a:spcAft>
                <a:spcPts val="600"/>
              </a:spcAft>
            </a:pPr>
            <a:r>
              <a:rPr lang="es-ES" sz="1500" b="1">
                <a:solidFill>
                  <a:schemeClr val="bg1"/>
                </a:solidFill>
                <a:cs typeface="Calibri"/>
              </a:rPr>
              <a:t>WHERE DO I GET </a:t>
            </a:r>
            <a:br>
              <a:rPr lang="es-ES" sz="1500" b="1">
                <a:solidFill>
                  <a:schemeClr val="bg1"/>
                </a:solidFill>
                <a:cs typeface="Calibri"/>
              </a:rPr>
            </a:br>
            <a:r>
              <a:rPr lang="es-ES" sz="1500" b="1">
                <a:solidFill>
                  <a:schemeClr val="bg1"/>
                </a:solidFill>
                <a:cs typeface="Calibri"/>
              </a:rPr>
              <a:t>MORE INFORMATION?</a:t>
            </a:r>
          </a:p>
        </p:txBody>
      </p:sp>
      <p:pic>
        <p:nvPicPr>
          <p:cNvPr id="82" name="Picture 81" descr="Qr code&#10;&#10;Description automatically generated">
            <a:extLst>
              <a:ext uri="{FF2B5EF4-FFF2-40B4-BE49-F238E27FC236}">
                <a16:creationId xmlns:a16="http://schemas.microsoft.com/office/drawing/2014/main" id="{37963255-CCF6-4EF7-80BA-E336F1F1D8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02606" y="6683924"/>
            <a:ext cx="881034" cy="881034"/>
          </a:xfrm>
          <a:prstGeom prst="rect">
            <a:avLst/>
          </a:prstGeom>
        </p:spPr>
      </p:pic>
      <p:sp>
        <p:nvSpPr>
          <p:cNvPr id="94" name="TextBox 93">
            <a:extLst>
              <a:ext uri="{FF2B5EF4-FFF2-40B4-BE49-F238E27FC236}">
                <a16:creationId xmlns:a16="http://schemas.microsoft.com/office/drawing/2014/main" id="{57157206-5058-41B6-BA44-B9B07BA0054A}"/>
              </a:ext>
            </a:extLst>
          </p:cNvPr>
          <p:cNvSpPr txBox="1"/>
          <p:nvPr/>
        </p:nvSpPr>
        <p:spPr>
          <a:xfrm>
            <a:off x="6968228" y="6306438"/>
            <a:ext cx="2850937" cy="523220"/>
          </a:xfrm>
          <a:prstGeom prst="rect">
            <a:avLst/>
          </a:prstGeom>
          <a:noFill/>
        </p:spPr>
        <p:txBody>
          <a:bodyPr wrap="square" lIns="0" tIns="0" rIns="0" bIns="0" rtlCol="0" anchor="t">
            <a:spAutoFit/>
          </a:bodyPr>
          <a:lstStyle/>
          <a:p>
            <a:pPr algn="ctr">
              <a:buClr>
                <a:srgbClr val="0E5299"/>
              </a:buClr>
              <a:buSzPct val="225000"/>
            </a:pPr>
            <a:r>
              <a:rPr lang="en-US" sz="1100" b="1" dirty="0">
                <a:ea typeface="+mn-lt"/>
                <a:cs typeface="+mn-lt"/>
              </a:rPr>
              <a:t>Visit Centers for Disease Control and Prevention:</a:t>
            </a:r>
          </a:p>
          <a:p>
            <a:pPr algn="ctr"/>
            <a:r>
              <a:rPr lang="en-US" sz="1100" dirty="0">
                <a:latin typeface="Calibri"/>
                <a:ea typeface="+mn-lt"/>
                <a:cs typeface="Calibri"/>
              </a:rPr>
              <a:t>https://www.cdc.gov/coronavirus/2019-ncov/</a:t>
            </a:r>
            <a:endParaRPr lang="en-US" sz="1100" dirty="0">
              <a:latin typeface="Calibri"/>
              <a:cs typeface="Calibri"/>
            </a:endParaRPr>
          </a:p>
          <a:p>
            <a:pPr algn="ctr"/>
            <a:endParaRPr lang="en-US" sz="1100" b="1">
              <a:highlight>
                <a:srgbClr val="FFFF00"/>
              </a:highlight>
              <a:ea typeface="+mn-lt"/>
              <a:cs typeface="+mn-lt"/>
            </a:endParaRPr>
          </a:p>
        </p:txBody>
      </p:sp>
      <p:pic>
        <p:nvPicPr>
          <p:cNvPr id="98" name="Picture 97" descr="Logo&#10;&#10;Description automatically generated">
            <a:extLst>
              <a:ext uri="{FF2B5EF4-FFF2-40B4-BE49-F238E27FC236}">
                <a16:creationId xmlns:a16="http://schemas.microsoft.com/office/drawing/2014/main" id="{22FFC87F-3DC3-4F75-8488-33FE1B6D88C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70379" y="6804203"/>
            <a:ext cx="803924" cy="607414"/>
          </a:xfrm>
          <a:prstGeom prst="rect">
            <a:avLst/>
          </a:prstGeom>
        </p:spPr>
      </p:pic>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b="12244"/>
          <a:stretch/>
        </p:blipFill>
        <p:spPr>
          <a:xfrm>
            <a:off x="3908995" y="2742340"/>
            <a:ext cx="709025" cy="858379"/>
          </a:xfrm>
          <a:prstGeom prst="rect">
            <a:avLst/>
          </a:prstGeom>
        </p:spPr>
      </p:pic>
      <p:pic>
        <p:nvPicPr>
          <p:cNvPr id="13" name="Picture 12" descr="A person in a white coat and mask giving a vaccine to a person&#10;&#10;Description automatically generated">
            <a:extLst>
              <a:ext uri="{FF2B5EF4-FFF2-40B4-BE49-F238E27FC236}">
                <a16:creationId xmlns:a16="http://schemas.microsoft.com/office/drawing/2014/main" id="{D9815E1F-E6DA-264A-0F1E-3275DDA11CF0}"/>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394587" y="1134853"/>
            <a:ext cx="910394" cy="881125"/>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8AEC45-F80E-4596-90E8-F81F567635B3}">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31A789-22A4-42AD-9555-79F54CF048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2023-07-24 General COVID Vaccine Trifold Handout Template</dc:title>
  <dc:creator>Migrant Clinicians Network</dc:creator>
  <cp:revision>11</cp:revision>
  <dcterms:created xsi:type="dcterms:W3CDTF">2021-06-09T15:49:13Z</dcterms:created>
  <dcterms:modified xsi:type="dcterms:W3CDTF">2023-08-16T15:46:49Z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