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E88B0E"/>
    <a:srgbClr val="0E5299"/>
    <a:srgbClr val="2F3492"/>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FA360-485E-1DF4-1D84-019A0326F691}" v="22" dt="2023-08-17T19:36:14.592"/>
    <p1510:client id="{E5FC90FD-6E45-40C2-B84A-1BBE0A4BC7BE}" v="10" dt="2023-08-16T22:23:58.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50" y="96"/>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8/17/2023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8/17/2023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27413"/>
            <a:ext cx="854790" cy="854790"/>
          </a:xfrm>
          <a:prstGeom prst="rect">
            <a:avLst/>
          </a:prstGeom>
        </p:spPr>
      </p:pic>
      <p:pic>
        <p:nvPicPr>
          <p:cNvPr id="6" name="Picture 5">
            <a:extLst>
              <a:ext uri="{FF2B5EF4-FFF2-40B4-BE49-F238E27FC236}">
                <a16:creationId xmlns:a16="http://schemas.microsoft.com/office/drawing/2014/main" id="{A88CCA06-2C46-4551-B781-B75102FF2866}"/>
              </a:ext>
            </a:extLst>
          </p:cNvPr>
          <p:cNvPicPr>
            <a:picLocks noChangeAspect="1"/>
          </p:cNvPicPr>
          <p:nvPr/>
        </p:nvPicPr>
        <p:blipFill>
          <a:blip r:embed="rId4"/>
          <a:stretch>
            <a:fillRect/>
          </a:stretch>
        </p:blipFill>
        <p:spPr>
          <a:xfrm>
            <a:off x="6685042" y="0"/>
            <a:ext cx="3371380" cy="4560203"/>
          </a:xfrm>
          <a:prstGeom prst="rect">
            <a:avLst/>
          </a:prstGeom>
        </p:spPr>
      </p:pic>
      <p:pic>
        <p:nvPicPr>
          <p:cNvPr id="53" name="Picture 52">
            <a:extLst>
              <a:ext uri="{FF2B5EF4-FFF2-40B4-BE49-F238E27FC236}">
                <a16:creationId xmlns:a16="http://schemas.microsoft.com/office/drawing/2014/main" id="{850450AA-6162-4C1F-AE23-91D1EE130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470" y="66869"/>
            <a:ext cx="2748627" cy="4261437"/>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2768" y="4092231"/>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8"/>
          <a:stretch>
            <a:fillRect/>
          </a:stretch>
        </p:blipFill>
        <p:spPr>
          <a:xfrm>
            <a:off x="6660151" y="4209903"/>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3"/>
            <a:ext cx="3373712" cy="78843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6A2A665-5AAE-4FD9-AF6A-A2F5AE72E475}"/>
              </a:ext>
            </a:extLst>
          </p:cNvPr>
          <p:cNvGrpSpPr/>
          <p:nvPr/>
        </p:nvGrpSpPr>
        <p:grpSpPr>
          <a:xfrm>
            <a:off x="7085431" y="5836887"/>
            <a:ext cx="2582667" cy="1244635"/>
            <a:chOff x="7204214" y="5906241"/>
            <a:chExt cx="2342637" cy="1254725"/>
          </a:xfrm>
        </p:grpSpPr>
        <p:sp>
          <p:nvSpPr>
            <p:cNvPr id="10" name="TextBox 9">
              <a:extLst>
                <a:ext uri="{FF2B5EF4-FFF2-40B4-BE49-F238E27FC236}">
                  <a16:creationId xmlns:a16="http://schemas.microsoft.com/office/drawing/2014/main" id="{1A5F4A01-344D-4EE3-A0A1-9301F64A6BB1}"/>
                </a:ext>
              </a:extLst>
            </p:cNvPr>
            <p:cNvSpPr txBox="1"/>
            <p:nvPr/>
          </p:nvSpPr>
          <p:spPr>
            <a:xfrm>
              <a:off x="7309933" y="5973364"/>
              <a:ext cx="2236918" cy="1141800"/>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¡VACÚNESE!</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Use cubrebocas</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Distanciamiento social</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Lávese las manos</a:t>
              </a:r>
              <a:endParaRPr lang="en-US" sz="160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609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479960" y="234234"/>
            <a:ext cx="3025270" cy="461665"/>
          </a:xfrm>
          <a:prstGeom prst="rect">
            <a:avLst/>
          </a:prstGeom>
          <a:noFill/>
        </p:spPr>
        <p:txBody>
          <a:bodyPr wrap="square" lIns="0" tIns="0" rIns="0" bIns="0" rtlCol="0" anchor="t">
            <a:spAutoFit/>
          </a:bodyPr>
          <a:lstStyle/>
          <a:p>
            <a:pPr algn="ctr"/>
            <a:r>
              <a:rPr lang="es-ES" sz="1500" b="1" dirty="0">
                <a:solidFill>
                  <a:schemeClr val="bg1"/>
                </a:solidFill>
                <a:ea typeface="+mn-lt"/>
                <a:cs typeface="+mn-lt"/>
              </a:rPr>
              <a:t>QUÉ HAY QUE SABER A LA HORA DE VACUNARSE CONTRA EL COVID-19</a:t>
            </a:r>
            <a:endParaRPr lang="en-US" sz="1500" dirty="0">
              <a:solidFill>
                <a:schemeClr val="bg1"/>
              </a:solidFill>
              <a:ea typeface="Calibri"/>
              <a:cs typeface="Calibri"/>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210184"/>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843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26348"/>
            <a:ext cx="2686901"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6915742" y="4517951"/>
            <a:ext cx="2888438" cy="1138773"/>
          </a:xfrm>
          <a:prstGeom prst="rect">
            <a:avLst/>
          </a:prstGeom>
          <a:noFill/>
        </p:spPr>
        <p:txBody>
          <a:bodyPr wrap="square" lIns="0" tIns="0" rIns="0" bIns="0" rtlCol="0" anchor="t">
            <a:spAutoFit/>
          </a:bodyPr>
          <a:lstStyle/>
          <a:p>
            <a:pPr algn="ctr">
              <a:lnSpc>
                <a:spcPct val="90000"/>
              </a:lnSpc>
            </a:pPr>
            <a:r>
              <a:rPr lang="es-ES" sz="2000" b="1" spc="50" dirty="0">
                <a:solidFill>
                  <a:schemeClr val="bg1"/>
                </a:solidFill>
                <a:latin typeface="Lato Black" panose="020F0A02020204030203" pitchFamily="34" charset="0"/>
                <a:ea typeface="+mn-lt"/>
                <a:cs typeface="+mn-lt"/>
              </a:rPr>
              <a:t>El embarazo, la lactancia y</a:t>
            </a:r>
            <a:endParaRPr lang="en-US" sz="2000" b="1" spc="50" dirty="0">
              <a:solidFill>
                <a:schemeClr val="bg1"/>
              </a:solidFill>
              <a:latin typeface="Lato Black" panose="020F0A02020204030203" pitchFamily="34" charset="0"/>
              <a:ea typeface="+mn-lt"/>
              <a:cs typeface="Calibri"/>
            </a:endParaRPr>
          </a:p>
          <a:p>
            <a:pPr algn="ctr">
              <a:lnSpc>
                <a:spcPct val="90000"/>
              </a:lnSpc>
            </a:pPr>
            <a:r>
              <a:rPr lang="es-ES" sz="2000" b="1" spc="50" dirty="0">
                <a:solidFill>
                  <a:schemeClr val="bg1"/>
                </a:solidFill>
                <a:latin typeface="Lato Black"/>
                <a:ea typeface="+mn-lt"/>
                <a:cs typeface="+mn-lt"/>
              </a:rPr>
              <a:t>la vacuna contra</a:t>
            </a:r>
            <a:endParaRPr lang="es-ES" sz="2000" b="1" spc="50" dirty="0">
              <a:solidFill>
                <a:schemeClr val="bg1"/>
              </a:solidFill>
              <a:latin typeface="Lato Black" panose="020F0A02020204030203" pitchFamily="34" charset="0"/>
              <a:ea typeface="+mn-lt"/>
              <a:cs typeface="+mn-lt"/>
            </a:endParaRPr>
          </a:p>
          <a:p>
            <a:pPr algn="ctr"/>
            <a:r>
              <a:rPr lang="es-ES" sz="2000" b="1" spc="50" dirty="0">
                <a:solidFill>
                  <a:schemeClr val="bg1"/>
                </a:solidFill>
                <a:latin typeface="Lato Black" panose="020F0A02020204030203" pitchFamily="34" charset="0"/>
                <a:ea typeface="+mn-lt"/>
                <a:cs typeface="+mn-lt"/>
              </a:rPr>
              <a:t>COVID-19</a:t>
            </a:r>
            <a:endParaRPr lang="es-ES" sz="2000" b="1" spc="50" dirty="0">
              <a:solidFill>
                <a:schemeClr val="bg1"/>
              </a:solidFill>
              <a:latin typeface="Lato Black" panose="020F0A02020204030203" pitchFamily="34" charset="0"/>
            </a:endParaRPr>
          </a:p>
        </p:txBody>
      </p:sp>
      <p:pic>
        <p:nvPicPr>
          <p:cNvPr id="21" name="Picture 20" descr="Shape&#10;&#10;Description automatically generated">
            <a:extLst>
              <a:ext uri="{FF2B5EF4-FFF2-40B4-BE49-F238E27FC236}">
                <a16:creationId xmlns:a16="http://schemas.microsoft.com/office/drawing/2014/main" id="{6E344CC3-9F50-4A32-BC8F-2B3CCFB2BD5D}"/>
              </a:ext>
            </a:extLst>
          </p:cNvPr>
          <p:cNvPicPr>
            <a:picLocks noChangeAspect="1"/>
          </p:cNvPicPr>
          <p:nvPr/>
        </p:nvPicPr>
        <p:blipFill rotWithShape="1">
          <a:blip r:embed="rId9">
            <a:extLst>
              <a:ext uri="{28A0092B-C50C-407E-A947-70E740481C1C}">
                <a14:useLocalDpi xmlns:a14="http://schemas.microsoft.com/office/drawing/2010/main" val="0"/>
              </a:ext>
            </a:extLst>
          </a:blip>
          <a:srcRect r="21401"/>
          <a:stretch/>
        </p:blipFill>
        <p:spPr>
          <a:xfrm>
            <a:off x="9088964" y="392071"/>
            <a:ext cx="978620" cy="1455795"/>
          </a:xfrm>
          <a:prstGeom prst="rect">
            <a:avLst/>
          </a:prstGeom>
        </p:spPr>
      </p:pic>
      <p:pic>
        <p:nvPicPr>
          <p:cNvPr id="31" name="Picture 30">
            <a:extLst>
              <a:ext uri="{FF2B5EF4-FFF2-40B4-BE49-F238E27FC236}">
                <a16:creationId xmlns:a16="http://schemas.microsoft.com/office/drawing/2014/main" id="{8EAD3A07-E6F7-4A69-82F3-864AA56E2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8280">
            <a:off x="7063802" y="357839"/>
            <a:ext cx="492884" cy="1771718"/>
          </a:xfrm>
          <a:prstGeom prst="rect">
            <a:avLst/>
          </a:prstGeom>
        </p:spPr>
      </p:pic>
      <p:sp>
        <p:nvSpPr>
          <p:cNvPr id="68" name="TextBox 67">
            <a:extLst>
              <a:ext uri="{FF2B5EF4-FFF2-40B4-BE49-F238E27FC236}">
                <a16:creationId xmlns:a16="http://schemas.microsoft.com/office/drawing/2014/main" id="{197519F5-EBAC-41ED-B073-88797C167479}"/>
              </a:ext>
            </a:extLst>
          </p:cNvPr>
          <p:cNvSpPr txBox="1"/>
          <p:nvPr/>
        </p:nvSpPr>
        <p:spPr>
          <a:xfrm>
            <a:off x="178699" y="4602349"/>
            <a:ext cx="2751148" cy="2823850"/>
          </a:xfrm>
          <a:prstGeom prst="rect">
            <a:avLst/>
          </a:prstGeom>
          <a:noFill/>
        </p:spPr>
        <p:txBody>
          <a:bodyPr wrap="square" lIns="0" tIns="0" rIns="0" bIns="0" rtlCol="0" anchor="t">
            <a:spAutoFit/>
          </a:bodyPr>
          <a:lstStyle/>
          <a:p>
            <a:pPr>
              <a:spcAft>
                <a:spcPts val="300"/>
              </a:spcAft>
            </a:pPr>
            <a:r>
              <a:rPr lang="es-MX" sz="1200" b="1" dirty="0">
                <a:ea typeface="+mn-lt"/>
                <a:cs typeface="+mn-lt"/>
              </a:rPr>
              <a:t>Las mujeres que se enferman de COVID-19 </a:t>
            </a:r>
            <a:br>
              <a:rPr lang="es-MX" sz="1200" b="1" dirty="0">
                <a:ea typeface="+mn-lt"/>
                <a:cs typeface="+mn-lt"/>
              </a:rPr>
            </a:br>
            <a:r>
              <a:rPr lang="es-MX" sz="1200" b="1" dirty="0">
                <a:ea typeface="+mn-lt"/>
                <a:cs typeface="+mn-lt"/>
              </a:rPr>
              <a:t>durante el embarazo tienen:</a:t>
            </a:r>
            <a:endParaRPr lang="es-MX" dirty="0">
              <a:cs typeface="Calibri" panose="020F0502020204030204"/>
            </a:endParaRPr>
          </a:p>
          <a:p>
            <a:pPr marL="117475" indent="-117475">
              <a:spcAft>
                <a:spcPts val="600"/>
              </a:spcAft>
              <a:buClr>
                <a:srgbClr val="0E5299"/>
              </a:buClr>
              <a:buSzPct val="135000"/>
              <a:buFont typeface="Arial" panose="020B0604020202020204" pitchFamily="34" charset="0"/>
              <a:buChar char="•"/>
            </a:pPr>
            <a:r>
              <a:rPr lang="es-ES" sz="1100" dirty="0">
                <a:ea typeface="+mn-lt"/>
                <a:cs typeface="+mn-lt"/>
              </a:rPr>
              <a:t>Más posibilidades de enfermarse gravemente </a:t>
            </a:r>
            <a:br>
              <a:rPr lang="es-ES" sz="1100" dirty="0">
                <a:ea typeface="+mn-lt"/>
                <a:cs typeface="+mn-lt"/>
              </a:rPr>
            </a:br>
            <a:r>
              <a:rPr lang="es-ES" sz="1100" dirty="0">
                <a:ea typeface="+mn-lt"/>
                <a:cs typeface="+mn-lt"/>
              </a:rPr>
              <a:t>por COVID-19 en comparación con las que no están embarazadas.</a:t>
            </a:r>
          </a:p>
          <a:p>
            <a:pPr marL="117475" indent="-117475">
              <a:spcAft>
                <a:spcPts val="600"/>
              </a:spcAft>
              <a:buClr>
                <a:srgbClr val="0E5299"/>
              </a:buClr>
              <a:buSzPct val="135000"/>
              <a:buFont typeface="Arial" panose="020B0604020202020204" pitchFamily="34" charset="0"/>
              <a:buChar char="•"/>
            </a:pPr>
            <a:r>
              <a:rPr lang="es-ES" sz="1100" dirty="0">
                <a:ea typeface="+mn-lt"/>
                <a:cs typeface="+mn-lt"/>
              </a:rPr>
              <a:t>Más posibilidades de necesitar cuidados en terapia intensiva.</a:t>
            </a:r>
          </a:p>
          <a:p>
            <a:pPr marL="117475" indent="-117475">
              <a:spcAft>
                <a:spcPts val="600"/>
              </a:spcAft>
              <a:buClr>
                <a:srgbClr val="0E5299"/>
              </a:buClr>
              <a:buSzPct val="135000"/>
              <a:buFont typeface="Arial" panose="020B0604020202020204" pitchFamily="34" charset="0"/>
              <a:buChar char="•"/>
            </a:pPr>
            <a:r>
              <a:rPr lang="es-ES" sz="1100" dirty="0">
                <a:ea typeface="+mn-lt"/>
                <a:cs typeface="+mn-lt"/>
              </a:rPr>
              <a:t>Más posibilidades de necesitar intubación respiratoria.</a:t>
            </a:r>
          </a:p>
          <a:p>
            <a:pPr marL="117475" indent="-117475">
              <a:spcAft>
                <a:spcPts val="600"/>
              </a:spcAft>
              <a:buClr>
                <a:srgbClr val="0E5299"/>
              </a:buClr>
              <a:buSzPct val="135000"/>
              <a:buFont typeface="Arial" panose="020B0604020202020204" pitchFamily="34" charset="0"/>
              <a:buChar char="•"/>
            </a:pPr>
            <a:r>
              <a:rPr lang="es-ES" sz="1100" dirty="0">
                <a:ea typeface="+mn-lt"/>
                <a:cs typeface="+mn-lt"/>
              </a:rPr>
              <a:t>Un mayor riesgo de morir. </a:t>
            </a:r>
            <a:endParaRPr lang="es-MX" sz="1100" dirty="0">
              <a:ea typeface="+mn-lt"/>
              <a:cs typeface="+mn-lt"/>
            </a:endParaRPr>
          </a:p>
          <a:p>
            <a:pPr marL="117475" indent="-117475">
              <a:spcAft>
                <a:spcPts val="600"/>
              </a:spcAft>
              <a:buClr>
                <a:srgbClr val="0E5299"/>
              </a:buClr>
              <a:buSzPct val="135000"/>
              <a:buFont typeface="Arial" panose="020B0604020202020204" pitchFamily="34" charset="0"/>
              <a:buChar char="•"/>
            </a:pPr>
            <a:r>
              <a:rPr lang="es-MX" sz="1100" dirty="0">
                <a:ea typeface="+mn-lt"/>
                <a:cs typeface="+mn-lt"/>
              </a:rPr>
              <a:t>Un mayor riesgo de tener un parto prematuro </a:t>
            </a:r>
            <a:br>
              <a:rPr lang="es-MX" sz="1100" dirty="0">
                <a:ea typeface="+mn-lt"/>
                <a:cs typeface="+mn-lt"/>
              </a:rPr>
            </a:br>
            <a:r>
              <a:rPr lang="es-MX" sz="1100" dirty="0">
                <a:ea typeface="+mn-lt"/>
                <a:cs typeface="+mn-lt"/>
              </a:rPr>
              <a:t>o que el bebé nazca muerto. </a:t>
            </a:r>
          </a:p>
          <a:p>
            <a:pPr marL="117475" indent="-117475">
              <a:spcAft>
                <a:spcPts val="600"/>
              </a:spcAft>
              <a:buClr>
                <a:srgbClr val="0E5299"/>
              </a:buClr>
              <a:buSzPct val="135000"/>
              <a:buFont typeface="Arial" panose="020B0604020202020204" pitchFamily="34" charset="0"/>
              <a:buChar char="•"/>
            </a:pPr>
            <a:r>
              <a:rPr lang="es-MX" sz="1100" dirty="0">
                <a:ea typeface="+mn-lt"/>
                <a:cs typeface="+mn-lt"/>
              </a:rPr>
              <a:t>Un mayor riesgo de que el bebé nazca </a:t>
            </a:r>
            <a:br>
              <a:rPr lang="es-MX" sz="1100" dirty="0">
                <a:ea typeface="+mn-lt"/>
                <a:cs typeface="+mn-lt"/>
              </a:rPr>
            </a:br>
            <a:r>
              <a:rPr lang="es-MX" sz="1100" dirty="0">
                <a:ea typeface="+mn-lt"/>
                <a:cs typeface="+mn-lt"/>
              </a:rPr>
              <a:t>infectado con COVID-19. </a:t>
            </a:r>
          </a:p>
        </p:txBody>
      </p:sp>
      <p:sp>
        <p:nvSpPr>
          <p:cNvPr id="69" name="TextBox 68">
            <a:extLst>
              <a:ext uri="{FF2B5EF4-FFF2-40B4-BE49-F238E27FC236}">
                <a16:creationId xmlns:a16="http://schemas.microsoft.com/office/drawing/2014/main" id="{8BAAB775-307E-4729-8AB5-CF0DE8A46729}"/>
              </a:ext>
            </a:extLst>
          </p:cNvPr>
          <p:cNvSpPr txBox="1"/>
          <p:nvPr/>
        </p:nvSpPr>
        <p:spPr>
          <a:xfrm>
            <a:off x="178698" y="711661"/>
            <a:ext cx="2943690" cy="3252098"/>
          </a:xfrm>
          <a:prstGeom prst="rect">
            <a:avLst/>
          </a:prstGeom>
          <a:noFill/>
        </p:spPr>
        <p:txBody>
          <a:bodyPr wrap="square" lIns="0" tIns="0" rIns="0" bIns="0" rtlCol="0" anchor="t">
            <a:noAutofit/>
          </a:bodyPr>
          <a:lstStyle/>
          <a:p>
            <a:pPr marL="117475" indent="-117475">
              <a:spcAft>
                <a:spcPts val="600"/>
              </a:spcAft>
              <a:buClr>
                <a:srgbClr val="0E5299"/>
              </a:buClr>
              <a:buSzPct val="135000"/>
              <a:buFont typeface="Arial" panose="020B0604020202020204" pitchFamily="34" charset="0"/>
              <a:buChar char="•"/>
            </a:pPr>
            <a:r>
              <a:rPr lang="es-419" sz="1000" dirty="0">
                <a:effectLst/>
                <a:ea typeface="Calibri" panose="020F0502020204030204" pitchFamily="34" charset="0"/>
                <a:cs typeface="Times New Roman"/>
              </a:rPr>
              <a:t>Al principio de la pandemia, no </a:t>
            </a:r>
            <a:r>
              <a:rPr lang="es-419" sz="1000" dirty="0">
                <a:ea typeface="Calibri" panose="020F0502020204030204" pitchFamily="34" charset="0"/>
                <a:cs typeface="Times New Roman"/>
              </a:rPr>
              <a:t>se conocían</a:t>
            </a:r>
            <a:br>
              <a:rPr lang="es-419" sz="1000" dirty="0">
                <a:effectLst/>
                <a:ea typeface="Calibri" panose="020F0502020204030204" pitchFamily="34" charset="0"/>
                <a:cs typeface="Times New Roman" panose="02020603050405020304" pitchFamily="18" charset="0"/>
              </a:rPr>
            </a:br>
            <a:r>
              <a:rPr lang="es-419" sz="1000" dirty="0">
                <a:effectLst/>
                <a:ea typeface="Calibri" panose="020F0502020204030204" pitchFamily="34" charset="0"/>
                <a:cs typeface="Times New Roman"/>
              </a:rPr>
              <a:t>los efectos de la vacuna en las mujeres embarazadas </a:t>
            </a:r>
            <a:br>
              <a:rPr lang="es-419" sz="1000" dirty="0">
                <a:effectLst/>
                <a:ea typeface="Calibri" panose="020F0502020204030204" pitchFamily="34" charset="0"/>
                <a:cs typeface="Times New Roman"/>
              </a:rPr>
            </a:br>
            <a:r>
              <a:rPr lang="es-419" sz="1000" dirty="0">
                <a:effectLst/>
                <a:ea typeface="Calibri" panose="020F0502020204030204" pitchFamily="34" charset="0"/>
                <a:cs typeface="Times New Roman"/>
              </a:rPr>
              <a:t>o amamantando y sus bebés.</a:t>
            </a:r>
            <a:endParaRPr lang="en-US" sz="1000" dirty="0">
              <a:effectLst/>
              <a:ea typeface="Calibri" panose="020F0502020204030204" pitchFamily="34" charset="0"/>
              <a:cs typeface="Times New Roman"/>
            </a:endParaRPr>
          </a:p>
          <a:p>
            <a:pPr marL="117475" indent="-117475">
              <a:spcAft>
                <a:spcPts val="600"/>
              </a:spcAft>
              <a:buClr>
                <a:srgbClr val="0E5299"/>
              </a:buClr>
              <a:buSzPct val="135000"/>
              <a:buFont typeface="Arial" panose="020B0604020202020204" pitchFamily="34" charset="0"/>
              <a:buChar char="•"/>
            </a:pPr>
            <a:r>
              <a:rPr lang="es-419" sz="1000" dirty="0">
                <a:effectLst/>
                <a:ea typeface="Calibri" panose="020F0502020204030204" pitchFamily="34" charset="0"/>
                <a:cs typeface="Times New Roman"/>
              </a:rPr>
              <a:t>Ahora, tenemos muchos datos y podemos</a:t>
            </a:r>
            <a:br>
              <a:rPr lang="es-419" sz="1000" dirty="0">
                <a:effectLst/>
                <a:ea typeface="Calibri" panose="020F0502020204030204" pitchFamily="34" charset="0"/>
                <a:cs typeface="Times New Roman" panose="02020603050405020304" pitchFamily="18" charset="0"/>
              </a:rPr>
            </a:br>
            <a:r>
              <a:rPr lang="es-419" sz="1000" dirty="0">
                <a:effectLst/>
                <a:ea typeface="Calibri" panose="020F0502020204030204" pitchFamily="34" charset="0"/>
                <a:cs typeface="Times New Roman"/>
              </a:rPr>
              <a:t>decir con confianza</a:t>
            </a:r>
            <a:r>
              <a:rPr lang="es-419" sz="1000" b="1" dirty="0">
                <a:effectLst/>
                <a:ea typeface="Calibri" panose="020F0502020204030204" pitchFamily="34" charset="0"/>
                <a:cs typeface="Times New Roman"/>
              </a:rPr>
              <a:t>: ¡las vacunas </a:t>
            </a:r>
            <a:r>
              <a:rPr lang="es-419" sz="1000" b="1" dirty="0">
                <a:ea typeface="Calibri" panose="020F0502020204030204" pitchFamily="34" charset="0"/>
                <a:cs typeface="Times New Roman"/>
              </a:rPr>
              <a:t>contra COVID-19</a:t>
            </a:r>
            <a:r>
              <a:rPr lang="es-419" sz="1000" b="1" dirty="0">
                <a:effectLst/>
                <a:ea typeface="Calibri" panose="020F0502020204030204" pitchFamily="34" charset="0"/>
                <a:cs typeface="Times New Roman"/>
              </a:rPr>
              <a:t> son muy seguras para usted y su bebé </a:t>
            </a:r>
            <a:r>
              <a:rPr lang="es-ES" sz="1000" b="1" dirty="0">
                <a:ea typeface="Calibri" panose="020F0502020204030204" pitchFamily="34" charset="0"/>
                <a:cs typeface="Times New Roman"/>
              </a:rPr>
              <a:t>a</a:t>
            </a:r>
            <a:r>
              <a:rPr lang="es-ES" sz="1000" b="1" dirty="0">
                <a:effectLst/>
                <a:ea typeface="Calibri" panose="020F0502020204030204" pitchFamily="34" charset="0"/>
                <a:cs typeface="Times New Roman"/>
              </a:rPr>
              <a:t>ntes, durante y después del embarazo</a:t>
            </a:r>
            <a:r>
              <a:rPr lang="es-419" sz="1000" b="1" dirty="0">
                <a:effectLst/>
                <a:ea typeface="Calibri" panose="020F0502020204030204" pitchFamily="34" charset="0"/>
                <a:cs typeface="Times New Roman"/>
              </a:rPr>
              <a:t>!</a:t>
            </a:r>
          </a:p>
          <a:p>
            <a:pPr marL="117475" indent="-117475">
              <a:spcAft>
                <a:spcPts val="600"/>
              </a:spcAft>
              <a:buClr>
                <a:srgbClr val="0E5299"/>
              </a:buClr>
              <a:buSzPct val="135000"/>
              <a:buFont typeface="Arial" panose="020B0604020202020204" pitchFamily="34" charset="0"/>
              <a:buChar char="•"/>
            </a:pPr>
            <a:r>
              <a:rPr lang="es-419" sz="1000" dirty="0">
                <a:ea typeface="+mn-lt"/>
                <a:cs typeface="+mn-lt"/>
              </a:rPr>
              <a:t>Para febrero de 2022, </a:t>
            </a:r>
            <a:r>
              <a:rPr lang="es-419" sz="1000" b="1" u="sng" dirty="0">
                <a:ea typeface="+mn-lt"/>
                <a:cs typeface="+mn-lt"/>
              </a:rPr>
              <a:t>más de 200 000 mujeres embarazadas han sido vacunadas contra COVID-19</a:t>
            </a:r>
            <a:r>
              <a:rPr lang="es-419" sz="1000" b="1" dirty="0">
                <a:effectLst/>
                <a:ea typeface="Calibri" panose="020F0502020204030204" pitchFamily="34" charset="0"/>
                <a:cs typeface="Times New Roman"/>
              </a:rPr>
              <a:t>.</a:t>
            </a:r>
            <a:r>
              <a:rPr lang="es-419" sz="1000" b="1" dirty="0">
                <a:ea typeface="Calibri" panose="020F0502020204030204" pitchFamily="34" charset="0"/>
                <a:cs typeface="Times New Roman"/>
              </a:rPr>
              <a:t> </a:t>
            </a:r>
            <a:endParaRPr lang="es-419" sz="1000" b="1" dirty="0">
              <a:ea typeface="+mn-lt"/>
              <a:cs typeface="+mn-lt"/>
            </a:endParaRPr>
          </a:p>
          <a:p>
            <a:pPr marL="117475" indent="-117475">
              <a:spcAft>
                <a:spcPts val="600"/>
              </a:spcAft>
              <a:buClr>
                <a:srgbClr val="0E5299"/>
              </a:buClr>
              <a:buSzPct val="135000"/>
              <a:buFont typeface="Arial" panose="020B0604020202020204" pitchFamily="34" charset="0"/>
              <a:buChar char="•"/>
            </a:pPr>
            <a:r>
              <a:rPr lang="es-419" sz="1000" b="1" dirty="0">
                <a:ea typeface="+mn-lt"/>
                <a:cs typeface="+mn-lt"/>
              </a:rPr>
              <a:t>No</a:t>
            </a:r>
            <a:r>
              <a:rPr lang="es-419" sz="1000" dirty="0">
                <a:ea typeface="+mn-lt"/>
                <a:cs typeface="+mn-lt"/>
              </a:rPr>
              <a:t> hay reportes de ningún aumento en el riesgo de aborto espontáneo, problemas de crecimiento o defectos de nacimiento.</a:t>
            </a:r>
            <a:endParaRPr lang="es-419" sz="1000" dirty="0">
              <a:cs typeface="Calibri" panose="020F0502020204030204"/>
            </a:endParaRPr>
          </a:p>
          <a:p>
            <a:pPr marL="117475" indent="-117475">
              <a:spcAft>
                <a:spcPts val="600"/>
              </a:spcAft>
              <a:buClr>
                <a:srgbClr val="0E5299"/>
              </a:buClr>
              <a:buSzPct val="135000"/>
              <a:buFont typeface="Arial" panose="020B0604020202020204" pitchFamily="34" charset="0"/>
              <a:buChar char="•"/>
            </a:pPr>
            <a:r>
              <a:rPr lang="es-419" sz="1000" dirty="0">
                <a:ea typeface="+mn-lt"/>
                <a:cs typeface="+mn-lt"/>
              </a:rPr>
              <a:t>Las vacunas contra COVID-19 no contienen el virus vivo, por lo tanto,</a:t>
            </a:r>
            <a:r>
              <a:rPr lang="es-419" sz="1000" b="1" dirty="0">
                <a:ea typeface="+mn-lt"/>
                <a:cs typeface="+mn-lt"/>
              </a:rPr>
              <a:t> las mujeres embarazadas o amamantando y sus bebés no pueden contraer COVID-19 de la vacuna.</a:t>
            </a:r>
          </a:p>
          <a:p>
            <a:pPr marL="117475" indent="-117475">
              <a:buClr>
                <a:srgbClr val="0E5299"/>
              </a:buClr>
              <a:buSzPct val="135000"/>
              <a:buFont typeface="Arial" panose="020B0604020202020204" pitchFamily="34" charset="0"/>
              <a:buChar char="•"/>
            </a:pPr>
            <a:r>
              <a:rPr lang="es-ES" sz="1000" b="1" dirty="0">
                <a:cs typeface="Calibri" panose="020F0502020204030204"/>
              </a:rPr>
              <a:t>No hay necesidad de "bombear y botar la leche materna" </a:t>
            </a:r>
            <a:r>
              <a:rPr lang="es-ES" sz="1000" dirty="0">
                <a:cs typeface="Calibri" panose="020F0502020204030204"/>
              </a:rPr>
              <a:t>cuando se recibe una vacuna mientras se amamanta al </a:t>
            </a:r>
            <a:r>
              <a:rPr lang="es-419" sz="1000" dirty="0">
                <a:ea typeface="+mn-lt"/>
                <a:cs typeface="+mn-lt"/>
              </a:rPr>
              <a:t>bebé</a:t>
            </a:r>
            <a:r>
              <a:rPr lang="es-ES" sz="1000" dirty="0">
                <a:cs typeface="Calibri" panose="020F0502020204030204"/>
              </a:rPr>
              <a:t>.</a:t>
            </a: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8"/>
            <a:ext cx="3474722" cy="846156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sym typeface="Work Sans"/>
              </a:rPr>
              <a:t>Agregue </a:t>
            </a:r>
            <a:r>
              <a:rPr lang="es-VE" sz="1300" b="1">
                <a:latin typeface="Work Sans"/>
                <a:ea typeface="Work Sans"/>
                <a:cs typeface="Work Sans"/>
                <a:sym typeface="Work Sans"/>
              </a:rPr>
              <a:t>una imagen y ajuste su tamaño </a:t>
            </a:r>
            <a:endParaRPr lang="es-VE" sz="1300" b="1">
              <a:solidFill>
                <a:srgbClr val="000000"/>
              </a:solidFill>
            </a:endParaRPr>
          </a:p>
          <a:p>
            <a:pPr>
              <a:lnSpc>
                <a:spcPct val="115000"/>
              </a:lnSpc>
              <a:buSzPts val="1100"/>
            </a:pPr>
            <a:r>
              <a:rPr lang="es-VE" sz="13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300">
              <a:latin typeface="Work Sans"/>
              <a:cs typeface="Calibri"/>
              <a:sym typeface="Work Sans"/>
            </a:endParaRPr>
          </a:p>
          <a:p>
            <a:pPr>
              <a:lnSpc>
                <a:spcPct val="115000"/>
              </a:lnSpc>
              <a:buSzPts val="1100"/>
            </a:pPr>
            <a:r>
              <a:rPr lang="es-VE" sz="13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300">
              <a:latin typeface="Work Sans"/>
              <a:cs typeface="Calibri"/>
            </a:endParaRPr>
          </a:p>
          <a:p>
            <a:pPr>
              <a:lnSpc>
                <a:spcPct val="114999"/>
              </a:lnSpc>
            </a:pPr>
            <a:r>
              <a:rPr lang="es-VE" sz="1300" b="1">
                <a:latin typeface="Work Sans"/>
                <a:ea typeface="+mn-lt"/>
                <a:cs typeface="+mn-lt"/>
                <a:sym typeface="Work Sans"/>
              </a:rPr>
              <a:t>Envíe la imagen hacia el fondo </a:t>
            </a:r>
            <a:endParaRPr lang="es-VE" sz="1300" b="1">
              <a:latin typeface="Work Sans"/>
              <a:cs typeface="Calibri" panose="020F0502020204030204"/>
            </a:endParaRPr>
          </a:p>
          <a:p>
            <a:pPr>
              <a:lnSpc>
                <a:spcPct val="114999"/>
              </a:lnSpc>
            </a:pPr>
            <a:r>
              <a:rPr lang="es-VE" sz="13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endParaRPr lang="es-VE" sz="13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300" b="1">
                <a:solidFill>
                  <a:srgbClr val="000000"/>
                </a:solidFill>
                <a:latin typeface="Work Sans"/>
                <a:cs typeface="Calibri"/>
                <a:sym typeface="Work Sans"/>
              </a:rPr>
              <a:t>Recorte la imagen</a:t>
            </a:r>
            <a:endParaRPr lang="es-VE" sz="1300" b="1">
              <a:solidFill>
                <a:srgbClr val="000000"/>
              </a:solidFill>
              <a:cs typeface="Calibri"/>
            </a:endParaRPr>
          </a:p>
          <a:p>
            <a:pPr>
              <a:lnSpc>
                <a:spcPct val="115000"/>
              </a:lnSpc>
              <a:buSzPts val="1100"/>
            </a:pPr>
            <a:r>
              <a:rPr lang="es-VE" sz="13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300">
              <a:latin typeface="Work Sans"/>
              <a:ea typeface="Work Sans"/>
              <a:cs typeface="Work Sans"/>
              <a:sym typeface="Work Sans"/>
            </a:endParaRPr>
          </a:p>
          <a:p>
            <a:pPr>
              <a:lnSpc>
                <a:spcPct val="115000"/>
              </a:lnSpc>
              <a:buSzPts val="1100"/>
            </a:pPr>
            <a:endParaRPr lang="en-US" sz="130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b="1" err="1">
                <a:latin typeface="Work Sans"/>
                <a:ea typeface="+mn-lt"/>
                <a:cs typeface="+mn-lt"/>
              </a:rPr>
              <a:t>Incluya</a:t>
            </a:r>
            <a:r>
              <a:rPr lang="en-US" sz="1300" b="1">
                <a:latin typeface="Work Sans"/>
                <a:ea typeface="+mn-lt"/>
                <a:cs typeface="+mn-lt"/>
              </a:rPr>
              <a:t> </a:t>
            </a:r>
            <a:r>
              <a:rPr lang="en-US" sz="1300" b="1" err="1">
                <a:latin typeface="Work Sans"/>
                <a:ea typeface="+mn-lt"/>
                <a:cs typeface="+mn-lt"/>
              </a:rPr>
              <a:t>información</a:t>
            </a:r>
            <a:r>
              <a:rPr lang="en-US" sz="1300" b="1">
                <a:latin typeface="Work Sans"/>
                <a:ea typeface="+mn-lt"/>
                <a:cs typeface="+mn-lt"/>
              </a:rPr>
              <a:t> </a:t>
            </a:r>
            <a:r>
              <a:rPr lang="en-US" sz="1300" b="1" err="1">
                <a:latin typeface="Work Sans"/>
                <a:ea typeface="+mn-lt"/>
                <a:cs typeface="+mn-lt"/>
              </a:rPr>
              <a:t>sobre</a:t>
            </a:r>
            <a:r>
              <a:rPr lang="en-US" sz="1300" b="1">
                <a:latin typeface="Work Sans"/>
                <a:ea typeface="+mn-lt"/>
                <a:cs typeface="+mn-lt"/>
              </a:rPr>
              <a:t> </a:t>
            </a:r>
            <a:r>
              <a:rPr lang="en-US" sz="1300" b="1" err="1">
                <a:latin typeface="Work Sans"/>
                <a:ea typeface="+mn-lt"/>
                <a:cs typeface="+mn-lt"/>
              </a:rPr>
              <a:t>los</a:t>
            </a:r>
            <a:r>
              <a:rPr lang="en-US" sz="1300" b="1">
                <a:latin typeface="Work Sans"/>
                <a:ea typeface="+mn-lt"/>
                <a:cs typeface="+mn-lt"/>
              </a:rPr>
              <a:t> </a:t>
            </a:r>
            <a:r>
              <a:rPr lang="en-US" sz="1300" b="1" err="1">
                <a:latin typeface="Work Sans"/>
                <a:ea typeface="+mn-lt"/>
                <a:cs typeface="+mn-lt"/>
              </a:rPr>
              <a:t>esfuerzos</a:t>
            </a:r>
            <a:r>
              <a:rPr lang="en-US" sz="1300" b="1">
                <a:latin typeface="Work Sans"/>
                <a:ea typeface="+mn-lt"/>
                <a:cs typeface="+mn-lt"/>
              </a:rPr>
              <a:t> locales de </a:t>
            </a:r>
            <a:r>
              <a:rPr lang="en-US" sz="1300" b="1" err="1">
                <a:latin typeface="Work Sans"/>
                <a:ea typeface="+mn-lt"/>
                <a:cs typeface="+mn-lt"/>
              </a:rPr>
              <a:t>vacunación</a:t>
            </a:r>
            <a:r>
              <a:rPr lang="en-US" sz="1300" b="1">
                <a:latin typeface="Work Sans"/>
                <a:ea typeface="+mn-lt"/>
                <a:cs typeface="+mn-lt"/>
              </a:rPr>
              <a:t>.</a:t>
            </a:r>
            <a:endParaRPr lang="en-US" b="1">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para más información sobre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62" name="TextBox 61">
            <a:extLst>
              <a:ext uri="{FF2B5EF4-FFF2-40B4-BE49-F238E27FC236}">
                <a16:creationId xmlns:a16="http://schemas.microsoft.com/office/drawing/2014/main" id="{DC3B3EF6-C2EA-4CA5-9439-67CC1523E96B}"/>
              </a:ext>
            </a:extLst>
          </p:cNvPr>
          <p:cNvSpPr txBox="1"/>
          <p:nvPr/>
        </p:nvSpPr>
        <p:spPr>
          <a:xfrm>
            <a:off x="178698" y="234234"/>
            <a:ext cx="3007472" cy="360099"/>
          </a:xfrm>
          <a:prstGeom prst="rect">
            <a:avLst/>
          </a:prstGeom>
          <a:noFill/>
        </p:spPr>
        <p:txBody>
          <a:bodyPr wrap="square" lIns="0" tIns="0" rIns="0" bIns="0" rtlCol="0" anchor="t">
            <a:noAutofit/>
          </a:bodyPr>
          <a:lstStyle/>
          <a:p>
            <a:pPr>
              <a:lnSpc>
                <a:spcPct val="90000"/>
              </a:lnSpc>
              <a:spcAft>
                <a:spcPts val="600"/>
              </a:spcAft>
            </a:pPr>
            <a:r>
              <a:rPr lang="es-ES" sz="1400" b="1" dirty="0">
                <a:solidFill>
                  <a:srgbClr val="0E5299"/>
                </a:solidFill>
                <a:ea typeface="+mn-lt"/>
                <a:cs typeface="+mn-lt"/>
              </a:rPr>
              <a:t>¿Es la vacuna segura para mí y para mi bebé? ¿Qué ha cambiado con el tiempo?</a:t>
            </a:r>
            <a:endParaRPr lang="es-MX" sz="1400" dirty="0"/>
          </a:p>
        </p:txBody>
      </p:sp>
      <p:sp>
        <p:nvSpPr>
          <p:cNvPr id="70" name="TextBox 69">
            <a:extLst>
              <a:ext uri="{FF2B5EF4-FFF2-40B4-BE49-F238E27FC236}">
                <a16:creationId xmlns:a16="http://schemas.microsoft.com/office/drawing/2014/main" id="{0D3ADBE8-63EB-44E9-A52A-758B6FB9CB81}"/>
              </a:ext>
            </a:extLst>
          </p:cNvPr>
          <p:cNvSpPr txBox="1"/>
          <p:nvPr/>
        </p:nvSpPr>
        <p:spPr>
          <a:xfrm>
            <a:off x="178698" y="4190278"/>
            <a:ext cx="3008289" cy="360099"/>
          </a:xfrm>
          <a:prstGeom prst="rect">
            <a:avLst/>
          </a:prstGeom>
          <a:noFill/>
        </p:spPr>
        <p:txBody>
          <a:bodyPr wrap="square" lIns="0" tIns="0" rIns="0" bIns="0" rtlCol="0" anchor="t">
            <a:spAutoFit/>
          </a:bodyPr>
          <a:lstStyle/>
          <a:p>
            <a:pPr>
              <a:lnSpc>
                <a:spcPct val="90000"/>
              </a:lnSpc>
              <a:spcAft>
                <a:spcPts val="600"/>
              </a:spcAft>
            </a:pPr>
            <a:r>
              <a:rPr lang="es-ES" sz="1300" b="1" dirty="0">
                <a:solidFill>
                  <a:srgbClr val="0E5299"/>
                </a:solidFill>
              </a:rPr>
              <a:t>El verdadero riesgo para una mujer</a:t>
            </a:r>
            <a:r>
              <a:rPr lang="es-ES" sz="1300" b="1" dirty="0">
                <a:solidFill>
                  <a:srgbClr val="0E5299"/>
                </a:solidFill>
                <a:ea typeface="+mn-lt"/>
                <a:cs typeface="+mn-lt"/>
              </a:rPr>
              <a:t> embarazada </a:t>
            </a:r>
            <a:r>
              <a:rPr lang="es-ES" sz="1300" b="1" dirty="0">
                <a:solidFill>
                  <a:srgbClr val="0E5299"/>
                </a:solidFill>
              </a:rPr>
              <a:t>es cuando elige NO vacunarse.</a:t>
            </a:r>
            <a:endParaRPr lang="es-MX" dirty="0"/>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71420"/>
            <a:ext cx="2581813" cy="338554"/>
          </a:xfrm>
          <a:prstGeom prst="rect">
            <a:avLst/>
          </a:prstGeom>
          <a:noFill/>
        </p:spPr>
        <p:txBody>
          <a:bodyPr wrap="square" lIns="0" tIns="0" rIns="0" bIns="0" rtlCol="0" anchor="t">
            <a:spAutoFit/>
          </a:bodyPr>
          <a:lstStyle/>
          <a:p>
            <a:pPr algn="ctr"/>
            <a:r>
              <a:rPr lang="es-ES" sz="1100" b="1" dirty="0">
                <a:ea typeface="+mn-lt"/>
                <a:cs typeface="+mn-lt"/>
              </a:rPr>
              <a:t>Última </a:t>
            </a:r>
            <a:r>
              <a:rPr lang="es-ES" sz="1100" b="1" dirty="0" err="1">
                <a:ea typeface="+mn-lt"/>
                <a:cs typeface="+mn-lt"/>
              </a:rPr>
              <a:t>revisi</a:t>
            </a:r>
            <a:r>
              <a:rPr lang="en-US" sz="1100" b="1" dirty="0" err="1">
                <a:ea typeface="+mn-lt"/>
                <a:cs typeface="+mn-lt"/>
              </a:rPr>
              <a:t>ón</a:t>
            </a:r>
            <a:r>
              <a:rPr lang="es-ES" sz="1100" b="1" dirty="0">
                <a:ea typeface="+mn-lt"/>
                <a:cs typeface="+mn-lt"/>
              </a:rPr>
              <a:t>: </a:t>
            </a:r>
          </a:p>
          <a:p>
            <a:pPr algn="ctr"/>
            <a:r>
              <a:rPr lang="es-419" sz="1100" dirty="0">
                <a:ea typeface="+mn-lt"/>
                <a:cs typeface="+mn-lt"/>
              </a:rPr>
              <a:t> Revisado el 25 de julio del 2023</a:t>
            </a:r>
            <a:endParaRPr lang="es-ES" sz="110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20750" y="914896"/>
            <a:ext cx="2943690" cy="3180358"/>
          </a:xfrm>
          <a:prstGeom prst="rect">
            <a:avLst/>
          </a:prstGeom>
          <a:noFill/>
        </p:spPr>
        <p:txBody>
          <a:bodyPr wrap="square" lIns="0" tIns="0" rIns="0" bIns="0" rtlCol="0" anchor="t">
            <a:spAutoFit/>
          </a:bodyPr>
          <a:lstStyle/>
          <a:p>
            <a:pPr marL="171450" indent="-171450">
              <a:spcAft>
                <a:spcPts val="1000"/>
              </a:spcAft>
              <a:buClr>
                <a:srgbClr val="E88B0E"/>
              </a:buClr>
              <a:buSzPct val="135000"/>
              <a:buFont typeface="Wingdings" panose="05000000000000000000" pitchFamily="2" charset="2"/>
              <a:buChar char="ü"/>
            </a:pPr>
            <a:r>
              <a:rPr lang="es-ES" sz="1100" b="1" dirty="0">
                <a:ea typeface="+mn-lt"/>
                <a:cs typeface="+mn-lt"/>
              </a:rPr>
              <a:t>Contacte al departamento de salud local</a:t>
            </a:r>
            <a:r>
              <a:rPr lang="es-ES" sz="1100" dirty="0">
                <a:ea typeface="+mn-lt"/>
                <a:cs typeface="+mn-lt"/>
              </a:rPr>
              <a:t> para hacer una cita o preguntar dónde se encuentran las clínicas móviles de vacunación.</a:t>
            </a:r>
          </a:p>
          <a:p>
            <a:pPr marL="171450" indent="-171450">
              <a:spcAft>
                <a:spcPts val="1000"/>
              </a:spcAft>
              <a:buClr>
                <a:srgbClr val="E88B0E"/>
              </a:buClr>
              <a:buSzPct val="135000"/>
              <a:buFont typeface="Wingdings" panose="05000000000000000000" pitchFamily="2" charset="2"/>
              <a:buChar char="ü"/>
            </a:pPr>
            <a:r>
              <a:rPr lang="es-ES" sz="1100" b="1" dirty="0">
                <a:ea typeface="+mn-lt"/>
                <a:cs typeface="+mn-lt"/>
              </a:rPr>
              <a:t>Hable con su doctor, obstetra/ginecólogo.</a:t>
            </a:r>
          </a:p>
          <a:p>
            <a:pPr marL="171450" indent="-171450">
              <a:spcAft>
                <a:spcPts val="1000"/>
              </a:spcAft>
              <a:buClr>
                <a:srgbClr val="E88B0E"/>
              </a:buClr>
              <a:buSzPct val="135000"/>
              <a:buFont typeface="Wingdings" panose="05000000000000000000" pitchFamily="2" charset="2"/>
              <a:buChar char="ü"/>
            </a:pPr>
            <a:r>
              <a:rPr lang="es-ES" sz="1100" b="1" dirty="0">
                <a:ea typeface="+mn-lt"/>
                <a:cs typeface="+mn-lt"/>
              </a:rPr>
              <a:t>Visite su farmacia.</a:t>
            </a:r>
            <a:r>
              <a:rPr lang="es-ES" sz="1100" dirty="0">
                <a:ea typeface="+mn-lt"/>
                <a:cs typeface="+mn-lt"/>
              </a:rPr>
              <a:t> Ellos podrían estar ofreciendo vacunas.</a:t>
            </a:r>
          </a:p>
          <a:p>
            <a:pPr marL="171450" indent="-171450">
              <a:spcAft>
                <a:spcPts val="1000"/>
              </a:spcAft>
              <a:buClr>
                <a:srgbClr val="E88B0E"/>
              </a:buClr>
              <a:buSzPct val="135000"/>
              <a:buFont typeface="Wingdings" panose="05000000000000000000" pitchFamily="2" charset="2"/>
              <a:buChar char="ü"/>
            </a:pPr>
            <a:r>
              <a:rPr lang="es-ES" sz="1100" b="1" dirty="0">
                <a:ea typeface="+mn-lt"/>
                <a:cs typeface="+mn-lt"/>
              </a:rPr>
              <a:t>Contacte su centro de salud comunitario para hacer una cita.</a:t>
            </a:r>
          </a:p>
          <a:p>
            <a:pPr marL="171450" indent="-171450">
              <a:spcAft>
                <a:spcPts val="1000"/>
              </a:spcAft>
              <a:buClr>
                <a:srgbClr val="E88B0E"/>
              </a:buClr>
              <a:buSzPct val="135000"/>
              <a:buFont typeface="Wingdings" panose="05000000000000000000" pitchFamily="2" charset="2"/>
              <a:buChar char="ü"/>
            </a:pPr>
            <a:r>
              <a:rPr lang="es-419" sz="1100" b="1" dirty="0">
                <a:ea typeface="+mn-lt"/>
                <a:cs typeface="+mn-lt"/>
              </a:rPr>
              <a:t>Hable con su empleador</a:t>
            </a:r>
            <a:r>
              <a:rPr lang="es-419" sz="1100" dirty="0">
                <a:ea typeface="+mn-lt"/>
                <a:cs typeface="+mn-lt"/>
              </a:rPr>
              <a:t> sobre vacunarse contra COVID-19. Ellos podrían ayudarle a hacer arreglos para recibir la vacuna.</a:t>
            </a:r>
          </a:p>
          <a:p>
            <a:pPr marL="171450" indent="-171450">
              <a:spcAft>
                <a:spcPts val="1000"/>
              </a:spcAft>
              <a:buClr>
                <a:srgbClr val="E88B0E"/>
              </a:buClr>
              <a:buSzPct val="135000"/>
              <a:buFont typeface="Wingdings" panose="05000000000000000000" pitchFamily="2" charset="2"/>
              <a:buChar char="ü"/>
            </a:pPr>
            <a:r>
              <a:rPr lang="es-ES" sz="1100" b="1" dirty="0">
                <a:ea typeface="+mn-lt"/>
                <a:cs typeface="+mn-lt"/>
              </a:rPr>
              <a:t>Pregunte si las vacunas se ofrecen gratis </a:t>
            </a:r>
            <a:r>
              <a:rPr lang="es-ES" sz="1100" dirty="0">
                <a:ea typeface="+mn-lt"/>
                <a:cs typeface="+mn-lt"/>
              </a:rPr>
              <a:t>en </a:t>
            </a:r>
            <a:br>
              <a:rPr lang="es-ES" sz="1100" dirty="0">
                <a:ea typeface="+mn-lt"/>
                <a:cs typeface="+mn-lt"/>
              </a:rPr>
            </a:br>
            <a:r>
              <a:rPr lang="es-ES" sz="1100" dirty="0">
                <a:ea typeface="+mn-lt"/>
                <a:cs typeface="+mn-lt"/>
              </a:rPr>
              <a:t>la farmacia o en el departamento de salud </a:t>
            </a:r>
            <a:br>
              <a:rPr lang="es-ES" sz="1100" dirty="0">
                <a:ea typeface="+mn-lt"/>
                <a:cs typeface="+mn-lt"/>
              </a:rPr>
            </a:br>
            <a:r>
              <a:rPr lang="es-ES" sz="1100" dirty="0">
                <a:ea typeface="+mn-lt"/>
                <a:cs typeface="+mn-lt"/>
              </a:rPr>
              <a:t>local o estatal. Pregunte si las cuotas se </a:t>
            </a:r>
            <a:br>
              <a:rPr lang="es-ES" sz="1100" dirty="0">
                <a:ea typeface="+mn-lt"/>
                <a:cs typeface="+mn-lt"/>
              </a:rPr>
            </a:br>
            <a:r>
              <a:rPr lang="es-ES" sz="1100" dirty="0">
                <a:ea typeface="+mn-lt"/>
                <a:cs typeface="+mn-lt"/>
              </a:rPr>
              <a:t>pueden eliminar.</a:t>
            </a: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7036" y="504186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48510" y="6492203"/>
            <a:ext cx="1021047" cy="548108"/>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950010"/>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dirty="0"/>
              <a:t>Para </a:t>
            </a:r>
            <a:r>
              <a:rPr lang="en-US" sz="1050" dirty="0" err="1"/>
              <a:t>respuestas</a:t>
            </a:r>
            <a:r>
              <a:rPr lang="en-US" sz="1050" dirty="0"/>
              <a:t> a </a:t>
            </a:r>
            <a:r>
              <a:rPr lang="en-US" sz="1050" dirty="0" err="1"/>
              <a:t>preguntas</a:t>
            </a:r>
            <a:r>
              <a:rPr lang="en-US" sz="1050" dirty="0"/>
              <a:t> </a:t>
            </a:r>
            <a:r>
              <a:rPr lang="en-US" sz="1050" dirty="0" err="1"/>
              <a:t>frecuentes</a:t>
            </a:r>
            <a:r>
              <a:rPr lang="en-US" sz="1050" dirty="0"/>
              <a:t> </a:t>
            </a:r>
            <a:r>
              <a:rPr lang="en-US" sz="1050" dirty="0" err="1"/>
              <a:t>sobre</a:t>
            </a:r>
            <a:r>
              <a:rPr lang="en-US" sz="1050" dirty="0"/>
              <a:t> </a:t>
            </a:r>
            <a:br>
              <a:rPr lang="en-US" sz="1050" dirty="0"/>
            </a:br>
            <a:r>
              <a:rPr lang="en-US" sz="1050" dirty="0"/>
              <a:t>COVID-19 </a:t>
            </a:r>
            <a:r>
              <a:rPr lang="en-US" sz="1050" dirty="0" err="1"/>
              <a:t>visite</a:t>
            </a:r>
            <a:r>
              <a:rPr lang="en-US" sz="1050" dirty="0"/>
              <a:t> </a:t>
            </a:r>
            <a:r>
              <a:rPr lang="en-US" sz="1050" b="1" dirty="0"/>
              <a:t>Migrant Clinicians Network</a:t>
            </a:r>
            <a:r>
              <a:rPr lang="en-US" sz="1050" dirty="0"/>
              <a:t> (MCN):</a:t>
            </a:r>
            <a:br>
              <a:rPr lang="en-US" sz="1050" dirty="0"/>
            </a:br>
            <a:r>
              <a:rPr lang="es-MX" sz="1050" dirty="0">
                <a:ea typeface="+mn-lt"/>
                <a:cs typeface="+mn-lt"/>
              </a:rPr>
              <a:t>https://bit.ly/3Cf3dTk</a:t>
            </a:r>
            <a:endParaRPr lang="en-US" sz="1050" dirty="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885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65572" y="5142526"/>
            <a:ext cx="807512" cy="610125"/>
          </a:xfrm>
          <a:prstGeom prst="rect">
            <a:avLst/>
          </a:prstGeom>
        </p:spPr>
      </p:pic>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538314" y="6624115"/>
            <a:ext cx="707169" cy="910394"/>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9323" b="4907"/>
          <a:stretch/>
        </p:blipFill>
        <p:spPr>
          <a:xfrm>
            <a:off x="7277674" y="-2343"/>
            <a:ext cx="1951720" cy="1735264"/>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81041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155476"/>
            <a:ext cx="2418434" cy="498598"/>
          </a:xfrm>
          <a:prstGeom prst="rect">
            <a:avLst/>
          </a:prstGeom>
          <a:noFill/>
        </p:spPr>
        <p:txBody>
          <a:bodyPr wrap="square" lIns="0" tIns="0" rIns="0" bIns="0" rtlCol="0" anchor="t">
            <a:spAutoFit/>
          </a:bodyPr>
          <a:lstStyle/>
          <a:p>
            <a:pPr algn="ctr">
              <a:lnSpc>
                <a:spcPct val="90000"/>
              </a:lnSpc>
            </a:pPr>
            <a:r>
              <a:rPr lang="es-ES" b="1">
                <a:solidFill>
                  <a:schemeClr val="bg1"/>
                </a:solidFill>
                <a:ea typeface="+mn-lt"/>
                <a:cs typeface="+mn-lt"/>
              </a:rPr>
              <a:t>¿QUÉ ESPERAR DESPUÉS </a:t>
            </a:r>
            <a:br>
              <a:rPr lang="es-ES" b="1">
                <a:solidFill>
                  <a:schemeClr val="bg1"/>
                </a:solidFill>
                <a:ea typeface="+mn-lt"/>
                <a:cs typeface="+mn-lt"/>
              </a:rPr>
            </a:br>
            <a:r>
              <a:rPr lang="es-ES" b="1">
                <a:solidFill>
                  <a:schemeClr val="bg1"/>
                </a:solidFill>
                <a:ea typeface="+mn-lt"/>
                <a:cs typeface="+mn-lt"/>
              </a:rPr>
              <a:t>DE VACUNARSE?</a:t>
            </a:r>
            <a:endParaRPr lang="es-ES">
              <a:solidFill>
                <a:schemeClr val="bg1"/>
              </a:solidFill>
              <a:cs typeface="Calibri"/>
            </a:endParaRPr>
          </a:p>
        </p:txBody>
      </p:sp>
      <p:grpSp>
        <p:nvGrpSpPr>
          <p:cNvPr id="15" name="Group 14">
            <a:extLst>
              <a:ext uri="{FF2B5EF4-FFF2-40B4-BE49-F238E27FC236}">
                <a16:creationId xmlns:a16="http://schemas.microsoft.com/office/drawing/2014/main" id="{CB484FCD-FE54-6031-E8EE-B7AB878B26B4}"/>
              </a:ext>
            </a:extLst>
          </p:cNvPr>
          <p:cNvGrpSpPr/>
          <p:nvPr/>
        </p:nvGrpSpPr>
        <p:grpSpPr>
          <a:xfrm>
            <a:off x="3631235" y="4446080"/>
            <a:ext cx="3042597" cy="1348932"/>
            <a:chOff x="3631629" y="4335968"/>
            <a:chExt cx="3042597" cy="134893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335968"/>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300154"/>
              <a:ext cx="1286764"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Se sentirá mejor </a:t>
              </a:r>
              <a:br>
                <a:rPr lang="es-ES" sz="1100" b="1">
                  <a:ea typeface="+mn-lt"/>
                  <a:cs typeface="+mn-lt"/>
                </a:rPr>
              </a:br>
              <a:r>
                <a:rPr lang="es-ES" sz="1100" b="1">
                  <a:ea typeface="+mn-lt"/>
                  <a:cs typeface="+mn-lt"/>
                </a:rPr>
                <a:t>después de unos días.</a:t>
              </a:r>
              <a:endParaRPr lang="es-ES" sz="110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43656" y="4336565"/>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4993354" y="5248627"/>
              <a:ext cx="1680872" cy="436273"/>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 </a:t>
              </a:r>
              <a:r>
                <a:rPr lang="es-ES" sz="1050" b="1" dirty="0">
                  <a:ea typeface="+mn-lt"/>
                  <a:cs typeface="Calibri"/>
                </a:rPr>
                <a:t>Se considera que usted </a:t>
              </a:r>
              <a:br>
                <a:rPr lang="es-ES" sz="1050" b="1" dirty="0">
                  <a:ea typeface="+mn-lt"/>
                  <a:cs typeface="Calibri"/>
                </a:rPr>
              </a:br>
              <a:r>
                <a:rPr lang="es-ES" sz="1050" b="1" dirty="0">
                  <a:ea typeface="+mn-lt"/>
                  <a:cs typeface="Calibri"/>
                </a:rPr>
                <a:t>está al día una vez que haya recibido las dosis necesarias</a:t>
              </a:r>
              <a:r>
                <a:rPr lang="es-ES" sz="1050" b="1" dirty="0">
                  <a:ea typeface="+mn-lt"/>
                  <a:cs typeface="+mn-lt"/>
                </a:rPr>
                <a:t>.</a:t>
              </a:r>
              <a:endParaRPr lang="es-ES" sz="1050">
                <a:ea typeface="+mn-lt"/>
                <a:cs typeface="+mn-lt"/>
              </a:endParaRPr>
            </a:p>
          </p:txBody>
        </p:sp>
      </p:grpSp>
      <p:grpSp>
        <p:nvGrpSpPr>
          <p:cNvPr id="16" name="Group 15">
            <a:extLst>
              <a:ext uri="{FF2B5EF4-FFF2-40B4-BE49-F238E27FC236}">
                <a16:creationId xmlns:a16="http://schemas.microsoft.com/office/drawing/2014/main" id="{B03182CE-9EFE-6338-0944-4CE55D8D781B}"/>
              </a:ext>
            </a:extLst>
          </p:cNvPr>
          <p:cNvGrpSpPr/>
          <p:nvPr/>
        </p:nvGrpSpPr>
        <p:grpSpPr>
          <a:xfrm>
            <a:off x="3449193" y="5995090"/>
            <a:ext cx="3055325" cy="1575085"/>
            <a:chOff x="3449193" y="5922576"/>
            <a:chExt cx="3055325"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592572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49193" y="6885259"/>
              <a:ext cx="1636046" cy="581698"/>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Siga usando el cubrebocas</a:t>
              </a:r>
            </a:p>
            <a:p>
              <a:pPr algn="ctr">
                <a:lnSpc>
                  <a:spcPct val="90000"/>
                </a:lnSpc>
              </a:pPr>
              <a:r>
                <a:rPr lang="es-ES" sz="1050" b="1" dirty="0">
                  <a:ea typeface="+mn-lt"/>
                  <a:cs typeface="+mn-lt"/>
                </a:rPr>
                <a:t>en espacios donde hay mucha gente y</a:t>
              </a:r>
              <a:br>
                <a:rPr lang="es-ES" sz="1050" b="1" dirty="0">
                  <a:ea typeface="+mn-lt"/>
                  <a:cs typeface="+mn-lt"/>
                </a:rPr>
              </a:br>
              <a:r>
                <a:rPr lang="es-ES" sz="1050" b="1" dirty="0">
                  <a:ea typeface="+mn-lt"/>
                  <a:cs typeface="+mn-lt"/>
                </a:rPr>
                <a:t>lávese las manos.</a:t>
              </a:r>
              <a:endParaRPr lang="es-ES" sz="1050" dirty="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43656" y="592257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088600" y="6888263"/>
              <a:ext cx="1415918"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¡Felicitaciones, ya hizo su parte para </a:t>
              </a:r>
              <a:endParaRPr lang="es-ES" sz="1100" dirty="0">
                <a:ea typeface="+mn-lt"/>
                <a:cs typeface="+mn-lt"/>
              </a:endParaRPr>
            </a:p>
            <a:p>
              <a:pPr algn="ctr">
                <a:lnSpc>
                  <a:spcPct val="90000"/>
                </a:lnSpc>
              </a:pPr>
              <a:r>
                <a:rPr lang="es-ES" sz="1100" b="1" dirty="0">
                  <a:ea typeface="+mn-lt"/>
                  <a:cs typeface="+mn-lt"/>
                </a:rPr>
                <a:t>mantenerse a usted y </a:t>
              </a:r>
              <a:br>
                <a:rPr lang="es-ES" sz="1100" b="1" dirty="0">
                  <a:ea typeface="+mn-lt"/>
                  <a:cs typeface="+mn-lt"/>
                </a:rPr>
              </a:br>
              <a:r>
                <a:rPr lang="es-ES" sz="1100" b="1" dirty="0">
                  <a:ea typeface="+mn-lt"/>
                  <a:cs typeface="+mn-lt"/>
                </a:rPr>
                <a:t>a los demás a salvo!</a:t>
              </a:r>
              <a:endParaRPr lang="es-ES" sz="1100" dirty="0">
                <a:ea typeface="+mn-lt"/>
                <a:cs typeface="+mn-lt"/>
              </a:endParaRPr>
            </a:p>
          </p:txBody>
        </p:sp>
      </p:grpSp>
      <p:grpSp>
        <p:nvGrpSpPr>
          <p:cNvPr id="14" name="Group 13">
            <a:extLst>
              <a:ext uri="{FF2B5EF4-FFF2-40B4-BE49-F238E27FC236}">
                <a16:creationId xmlns:a16="http://schemas.microsoft.com/office/drawing/2014/main" id="{957D1A4F-2B3C-19F5-0763-A4194B38156F}"/>
              </a:ext>
            </a:extLst>
          </p:cNvPr>
          <p:cNvGrpSpPr/>
          <p:nvPr/>
        </p:nvGrpSpPr>
        <p:grpSpPr>
          <a:xfrm>
            <a:off x="3562386" y="2687144"/>
            <a:ext cx="2948746" cy="1576061"/>
            <a:chOff x="3562386" y="2608086"/>
            <a:chExt cx="2948746" cy="1576061"/>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18682" y="2611830"/>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62386" y="3571231"/>
              <a:ext cx="1425250"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Hay varias vacunas. Todas son seguras </a:t>
              </a:r>
              <a:br>
                <a:rPr lang="es-ES" sz="1100" b="1" dirty="0">
                  <a:ea typeface="+mn-lt"/>
                  <a:cs typeface="+mn-lt"/>
                </a:rPr>
              </a:br>
              <a:r>
                <a:rPr lang="es-ES" sz="1100" b="1" dirty="0">
                  <a:ea typeface="+mn-lt"/>
                  <a:cs typeface="+mn-lt"/>
                </a:rPr>
                <a:t>y eficaces contra  COVID-19.</a:t>
              </a:r>
              <a:endParaRPr lang="es-ES" sz="1100" dirty="0">
                <a:ea typeface="+mn-lt"/>
                <a:cs typeface="+mn-lt"/>
              </a:endParaRPr>
            </a:p>
          </p:txBody>
        </p:sp>
        <p:grpSp>
          <p:nvGrpSpPr>
            <p:cNvPr id="5" name="Group 4">
              <a:extLst>
                <a:ext uri="{FF2B5EF4-FFF2-40B4-BE49-F238E27FC236}">
                  <a16:creationId xmlns:a16="http://schemas.microsoft.com/office/drawing/2014/main" id="{2DD5FC86-05F0-48AB-93B0-64165CAF5FD6}"/>
                </a:ext>
              </a:extLst>
            </p:cNvPr>
            <p:cNvGrpSpPr/>
            <p:nvPr/>
          </p:nvGrpSpPr>
          <p:grpSpPr>
            <a:xfrm>
              <a:off x="5343657" y="2608086"/>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22618" y="3574749"/>
              <a:ext cx="1388514" cy="609398"/>
            </a:xfrm>
            <a:prstGeom prst="rect">
              <a:avLst/>
            </a:prstGeom>
            <a:noFill/>
          </p:spPr>
          <p:txBody>
            <a:bodyPr wrap="square" lIns="0" tIns="0" rIns="0" bIns="0" rtlCol="0" anchor="t">
              <a:spAutoFit/>
            </a:bodyPr>
            <a:lstStyle/>
            <a:p>
              <a:pPr algn="ctr">
                <a:lnSpc>
                  <a:spcPct val="90000"/>
                </a:lnSpc>
              </a:pPr>
              <a:r>
                <a:rPr lang="es" sz="1100" b="1" dirty="0">
                  <a:ea typeface="+mn-lt"/>
                  <a:cs typeface="+mn-lt"/>
                </a:rPr>
                <a:t>Después</a:t>
              </a:r>
              <a:r>
                <a:rPr lang="es" sz="1100" b="1" dirty="0">
                  <a:ea typeface="+mn-lt"/>
                  <a:cs typeface="Calibri"/>
                </a:rPr>
                <a:t> de vacunarse </a:t>
              </a:r>
              <a:endParaRPr lang="es" sz="1100" dirty="0">
                <a:ea typeface="+mn-lt"/>
                <a:cs typeface="Calibri"/>
              </a:endParaRPr>
            </a:p>
            <a:p>
              <a:pPr algn="ctr">
                <a:lnSpc>
                  <a:spcPct val="90000"/>
                </a:lnSpc>
              </a:pPr>
              <a:r>
                <a:rPr lang="es" sz="1100" b="1" dirty="0">
                  <a:ea typeface="+mn-lt"/>
                  <a:cs typeface="Calibri"/>
                </a:rPr>
                <a:t>p</a:t>
              </a:r>
              <a:r>
                <a:rPr lang="en-US" sz="1100" b="1" dirty="0" err="1">
                  <a:ea typeface="+mn-lt"/>
                  <a:cs typeface="Calibri"/>
                </a:rPr>
                <a:t>uede</a:t>
              </a:r>
              <a:r>
                <a:rPr lang="en-US" sz="1100" b="1" dirty="0">
                  <a:ea typeface="+mn-lt"/>
                  <a:cs typeface="Calibri"/>
                </a:rPr>
                <a:t> </a:t>
              </a:r>
              <a:r>
                <a:rPr lang="en-US" sz="1100" b="1" dirty="0" err="1">
                  <a:ea typeface="+mn-lt"/>
                  <a:cs typeface="Calibri"/>
                </a:rPr>
                <a:t>tener</a:t>
              </a:r>
              <a:r>
                <a:rPr lang="en-US" sz="1100" b="1" dirty="0">
                  <a:ea typeface="+mn-lt"/>
                  <a:cs typeface="Calibri"/>
                </a:rPr>
                <a:t> dolor de </a:t>
              </a:r>
              <a:endParaRPr lang="es" sz="1100" dirty="0">
                <a:ea typeface="+mn-lt"/>
                <a:cs typeface="Calibri"/>
              </a:endParaRPr>
            </a:p>
            <a:p>
              <a:pPr algn="ctr">
                <a:lnSpc>
                  <a:spcPct val="90000"/>
                </a:lnSpc>
              </a:pPr>
              <a:r>
                <a:rPr lang="en-US" sz="1100" b="1" dirty="0" err="1">
                  <a:ea typeface="+mn-lt"/>
                  <a:cs typeface="Calibri"/>
                </a:rPr>
                <a:t>brazo</a:t>
              </a:r>
              <a:r>
                <a:rPr lang="en-US" sz="1100" b="1" dirty="0">
                  <a:ea typeface="+mn-lt"/>
                  <a:cs typeface="Calibri"/>
                </a:rPr>
                <a:t>, </a:t>
              </a:r>
              <a:r>
                <a:rPr lang="es" sz="1100" b="1" dirty="0">
                  <a:ea typeface="+mn-lt"/>
                  <a:cs typeface="Calibri"/>
                </a:rPr>
                <a:t>dolor de cabeza, </a:t>
              </a:r>
              <a:endParaRPr lang="es" sz="1100" dirty="0">
                <a:ea typeface="+mn-lt"/>
                <a:cs typeface="Calibri"/>
              </a:endParaRPr>
            </a:p>
            <a:p>
              <a:pPr algn="ctr">
                <a:lnSpc>
                  <a:spcPct val="90000"/>
                </a:lnSpc>
              </a:pPr>
              <a:r>
                <a:rPr lang="es" sz="1100" b="1" dirty="0">
                  <a:ea typeface="+mn-lt"/>
                  <a:cs typeface="Calibri"/>
                </a:rPr>
                <a:t>fiebre o escalofr</a:t>
              </a:r>
              <a:r>
                <a:rPr lang="en-US" sz="1100" b="1" dirty="0">
                  <a:ea typeface="+mn-lt"/>
                  <a:cs typeface="Calibri"/>
                </a:rPr>
                <a:t>í</a:t>
              </a:r>
              <a:r>
                <a:rPr lang="es" sz="1100" b="1" dirty="0">
                  <a:ea typeface="+mn-lt"/>
                  <a:cs typeface="Calibri"/>
                </a:rPr>
                <a:t>os.</a:t>
              </a:r>
              <a:endParaRPr lang="es" sz="1100" dirty="0">
                <a:ea typeface="+mn-lt"/>
                <a:cs typeface="Calibri"/>
              </a:endParaRPr>
            </a:p>
          </p:txBody>
        </p:sp>
      </p:grpSp>
      <p:grpSp>
        <p:nvGrpSpPr>
          <p:cNvPr id="2" name="Group 1">
            <a:extLst>
              <a:ext uri="{FF2B5EF4-FFF2-40B4-BE49-F238E27FC236}">
                <a16:creationId xmlns:a16="http://schemas.microsoft.com/office/drawing/2014/main" id="{924410D2-E053-4B13-9AF3-7AB02607E8E3}"/>
              </a:ext>
            </a:extLst>
          </p:cNvPr>
          <p:cNvGrpSpPr/>
          <p:nvPr/>
        </p:nvGrpSpPr>
        <p:grpSpPr>
          <a:xfrm>
            <a:off x="3818682" y="946304"/>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70242" y="1914142"/>
            <a:ext cx="1168278"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Es importante </a:t>
            </a:r>
            <a:endParaRPr lang="en-US" dirty="0">
              <a:ea typeface="+mn-lt"/>
              <a:cs typeface="+mn-lt"/>
            </a:endParaRPr>
          </a:p>
          <a:p>
            <a:pPr algn="ctr">
              <a:lnSpc>
                <a:spcPct val="90000"/>
              </a:lnSpc>
            </a:pPr>
            <a:r>
              <a:rPr lang="es-ES" sz="1100" b="1" dirty="0">
                <a:ea typeface="+mn-lt"/>
                <a:cs typeface="+mn-lt"/>
              </a:rPr>
              <a:t>vacunarse, aunque </a:t>
            </a:r>
            <a:br>
              <a:rPr lang="es-ES" sz="1100" b="1" dirty="0">
                <a:ea typeface="+mn-lt"/>
                <a:cs typeface="+mn-lt"/>
              </a:rPr>
            </a:br>
            <a:r>
              <a:rPr lang="es-ES" sz="1100" b="1" dirty="0">
                <a:ea typeface="+mn-lt"/>
                <a:cs typeface="+mn-lt"/>
              </a:rPr>
              <a:t>ya haya tenido </a:t>
            </a:r>
            <a:br>
              <a:rPr lang="es-ES" sz="1100" b="1" dirty="0">
                <a:ea typeface="+mn-lt"/>
                <a:cs typeface="+mn-lt"/>
              </a:rPr>
            </a:br>
            <a:r>
              <a:rPr lang="es-ES" sz="1100" b="1" dirty="0">
                <a:ea typeface="+mn-lt"/>
                <a:cs typeface="+mn-lt"/>
              </a:rPr>
              <a:t>COVID-19</a:t>
            </a:r>
            <a:r>
              <a:rPr lang="en-US" sz="1100" b="1" dirty="0">
                <a:ea typeface="+mn-lt"/>
                <a:cs typeface="+mn-lt"/>
              </a:rPr>
              <a:t>.</a:t>
            </a:r>
            <a:endParaRPr lang="en-US" dirty="0">
              <a:cs typeface="Calibri"/>
            </a:endParaRPr>
          </a:p>
        </p:txBody>
      </p:sp>
      <p:sp>
        <p:nvSpPr>
          <p:cNvPr id="55" name="Rectangle 54">
            <a:extLst>
              <a:ext uri="{FF2B5EF4-FFF2-40B4-BE49-F238E27FC236}">
                <a16:creationId xmlns:a16="http://schemas.microsoft.com/office/drawing/2014/main" id="{482EC1C3-0E80-45C7-B781-D237CC6D5E82}"/>
              </a:ext>
            </a:extLst>
          </p:cNvPr>
          <p:cNvSpPr/>
          <p:nvPr/>
        </p:nvSpPr>
        <p:spPr>
          <a:xfrm>
            <a:off x="5343656" y="946303"/>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009018" y="1914141"/>
            <a:ext cx="1575082" cy="581698"/>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Pregunte si las vacunas se ofrecen gratis en la farmacia o en el departamento de salud local o estatal.​</a:t>
            </a:r>
          </a:p>
        </p:txBody>
      </p:sp>
      <p:sp>
        <p:nvSpPr>
          <p:cNvPr id="91" name="Rectangle 90">
            <a:extLst>
              <a:ext uri="{FF2B5EF4-FFF2-40B4-BE49-F238E27FC236}">
                <a16:creationId xmlns:a16="http://schemas.microsoft.com/office/drawing/2014/main" id="{5B5B4C32-5690-42D3-8E0F-8B8D57B90BE8}"/>
              </a:ext>
            </a:extLst>
          </p:cNvPr>
          <p:cNvSpPr/>
          <p:nvPr/>
        </p:nvSpPr>
        <p:spPr>
          <a:xfrm>
            <a:off x="6743223" y="1349329"/>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996403" y="1447129"/>
            <a:ext cx="2808815" cy="246221"/>
          </a:xfrm>
          <a:prstGeom prst="rect">
            <a:avLst/>
          </a:prstGeom>
          <a:noFill/>
        </p:spPr>
        <p:txBody>
          <a:bodyPr wrap="square" lIns="0" tIns="0" rIns="0" bIns="0" rtlCol="0" anchor="t">
            <a:spAutoFit/>
          </a:bodyPr>
          <a:lstStyle/>
          <a:p>
            <a:pPr algn="ctr"/>
            <a:r>
              <a:rPr lang="es-ES" sz="1600" b="1">
                <a:solidFill>
                  <a:schemeClr val="bg1"/>
                </a:solidFill>
                <a:ea typeface="+mn-lt"/>
                <a:cs typeface="+mn-lt"/>
              </a:rPr>
              <a:t>BENEFICIOS DE LA VACUNACIÓN</a:t>
            </a:r>
            <a:endParaRPr lang="en-US" sz="160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807417"/>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61780" y="5910964"/>
            <a:ext cx="2490220"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cs typeface="Calibri"/>
              </a:rPr>
              <a:t>RIESGOS</a:t>
            </a:r>
            <a:r>
              <a:rPr lang="es-ES" sz="1600" b="1">
                <a:solidFill>
                  <a:schemeClr val="bg1"/>
                </a:solidFill>
                <a:ea typeface="+mn-lt"/>
                <a:cs typeface="+mn-lt"/>
              </a:rPr>
              <a:t> DE NO VACUNARSE</a:t>
            </a:r>
            <a:endParaRPr lang="es-ES" sz="160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70652" y="6323487"/>
            <a:ext cx="2834566" cy="107721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100" dirty="0">
                <a:ea typeface="+mn-lt"/>
                <a:cs typeface="+mn-lt"/>
              </a:rPr>
              <a:t>Mayor peligro de infectarse</a:t>
            </a:r>
            <a:r>
              <a:rPr lang="en-US" sz="1100" dirty="0">
                <a:ea typeface="+mn-lt"/>
                <a:cs typeface="+mn-lt"/>
              </a:rPr>
              <a:t>.</a:t>
            </a:r>
            <a:endParaRPr lang="en-US" sz="1100" dirty="0"/>
          </a:p>
          <a:p>
            <a:pPr marL="171450" indent="-171450">
              <a:spcAft>
                <a:spcPts val="900"/>
              </a:spcAft>
              <a:buClr>
                <a:srgbClr val="C00000"/>
              </a:buClr>
              <a:buSzPct val="150000"/>
              <a:buFont typeface="Calibri,Sans-Serif" panose="020F0502020204030204" pitchFamily="34" charset="0"/>
              <a:buChar char="x"/>
            </a:pPr>
            <a:r>
              <a:rPr lang="es-ES" sz="1100" dirty="0">
                <a:ea typeface="+mn-lt"/>
                <a:cs typeface="+mn-lt"/>
              </a:rPr>
              <a:t>Mayor  riesgo de enfermarse gravemente, </a:t>
            </a:r>
            <a:br>
              <a:rPr lang="es-ES" sz="1100" dirty="0">
                <a:ea typeface="+mn-lt"/>
                <a:cs typeface="+mn-lt"/>
              </a:rPr>
            </a:br>
            <a:r>
              <a:rPr lang="es-ES" sz="1100" dirty="0">
                <a:ea typeface="+mn-lt"/>
                <a:cs typeface="+mn-lt"/>
              </a:rPr>
              <a:t>ir al hospital y morir.</a:t>
            </a:r>
            <a:endParaRPr lang="es-ES" sz="1100" dirty="0">
              <a:cs typeface="Calibri"/>
            </a:endParaRPr>
          </a:p>
          <a:p>
            <a:pPr marL="171450" indent="-171450">
              <a:spcAft>
                <a:spcPts val="900"/>
              </a:spcAft>
              <a:buClr>
                <a:srgbClr val="C00000"/>
              </a:buClr>
              <a:buSzPct val="150000"/>
              <a:buFont typeface="Calibri" panose="020F0502020204030204" pitchFamily="34" charset="0"/>
              <a:buChar char="x"/>
            </a:pPr>
            <a:r>
              <a:rPr lang="es-MX" sz="1100" dirty="0">
                <a:ea typeface="+mn-lt"/>
                <a:cs typeface="+mn-lt"/>
              </a:rPr>
              <a:t>Mayor riesgo de exposición a nuevas variantes que son más contagiosas y peligrosas.</a:t>
            </a:r>
            <a:endParaRPr lang="es-MX" sz="1100" dirty="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65890" y="1939654"/>
            <a:ext cx="2839328" cy="3665619"/>
          </a:xfrm>
          <a:prstGeom prst="rect">
            <a:avLst/>
          </a:prstGeom>
          <a:noFill/>
        </p:spPr>
        <p:txBody>
          <a:bodyPr wrap="square" lIns="0" tIns="0" rIns="0" bIns="0" rtlCol="0" anchor="t">
            <a:spAutoFit/>
          </a:bodyPr>
          <a:lstStyle/>
          <a:p>
            <a:pPr marL="171450" indent="-171450">
              <a:lnSpc>
                <a:spcPct val="90000"/>
              </a:lnSpc>
              <a:spcAft>
                <a:spcPts val="1200"/>
              </a:spcAft>
              <a:buClr>
                <a:srgbClr val="84BAF0"/>
              </a:buClr>
              <a:buSzPct val="120000"/>
              <a:buFont typeface="Wingdings" panose="05000000000000000000" pitchFamily="2" charset="2"/>
              <a:buChar char="ü"/>
            </a:pPr>
            <a:r>
              <a:rPr lang="es-MX" sz="1100" dirty="0">
                <a:ea typeface="+mn-lt"/>
                <a:cs typeface="+mn-lt"/>
              </a:rPr>
              <a:t>La vacuna le protege a usted, a su familia y a </a:t>
            </a:r>
            <a:br>
              <a:rPr lang="es-MX" sz="1100" dirty="0">
                <a:ea typeface="+mn-lt"/>
                <a:cs typeface="+mn-lt"/>
              </a:rPr>
            </a:br>
            <a:r>
              <a:rPr lang="es-MX" sz="1100" dirty="0">
                <a:ea typeface="+mn-lt"/>
                <a:cs typeface="+mn-lt"/>
              </a:rPr>
              <a:t>sus compañeros de trabajo de enfermarse </a:t>
            </a:r>
            <a:br>
              <a:rPr lang="es-MX" sz="1100" dirty="0">
                <a:ea typeface="+mn-lt"/>
                <a:cs typeface="+mn-lt"/>
              </a:rPr>
            </a:br>
            <a:r>
              <a:rPr lang="es-MX" sz="1100" dirty="0">
                <a:ea typeface="+mn-lt"/>
                <a:cs typeface="+mn-lt"/>
              </a:rPr>
              <a:t>gravemente con COVID-19  o ir al hospital.</a:t>
            </a:r>
          </a:p>
          <a:p>
            <a:pPr marL="171450" indent="-171450">
              <a:lnSpc>
                <a:spcPct val="90000"/>
              </a:lnSpc>
              <a:spcAft>
                <a:spcPts val="1200"/>
              </a:spcAft>
              <a:buClr>
                <a:srgbClr val="84BAF0"/>
              </a:buClr>
              <a:buSzPct val="120000"/>
              <a:buFont typeface="Wingdings" panose="05000000000000000000" pitchFamily="2" charset="2"/>
              <a:buChar char="ü"/>
            </a:pPr>
            <a:r>
              <a:rPr lang="es-MX" sz="1100" dirty="0">
                <a:ea typeface="+mn-lt"/>
                <a:cs typeface="+mn-lt"/>
              </a:rPr>
              <a:t>La vacuna reduce los riesgos para las mamás y sus bebés. </a:t>
            </a:r>
            <a:endParaRPr lang="es-MX" sz="1100" dirty="0">
              <a:highlight>
                <a:srgbClr val="00FF00"/>
              </a:highlight>
              <a:cs typeface="Calibri"/>
            </a:endParaRPr>
          </a:p>
          <a:p>
            <a:pPr marL="171450" indent="-171450">
              <a:lnSpc>
                <a:spcPct val="90000"/>
              </a:lnSpc>
              <a:spcAft>
                <a:spcPts val="1200"/>
              </a:spcAft>
              <a:buClr>
                <a:srgbClr val="84BAF0"/>
              </a:buClr>
              <a:buSzPct val="120000"/>
              <a:buFont typeface="Wingdings" panose="05000000000000000000" pitchFamily="2" charset="2"/>
              <a:buChar char="ü"/>
            </a:pPr>
            <a:r>
              <a:rPr lang="es-MX" sz="1100" dirty="0">
                <a:ea typeface="+mn-lt"/>
                <a:cs typeface="+mn-lt"/>
              </a:rPr>
              <a:t>Las vacunas disminuyen los números de casos nuevos y casos mortales de COVID-19 en la comunidad.</a:t>
            </a:r>
          </a:p>
          <a:p>
            <a:pPr marL="171450" indent="-171450">
              <a:lnSpc>
                <a:spcPct val="90000"/>
              </a:lnSpc>
              <a:spcAft>
                <a:spcPts val="1200"/>
              </a:spcAft>
              <a:buClr>
                <a:srgbClr val="84BAF0"/>
              </a:buClr>
              <a:buSzPct val="120000"/>
              <a:buFont typeface="Wingdings" panose="05000000000000000000" pitchFamily="2" charset="2"/>
              <a:buChar char="ü"/>
            </a:pPr>
            <a:r>
              <a:rPr lang="es-MX" sz="1100" dirty="0">
                <a:ea typeface="+mn-lt"/>
                <a:cs typeface="+mn-lt"/>
              </a:rPr>
              <a:t>La vacunación protege a los hospitales y a los médicos de llenarse de pacientes gravemente enfermos con COVID-19.</a:t>
            </a:r>
            <a:endParaRPr lang="es-MX" sz="1100">
              <a:ea typeface="+mn-lt"/>
              <a:cs typeface="+mn-lt"/>
            </a:endParaRPr>
          </a:p>
          <a:p>
            <a:pPr marL="171450" indent="-171450">
              <a:lnSpc>
                <a:spcPct val="90000"/>
              </a:lnSpc>
              <a:spcAft>
                <a:spcPts val="1200"/>
              </a:spcAft>
              <a:buClr>
                <a:srgbClr val="84BAF0"/>
              </a:buClr>
              <a:buSzPct val="120000"/>
              <a:buFont typeface="Wingdings" panose="05000000000000000000" pitchFamily="2" charset="2"/>
              <a:buChar char="ü"/>
            </a:pPr>
            <a:r>
              <a:rPr lang="es-MX" sz="1100" dirty="0">
                <a:ea typeface="+mn-lt"/>
                <a:cs typeface="+mn-lt"/>
              </a:rPr>
              <a:t>Mientras más personas se vacunen en nuestra comunidad, menos tendremos </a:t>
            </a:r>
            <a:br>
              <a:rPr lang="es-MX" sz="1100" dirty="0">
                <a:ea typeface="+mn-lt"/>
                <a:cs typeface="+mn-lt"/>
              </a:rPr>
            </a:br>
            <a:r>
              <a:rPr lang="es-MX" sz="1100" dirty="0">
                <a:ea typeface="+mn-lt"/>
                <a:cs typeface="+mn-lt"/>
              </a:rPr>
              <a:t>que preocuparnos por las nuevas variantes.</a:t>
            </a:r>
          </a:p>
          <a:p>
            <a:pPr marL="171450" indent="-171450">
              <a:lnSpc>
                <a:spcPct val="90000"/>
              </a:lnSpc>
              <a:spcAft>
                <a:spcPts val="1200"/>
              </a:spcAft>
              <a:buClr>
                <a:srgbClr val="84BAF0"/>
              </a:buClr>
              <a:buSzPct val="120000"/>
              <a:buFont typeface="Wingdings" panose="05000000000000000000" pitchFamily="2" charset="2"/>
              <a:buChar char="ü"/>
            </a:pPr>
            <a:r>
              <a:rPr lang="es-ES" sz="1100" dirty="0">
                <a:ea typeface="+mn-lt"/>
                <a:cs typeface="+mn-lt"/>
              </a:rPr>
              <a:t>Reduce el riesgo de que el bebé nazca muerto.</a:t>
            </a:r>
          </a:p>
          <a:p>
            <a:pPr marL="171450" indent="-171450">
              <a:lnSpc>
                <a:spcPct val="90000"/>
              </a:lnSpc>
              <a:spcAft>
                <a:spcPts val="1200"/>
              </a:spcAft>
              <a:buClr>
                <a:srgbClr val="84BAF0"/>
              </a:buClr>
              <a:buSzPct val="120000"/>
              <a:buFont typeface="Wingdings" panose="05000000000000000000" pitchFamily="2" charset="2"/>
              <a:buChar char="ü"/>
            </a:pPr>
            <a:r>
              <a:rPr lang="es-ES" sz="1100" dirty="0">
                <a:ea typeface="+mn-lt"/>
                <a:cs typeface="+mn-lt"/>
              </a:rPr>
              <a:t>Las mujeres vacunadas pueden pasar a sus </a:t>
            </a:r>
            <a:br>
              <a:rPr lang="es-ES" sz="1100" dirty="0">
                <a:ea typeface="+mn-lt"/>
                <a:cs typeface="+mn-lt"/>
              </a:rPr>
            </a:br>
            <a:r>
              <a:rPr lang="es-ES" sz="1100" dirty="0">
                <a:ea typeface="+mn-lt"/>
                <a:cs typeface="+mn-lt"/>
              </a:rPr>
              <a:t>bebés sus anticuerpos y posiblemente </a:t>
            </a:r>
            <a:br>
              <a:rPr lang="es-ES" sz="1100" dirty="0">
                <a:ea typeface="+mn-lt"/>
                <a:cs typeface="+mn-lt"/>
              </a:rPr>
            </a:br>
            <a:r>
              <a:rPr lang="es-ES" sz="1100" dirty="0">
                <a:ea typeface="+mn-lt"/>
                <a:cs typeface="+mn-lt"/>
              </a:rPr>
              <a:t>protegerlos de COVID-19.</a:t>
            </a:r>
          </a:p>
        </p:txBody>
      </p:sp>
      <p:sp>
        <p:nvSpPr>
          <p:cNvPr id="95" name="TextBox 94">
            <a:extLst>
              <a:ext uri="{FF2B5EF4-FFF2-40B4-BE49-F238E27FC236}">
                <a16:creationId xmlns:a16="http://schemas.microsoft.com/office/drawing/2014/main" id="{9F5F32ED-BA3F-4570-8A07-AC8AB4B9934F}"/>
              </a:ext>
            </a:extLst>
          </p:cNvPr>
          <p:cNvSpPr txBox="1"/>
          <p:nvPr/>
        </p:nvSpPr>
        <p:spPr>
          <a:xfrm>
            <a:off x="323823" y="155476"/>
            <a:ext cx="2705260" cy="461665"/>
          </a:xfrm>
          <a:prstGeom prst="rect">
            <a:avLst/>
          </a:prstGeom>
          <a:noFill/>
        </p:spPr>
        <p:txBody>
          <a:bodyPr wrap="square" lIns="0" tIns="0" rIns="0" bIns="0" rtlCol="0" anchor="t">
            <a:spAutoFit/>
          </a:bodyPr>
          <a:lstStyle/>
          <a:p>
            <a:pPr algn="ctr"/>
            <a:r>
              <a:rPr lang="es-ES" sz="1500" b="1" dirty="0">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551251"/>
            <a:ext cx="3371851" cy="39275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769994" y="2646024"/>
            <a:ext cx="1837798"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RECOMENDACIONES</a:t>
            </a:r>
            <a:endParaRPr lang="es-ES" sz="1600" b="1" dirty="0">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06476" y="3038775"/>
            <a:ext cx="2980392" cy="3500958"/>
          </a:xfrm>
          <a:prstGeom prst="rect">
            <a:avLst/>
          </a:prstGeom>
          <a:noFill/>
        </p:spPr>
        <p:txBody>
          <a:bodyPr wrap="square" lIns="0" tIns="0" rIns="0" bIns="0" rtlCol="0" anchor="t">
            <a:spAutoFit/>
          </a:bodyPr>
          <a:lstStyle/>
          <a:p>
            <a:pPr indent="-171450">
              <a:spcAft>
                <a:spcPts val="300"/>
              </a:spcAft>
              <a:buClr>
                <a:srgbClr val="0E5299"/>
              </a:buClr>
              <a:buSzPct val="225000"/>
              <a:buFont typeface="Calibri,Sans-Serif" panose="020F0502020204030204" pitchFamily="34" charset="0"/>
              <a:buChar char="₊"/>
            </a:pPr>
            <a:r>
              <a:rPr lang="en-US" sz="1050" b="0" i="0" dirty="0" err="1">
                <a:solidFill>
                  <a:srgbClr val="000000"/>
                </a:solidFill>
                <a:effectLst/>
              </a:rPr>
              <a:t>Póngase</a:t>
            </a:r>
            <a:r>
              <a:rPr lang="en-US" sz="1050" b="0" i="0" dirty="0">
                <a:solidFill>
                  <a:srgbClr val="000000"/>
                </a:solidFill>
                <a:effectLst/>
              </a:rPr>
              <a:t> la </a:t>
            </a:r>
            <a:r>
              <a:rPr lang="en-US" sz="1050" b="0" i="0" dirty="0" err="1">
                <a:solidFill>
                  <a:srgbClr val="000000"/>
                </a:solidFill>
                <a:effectLst/>
              </a:rPr>
              <a:t>vacuna</a:t>
            </a:r>
            <a:r>
              <a:rPr lang="en-US" sz="1050" b="0" i="0" dirty="0">
                <a:solidFill>
                  <a:srgbClr val="000000"/>
                </a:solidFill>
                <a:effectLst/>
              </a:rPr>
              <a:t> </a:t>
            </a:r>
            <a:r>
              <a:rPr lang="en-US" sz="1050" b="0" i="0" dirty="0" err="1">
                <a:solidFill>
                  <a:srgbClr val="000000"/>
                </a:solidFill>
                <a:effectLst/>
              </a:rPr>
              <a:t>actualizada</a:t>
            </a:r>
            <a:r>
              <a:rPr lang="en-US" sz="1050" b="0" i="0" dirty="0">
                <a:solidFill>
                  <a:srgbClr val="000000"/>
                </a:solidFill>
                <a:effectLst/>
              </a:rPr>
              <a:t>.</a:t>
            </a:r>
            <a:endParaRPr lang="en-US" sz="1050" b="0" i="0" dirty="0">
              <a:solidFill>
                <a:srgbClr val="000000"/>
              </a:solidFill>
              <a:effectLst/>
              <a:cs typeface="Calibri"/>
            </a:endParaRPr>
          </a:p>
          <a:p>
            <a:pPr indent="-171450">
              <a:spcAft>
                <a:spcPts val="300"/>
              </a:spcAft>
              <a:buClr>
                <a:srgbClr val="0E5299"/>
              </a:buClr>
              <a:buSzPct val="225000"/>
              <a:buFont typeface="Calibri,Sans-Serif" panose="020F0502020204030204" pitchFamily="34" charset="0"/>
              <a:buChar char="₊"/>
            </a:pPr>
            <a:r>
              <a:rPr lang="es-ES" sz="1050" dirty="0">
                <a:ea typeface="+mn-lt"/>
                <a:cs typeface="+mn-lt"/>
              </a:rPr>
              <a:t>Asegúrese de que su familia se ponga vacunas actualizadas</a:t>
            </a:r>
            <a:r>
              <a:rPr lang="es-ES" sz="1050" b="0" i="0" u="none" strike="noStrike" dirty="0">
                <a:solidFill>
                  <a:srgbClr val="000000"/>
                </a:solidFill>
                <a:effectLst/>
              </a:rPr>
              <a:t>.</a:t>
            </a:r>
            <a:endParaRPr lang="es-ES" sz="1050" b="0" i="0" u="none" strike="noStrike" dirty="0">
              <a:solidFill>
                <a:srgbClr val="000000"/>
              </a:solidFill>
              <a:effectLst/>
              <a:cs typeface="Calibri"/>
            </a:endParaRPr>
          </a:p>
          <a:p>
            <a:pPr indent="-171450">
              <a:spcAft>
                <a:spcPts val="300"/>
              </a:spcAft>
              <a:buClr>
                <a:srgbClr val="0E5299"/>
              </a:buClr>
              <a:buSzPct val="225000"/>
              <a:buFont typeface="Calibri,Sans-Serif" panose="020F0502020204030204" pitchFamily="34" charset="0"/>
              <a:buChar char="₊"/>
            </a:pPr>
            <a:r>
              <a:rPr lang="es-ES" sz="1050" dirty="0">
                <a:ea typeface="+mn-lt"/>
                <a:cs typeface="+mn-lt"/>
              </a:rPr>
              <a:t>Use cubrebocas en espacios cerrados o abiertos donde haya muchas personas, aunque esté al día con sus vacunas. </a:t>
            </a:r>
          </a:p>
          <a:p>
            <a:pPr indent="-171450">
              <a:spcAft>
                <a:spcPts val="300"/>
              </a:spcAft>
              <a:buClr>
                <a:srgbClr val="0E5299"/>
              </a:buClr>
              <a:buSzPct val="225000"/>
              <a:buFont typeface="Calibri,Sans-Serif" panose="020F0502020204030204" pitchFamily="34" charset="0"/>
              <a:buChar char="₊"/>
            </a:pPr>
            <a:r>
              <a:rPr lang="es-ES" sz="1050" dirty="0">
                <a:ea typeface="+mn-lt"/>
                <a:cs typeface="+mn-lt"/>
              </a:rPr>
              <a:t>Si está al día con sus vacunas y está expuesto a COVID-19 haga lo siguiente:</a:t>
            </a:r>
          </a:p>
          <a:p>
            <a:pPr marL="0" lvl="1" indent="-114300">
              <a:spcAft>
                <a:spcPts val="300"/>
              </a:spcAft>
              <a:buClr>
                <a:srgbClr val="0E5299"/>
              </a:buClr>
              <a:buSzPct val="150000"/>
              <a:buFont typeface="Arial" panose="020B0604020202020204" pitchFamily="34" charset="0"/>
              <a:buChar char="•"/>
            </a:pPr>
            <a:r>
              <a:rPr lang="en-US" sz="1050" b="0" i="0" dirty="0" err="1">
                <a:solidFill>
                  <a:srgbClr val="000000"/>
                </a:solidFill>
                <a:effectLst/>
              </a:rPr>
              <a:t>Aíslese</a:t>
            </a:r>
            <a:r>
              <a:rPr lang="en-US" sz="1050" b="0" i="0" dirty="0">
                <a:solidFill>
                  <a:srgbClr val="000000"/>
                </a:solidFill>
                <a:effectLst/>
              </a:rPr>
              <a:t>. </a:t>
            </a:r>
            <a:endParaRPr lang="es-ES" sz="1050" dirty="0">
              <a:ea typeface="+mn-lt"/>
              <a:cs typeface="+mn-lt"/>
            </a:endParaRPr>
          </a:p>
          <a:p>
            <a:pPr marL="0" lvl="1" indent="-114300">
              <a:spcAft>
                <a:spcPts val="300"/>
              </a:spcAft>
              <a:buClr>
                <a:srgbClr val="0E5299"/>
              </a:buClr>
              <a:buSzPct val="150000"/>
              <a:buFont typeface="Arial" panose="020F0502020204030204" pitchFamily="34" charset="0"/>
              <a:buChar char="•"/>
            </a:pPr>
            <a:r>
              <a:rPr lang="es-ES" sz="1050" dirty="0">
                <a:ea typeface="+mn-lt"/>
                <a:cs typeface="+mn-lt"/>
              </a:rPr>
              <a:t>Si tiene síntomas: </a:t>
            </a:r>
            <a:r>
              <a:rPr lang="es-419" sz="1050" dirty="0">
                <a:ea typeface="+mn-lt"/>
                <a:cs typeface="+mn-lt"/>
              </a:rPr>
              <a:t>Hágase la prueba 5 días después de la exposición. </a:t>
            </a:r>
            <a:r>
              <a:rPr lang="es-ES" sz="1050" dirty="0">
                <a:ea typeface="+mn-lt"/>
                <a:cs typeface="+mn-lt"/>
              </a:rPr>
              <a:t>Quédese en casa hasta que no tenga síntomas o éstos desaparezcan y hayan pasado 24 horas desde la última que le dio  fiebre y sin haber tomado medicina.</a:t>
            </a:r>
            <a:endParaRPr lang="es-419" sz="1050" dirty="0">
              <a:ea typeface="+mn-lt"/>
              <a:cs typeface="+mn-lt"/>
            </a:endParaRPr>
          </a:p>
          <a:p>
            <a:pPr marL="0" lvl="1" indent="-114300">
              <a:spcAft>
                <a:spcPts val="300"/>
              </a:spcAft>
              <a:buClr>
                <a:srgbClr val="0E5299"/>
              </a:buClr>
              <a:buSzPct val="150000"/>
              <a:buFont typeface="Arial" panose="020F0502020204030204" pitchFamily="34" charset="0"/>
              <a:buChar char="•"/>
            </a:pPr>
            <a:r>
              <a:rPr lang="es-419" sz="1050" dirty="0">
                <a:ea typeface="+mn-lt"/>
                <a:cs typeface="+mn-lt"/>
              </a:rPr>
              <a:t>Si no tiene síntomas: Hágase la prueba 5 días después de la exposición. Si la prueba es negativa, hágase otra prueba en 48 horas. Si el segundo resultado es de nuevo negativo, hágase otra prueba 48 horas después.  </a:t>
            </a:r>
            <a:r>
              <a:rPr lang="es-ES" sz="1050" dirty="0">
                <a:solidFill>
                  <a:srgbClr val="000000"/>
                </a:solidFill>
                <a:effectLst/>
                <a:ea typeface="Times New Roman" panose="02020603050405020304" pitchFamily="18" charset="0"/>
              </a:rPr>
              <a:t>​</a:t>
            </a:r>
            <a:endParaRPr lang="en-US" sz="1050">
              <a:effectLst/>
              <a:ea typeface="Times New Roman" panose="02020603050405020304" pitchFamily="18" charset="0"/>
              <a:cs typeface="Calibri"/>
            </a:endParaRPr>
          </a:p>
          <a:p>
            <a:pPr marL="0" lvl="1" indent="-114300">
              <a:spcAft>
                <a:spcPts val="300"/>
              </a:spcAft>
              <a:buClr>
                <a:srgbClr val="0E5299"/>
              </a:buClr>
              <a:buSzPct val="150000"/>
              <a:buFont typeface="Arial" panose="020B0604020202020204" pitchFamily="34" charset="0"/>
              <a:buChar char="•"/>
            </a:pPr>
            <a:r>
              <a:rPr lang="es-ES" sz="1050" dirty="0">
                <a:ea typeface="+mn-lt"/>
                <a:cs typeface="+mn-lt"/>
              </a:rPr>
              <a:t>Hable con el doctor si cree que está enfermo.</a:t>
            </a:r>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482120">
            <a:off x="135357" y="869513"/>
            <a:ext cx="579617" cy="559092"/>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201891" y="6617775"/>
            <a:ext cx="2414948" cy="807913"/>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r>
              <a:rPr lang="es-ES" sz="1050" dirty="0">
                <a:ea typeface="+mn-lt"/>
                <a:cs typeface="+mn-lt"/>
              </a:rPr>
              <a:t>Para las personas embarazadas de cualquier edad, amamantando o tratando de quedar embarazadas, las vacunas son muy importantes para que se mantengan </a:t>
            </a:r>
            <a:r>
              <a:rPr lang="en-US" sz="1050" dirty="0" err="1">
                <a:ea typeface="+mn-lt"/>
                <a:cs typeface="+mn-lt"/>
              </a:rPr>
              <a:t>ellas</a:t>
            </a:r>
            <a:r>
              <a:rPr lang="en-US" sz="1050" dirty="0">
                <a:ea typeface="+mn-lt"/>
                <a:cs typeface="+mn-lt"/>
              </a:rPr>
              <a:t> </a:t>
            </a:r>
            <a:r>
              <a:rPr lang="es-ES" sz="1050" dirty="0">
                <a:ea typeface="+mn-lt"/>
                <a:cs typeface="+mn-lt"/>
              </a:rPr>
              <a:t>y sus bebés sanos.  </a:t>
            </a:r>
            <a:endParaRPr lang="en-US" sz="1050" dirty="0">
              <a:ea typeface="+mn-lt"/>
              <a:cs typeface="+mn-lt"/>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61986"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758339" y="669100"/>
            <a:ext cx="2450267" cy="881010"/>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s-ES" sz="1050" b="1" dirty="0"/>
              <a:t>Tipos de vacunas disponibles en E.E. U.U.:</a:t>
            </a:r>
          </a:p>
          <a:p>
            <a:pPr marL="171450" indent="-171450">
              <a:lnSpc>
                <a:spcPct val="90000"/>
              </a:lnSpc>
              <a:spcAft>
                <a:spcPts val="300"/>
              </a:spcAft>
              <a:buFont typeface="Arial" panose="020B0604020202020204" pitchFamily="34" charset="0"/>
              <a:buChar char="•"/>
            </a:pPr>
            <a:r>
              <a:rPr lang="es-ES" sz="1050" dirty="0"/>
              <a:t>Pfizer</a:t>
            </a:r>
            <a:endParaRPr lang="es-ES" sz="1050" dirty="0">
              <a:cs typeface="Calibri"/>
            </a:endParaRPr>
          </a:p>
          <a:p>
            <a:pPr marL="171450" indent="-171450">
              <a:lnSpc>
                <a:spcPct val="90000"/>
              </a:lnSpc>
              <a:spcAft>
                <a:spcPts val="300"/>
              </a:spcAft>
              <a:buFont typeface="Arial" panose="020B0604020202020204" pitchFamily="34" charset="0"/>
              <a:buChar char="•"/>
            </a:pPr>
            <a:r>
              <a:rPr lang="es-ES" sz="1050" dirty="0"/>
              <a:t>Moderna</a:t>
            </a:r>
          </a:p>
          <a:p>
            <a:pPr marL="171450" indent="-171450">
              <a:lnSpc>
                <a:spcPct val="90000"/>
              </a:lnSpc>
              <a:spcAft>
                <a:spcPts val="300"/>
              </a:spcAft>
              <a:buFont typeface="Arial" panose="020B0604020202020204" pitchFamily="34" charset="0"/>
              <a:buChar char="•"/>
            </a:pPr>
            <a:r>
              <a:rPr lang="es-ES" sz="1050" dirty="0"/>
              <a:t>Para otras opciones, póngase en contacto con su departamento de salud o farmacia</a:t>
            </a:r>
            <a:endParaRPr lang="es-ES" sz="1050" dirty="0">
              <a:cs typeface="Calibri" panose="020F0502020204030204"/>
            </a:endParaRPr>
          </a:p>
        </p:txBody>
      </p:sp>
      <p:sp>
        <p:nvSpPr>
          <p:cNvPr id="11" name="CuadroTexto 10">
            <a:extLst>
              <a:ext uri="{FF2B5EF4-FFF2-40B4-BE49-F238E27FC236}">
                <a16:creationId xmlns:a16="http://schemas.microsoft.com/office/drawing/2014/main" id="{81641253-4D64-443E-9670-68C0EDCE3D4C}"/>
              </a:ext>
            </a:extLst>
          </p:cNvPr>
          <p:cNvSpPr txBox="1"/>
          <p:nvPr/>
        </p:nvSpPr>
        <p:spPr>
          <a:xfrm>
            <a:off x="207041" y="1635868"/>
            <a:ext cx="2914141" cy="775558"/>
          </a:xfrm>
          <a:custGeom>
            <a:avLst/>
            <a:gdLst>
              <a:gd name="connsiteX0" fmla="*/ 0 w 2980291"/>
              <a:gd name="connsiteY0" fmla="*/ 0 h 964880"/>
              <a:gd name="connsiteX1" fmla="*/ 2980291 w 2980291"/>
              <a:gd name="connsiteY1" fmla="*/ 0 h 964880"/>
              <a:gd name="connsiteX2" fmla="*/ 2980291 w 2980291"/>
              <a:gd name="connsiteY2" fmla="*/ 964880 h 964880"/>
              <a:gd name="connsiteX3" fmla="*/ 0 w 2980291"/>
              <a:gd name="connsiteY3" fmla="*/ 964880 h 964880"/>
              <a:gd name="connsiteX4" fmla="*/ 0 w 2980291"/>
              <a:gd name="connsiteY4" fmla="*/ 0 h 964880"/>
              <a:gd name="connsiteX0" fmla="*/ 0 w 2980291"/>
              <a:gd name="connsiteY0" fmla="*/ 5671 h 970551"/>
              <a:gd name="connsiteX1" fmla="*/ 788004 w 2980291"/>
              <a:gd name="connsiteY1" fmla="*/ 0 h 970551"/>
              <a:gd name="connsiteX2" fmla="*/ 2980291 w 2980291"/>
              <a:gd name="connsiteY2" fmla="*/ 5671 h 970551"/>
              <a:gd name="connsiteX3" fmla="*/ 2980291 w 2980291"/>
              <a:gd name="connsiteY3" fmla="*/ 970551 h 970551"/>
              <a:gd name="connsiteX4" fmla="*/ 0 w 2980291"/>
              <a:gd name="connsiteY4" fmla="*/ 970551 h 970551"/>
              <a:gd name="connsiteX5" fmla="*/ 0 w 2980291"/>
              <a:gd name="connsiteY5" fmla="*/ 5671 h 970551"/>
              <a:gd name="connsiteX0" fmla="*/ 1705 w 2981996"/>
              <a:gd name="connsiteY0" fmla="*/ 5671 h 970551"/>
              <a:gd name="connsiteX1" fmla="*/ 789709 w 2981996"/>
              <a:gd name="connsiteY1" fmla="*/ 0 h 970551"/>
              <a:gd name="connsiteX2" fmla="*/ 2981996 w 2981996"/>
              <a:gd name="connsiteY2" fmla="*/ 5671 h 970551"/>
              <a:gd name="connsiteX3" fmla="*/ 2981996 w 2981996"/>
              <a:gd name="connsiteY3" fmla="*/ 970551 h 970551"/>
              <a:gd name="connsiteX4" fmla="*/ 1705 w 2981996"/>
              <a:gd name="connsiteY4" fmla="*/ 970551 h 970551"/>
              <a:gd name="connsiteX5" fmla="*/ 0 w 2981996"/>
              <a:gd name="connsiteY5" fmla="*/ 446810 h 970551"/>
              <a:gd name="connsiteX6" fmla="*/ 1705 w 2981996"/>
              <a:gd name="connsiteY6" fmla="*/ 5671 h 9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996" h="970551">
                <a:moveTo>
                  <a:pt x="1705" y="5671"/>
                </a:moveTo>
                <a:lnTo>
                  <a:pt x="789709" y="0"/>
                </a:lnTo>
                <a:lnTo>
                  <a:pt x="2981996" y="5671"/>
                </a:lnTo>
                <a:lnTo>
                  <a:pt x="2981996" y="970551"/>
                </a:lnTo>
                <a:lnTo>
                  <a:pt x="1705" y="970551"/>
                </a:lnTo>
                <a:cubicBezTo>
                  <a:pt x="1137" y="795971"/>
                  <a:pt x="568" y="621390"/>
                  <a:pt x="0" y="446810"/>
                </a:cubicBezTo>
                <a:cubicBezTo>
                  <a:pt x="568" y="299764"/>
                  <a:pt x="1137" y="152717"/>
                  <a:pt x="1705" y="5671"/>
                </a:cubicBezTo>
                <a:close/>
              </a:path>
            </a:pathLst>
          </a:cu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00"/>
              </a:spcAft>
            </a:pPr>
            <a:r>
              <a:rPr lang="es-ES" sz="1050" dirty="0"/>
              <a:t>Póngase la vacuna actualizada, se haya puesto o </a:t>
            </a:r>
            <a:br>
              <a:rPr lang="es-ES" sz="1050" dirty="0"/>
            </a:br>
            <a:r>
              <a:rPr lang="es-ES" sz="1050" dirty="0"/>
              <a:t>no  la serie primaria de vacunas. Los adultos mayores de 65 años, las personas inmunodeprimidas y los niños de 6 meses a 5 años deben consultar con un proveedor de salud</a:t>
            </a:r>
            <a:r>
              <a:rPr lang="es-ES" sz="1050" b="0" i="0" u="none" strike="noStrike" dirty="0">
                <a:solidFill>
                  <a:srgbClr val="000000"/>
                </a:solidFill>
                <a:effectLst/>
                <a:latin typeface="Calibri"/>
                <a:cs typeface="Calibri"/>
              </a:rPr>
              <a:t>.</a:t>
            </a:r>
            <a:endParaRPr lang="es-MX" sz="1050">
              <a:latin typeface="Calibri"/>
              <a:ea typeface="+mn-lt"/>
              <a:cs typeface="Calibri"/>
            </a:endParaRPr>
          </a:p>
        </p:txBody>
      </p:sp>
      <p:cxnSp>
        <p:nvCxnSpPr>
          <p:cNvPr id="19" name="Straight Arrow Connector 18">
            <a:extLst>
              <a:ext uri="{FF2B5EF4-FFF2-40B4-BE49-F238E27FC236}">
                <a16:creationId xmlns:a16="http://schemas.microsoft.com/office/drawing/2014/main" id="{77880A0A-DF2D-F3AA-BAA3-326A9B836D4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person in a white coat and mask giving a vaccine to a person&#10;&#10;Description automatically generated">
            <a:extLst>
              <a:ext uri="{FF2B5EF4-FFF2-40B4-BE49-F238E27FC236}">
                <a16:creationId xmlns:a16="http://schemas.microsoft.com/office/drawing/2014/main" id="{4569CF55-0E36-2661-9CCF-8C24EAEFD6D7}"/>
              </a:ext>
            </a:extLst>
          </p:cNvPr>
          <p:cNvPicPr>
            <a:picLocks noChangeAspect="1"/>
          </p:cNvPicPr>
          <p:nvPr/>
        </p:nvPicPr>
        <p:blipFill rotWithShape="1">
          <a:blip r:embed="rId22">
            <a:extLst>
              <a:ext uri="{28A0092B-C50C-407E-A947-70E740481C1C}">
                <a14:useLocalDpi xmlns:a14="http://schemas.microsoft.com/office/drawing/2010/main" val="0"/>
              </a:ext>
            </a:extLst>
          </a:blip>
          <a:srcRect l="17679" r="24859" b="44386"/>
          <a:stretch/>
        </p:blipFill>
        <p:spPr>
          <a:xfrm>
            <a:off x="5339565" y="976892"/>
            <a:ext cx="910394" cy="881125"/>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C9791-0C68-4692-80D1-3058BBD0918D}">
  <ds:schemaRef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41a82cfb-08d0-4eac-a8a5-9ca94e9619de"/>
    <ds:schemaRef ds:uri="http://schemas.openxmlformats.org/package/2006/metadata/core-properties"/>
    <ds:schemaRef ds:uri="75afdd44-4aa4-4d0a-9dc0-7606fd3e2ef5"/>
    <ds:schemaRef ds:uri="http://purl.org/dc/terms/"/>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1CA7CD7C-18AB-4340-AA77-ED17BDB62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fdd44-4aa4-4d0a-9dc0-7606fd3e2ef5"/>
    <ds:schemaRef ds:uri="41a82cfb-08d0-4eac-a8a5-9ca94e961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372</TotalTime>
  <Words>1428</Words>
  <Application>Microsoft Office PowerPoint</Application>
  <PresentationFormat>Custom</PresentationFormat>
  <Paragraphs>110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2023-07-25_Embarazo-COVID-Vacuna-Tríptico_Material-de-apoyo_Plantilla</dc:title>
  <dc:creator>Migrant Clinicians Network</dc:creator>
  <cp:lastModifiedBy>Giovanni Lopez-Quezada</cp:lastModifiedBy>
  <cp:revision>8</cp:revision>
  <cp:lastPrinted>2022-11-01T18:42:15Z</cp:lastPrinted>
  <dcterms:created xsi:type="dcterms:W3CDTF">2021-06-09T15:49:13Z</dcterms:created>
  <dcterms:modified xsi:type="dcterms:W3CDTF">2023-08-17T19:36:35Z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