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E9BE7E8D-8615-404F-C663-2EA7E99F7E7D}" name="Claire Hutkins Seda" initials="CHS" userId="S::cseda@migrantclinician.org::178ef2c6-c3c1-4c44-a37d-ea93e29faabb" providerId="AD"/>
  <p188:author id="{67B99792-8BE8-A8EB-BE8D-E41AC500DBBB}" name="Noel Dufrene" initials="ND" userId="S::ndufrene@migrantclinician.org::131c83a1-d70b-4f56-8487-a9b39281de7c"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4"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9"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4F"/>
    <a:srgbClr val="319997"/>
    <a:srgbClr val="F29D2C"/>
    <a:srgbClr val="0E5299"/>
    <a:srgbClr val="FFD243"/>
    <a:srgbClr val="549FEA"/>
    <a:srgbClr val="2F3492"/>
    <a:srgbClr val="69ABED"/>
    <a:srgbClr val="72B0EE"/>
    <a:srgbClr val="84BA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71A28-7FB7-0BC7-6371-4470CCAAAA14}" v="6" dt="2023-10-10T20:09:06.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956" autoAdjust="0"/>
    <p:restoredTop sz="94660"/>
  </p:normalViewPr>
  <p:slideViewPr>
    <p:cSldViewPr snapToGrid="0">
      <p:cViewPr>
        <p:scale>
          <a:sx n="75" d="100"/>
          <a:sy n="75" d="100"/>
        </p:scale>
        <p:origin x="3120" y="504"/>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10/10/2023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10/10/2023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C91DD64-7D1C-451E-8C1E-F1856CD7D85A}"/>
              </a:ext>
            </a:extLst>
          </p:cNvPr>
          <p:cNvGrpSpPr/>
          <p:nvPr/>
        </p:nvGrpSpPr>
        <p:grpSpPr>
          <a:xfrm>
            <a:off x="2336354" y="6472350"/>
            <a:ext cx="630521" cy="840226"/>
            <a:chOff x="593949" y="5126893"/>
            <a:chExt cx="676139" cy="901015"/>
          </a:xfrm>
        </p:grpSpPr>
        <p:pic>
          <p:nvPicPr>
            <p:cNvPr id="13" name="Picture 12" descr="A person wearing a mask&#10;&#10;Description automatically generated with medium confidence">
              <a:extLst>
                <a:ext uri="{FF2B5EF4-FFF2-40B4-BE49-F238E27FC236}">
                  <a16:creationId xmlns:a16="http://schemas.microsoft.com/office/drawing/2014/main" id="{53F6A97A-7F3B-4052-B321-BFC017807D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8420" y="5126893"/>
              <a:ext cx="641668" cy="849345"/>
            </a:xfrm>
            <a:prstGeom prst="rect">
              <a:avLst/>
            </a:prstGeom>
          </p:spPr>
        </p:pic>
        <p:sp>
          <p:nvSpPr>
            <p:cNvPr id="15" name="Rectangle 14">
              <a:extLst>
                <a:ext uri="{FF2B5EF4-FFF2-40B4-BE49-F238E27FC236}">
                  <a16:creationId xmlns:a16="http://schemas.microsoft.com/office/drawing/2014/main" id="{85AFF405-67C9-4D07-AE37-10D55DA3C91C}"/>
                </a:ext>
              </a:extLst>
            </p:cNvPr>
            <p:cNvSpPr/>
            <p:nvPr/>
          </p:nvSpPr>
          <p:spPr>
            <a:xfrm>
              <a:off x="593949" y="5784850"/>
              <a:ext cx="641668" cy="243058"/>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A picture containing sky, ground, outdoor, person&#10;&#10;Description automatically generated">
            <a:extLst>
              <a:ext uri="{FF2B5EF4-FFF2-40B4-BE49-F238E27FC236}">
                <a16:creationId xmlns:a16="http://schemas.microsoft.com/office/drawing/2014/main" id="{42ADC207-3D30-4715-A8DF-BB62603FCA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4776"/>
          <a:stretch/>
        </p:blipFill>
        <p:spPr>
          <a:xfrm>
            <a:off x="6686545" y="0"/>
            <a:ext cx="3371855" cy="4921834"/>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4695" y="1"/>
            <a:ext cx="3371851" cy="83964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5E25BEA7-74A3-426F-9423-80D6622F8625}"/>
              </a:ext>
            </a:extLst>
          </p:cNvPr>
          <p:cNvPicPr>
            <a:picLocks noChangeAspect="1"/>
          </p:cNvPicPr>
          <p:nvPr/>
        </p:nvPicPr>
        <p:blipFill rotWithShape="1">
          <a:blip r:embed="rId4"/>
          <a:srcRect l="26222" r="26222" b="47442"/>
          <a:stretch/>
        </p:blipFill>
        <p:spPr>
          <a:xfrm>
            <a:off x="6695733" y="4462427"/>
            <a:ext cx="3371852" cy="3309972"/>
          </a:xfrm>
          <a:prstGeom prst="rect">
            <a:avLst/>
          </a:prstGeom>
          <a:effectLst>
            <a:outerShdw blurRad="50800" dist="38100" algn="l" rotWithShape="0">
              <a:prstClr val="black">
                <a:alpha val="40000"/>
              </a:prstClr>
            </a:outerShdw>
          </a:effectLst>
        </p:spPr>
      </p:pic>
      <p:pic>
        <p:nvPicPr>
          <p:cNvPr id="22" name="Picture 21">
            <a:extLst>
              <a:ext uri="{FF2B5EF4-FFF2-40B4-BE49-F238E27FC236}">
                <a16:creationId xmlns:a16="http://schemas.microsoft.com/office/drawing/2014/main" id="{638BBB72-9924-4B51-98AE-0EBBD037D73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300000"/>
                    </a14:imgEffect>
                  </a14:imgLayer>
                </a14:imgProps>
              </a:ext>
            </a:extLst>
          </a:blip>
          <a:srcRect l="25134" r="25085" b="49581"/>
          <a:stretch/>
        </p:blipFill>
        <p:spPr>
          <a:xfrm>
            <a:off x="6695734" y="4772405"/>
            <a:ext cx="3371851" cy="2999995"/>
          </a:xfrm>
          <a:prstGeom prst="rect">
            <a:avLst/>
          </a:prstGeom>
          <a:effectLst>
            <a:outerShdw blurRad="50800" dist="38100" algn="l" rotWithShape="0">
              <a:prstClr val="black">
                <a:alpha val="40000"/>
              </a:prstClr>
            </a:outerShdw>
          </a:effectLst>
        </p:spPr>
      </p:pic>
      <p:sp>
        <p:nvSpPr>
          <p:cNvPr id="27" name="TextBox 26">
            <a:extLst>
              <a:ext uri="{FF2B5EF4-FFF2-40B4-BE49-F238E27FC236}">
                <a16:creationId xmlns:a16="http://schemas.microsoft.com/office/drawing/2014/main" id="{8E4A26E8-40C4-4F86-A709-BE045139E941}"/>
              </a:ext>
            </a:extLst>
          </p:cNvPr>
          <p:cNvSpPr txBox="1"/>
          <p:nvPr/>
        </p:nvSpPr>
        <p:spPr>
          <a:xfrm>
            <a:off x="383035" y="270050"/>
            <a:ext cx="2346326" cy="492443"/>
          </a:xfrm>
          <a:prstGeom prst="rect">
            <a:avLst/>
          </a:prstGeom>
          <a:noFill/>
        </p:spPr>
        <p:txBody>
          <a:bodyPr wrap="square" lIns="0" tIns="0" rIns="0" bIns="0" rtlCol="0" anchor="t">
            <a:spAutoFit/>
          </a:bodyPr>
          <a:lstStyle/>
          <a:p>
            <a:pPr algn="ctr">
              <a:spcAft>
                <a:spcPts val="600"/>
              </a:spcAft>
            </a:pPr>
            <a:r>
              <a:rPr lang="es-ES" sz="1600" b="1" dirty="0">
                <a:solidFill>
                  <a:srgbClr val="0E5299"/>
                </a:solidFill>
              </a:rPr>
              <a:t>COVID-19 VACCINES ARE SAFE AND EFFECTIVE</a:t>
            </a:r>
            <a:endParaRPr lang="es-ES" sz="1600" b="1" dirty="0">
              <a:solidFill>
                <a:srgbClr val="0E5299"/>
              </a:solidFill>
              <a:cs typeface="Calibri"/>
            </a:endParaRPr>
          </a:p>
        </p:txBody>
      </p:sp>
      <p:sp>
        <p:nvSpPr>
          <p:cNvPr id="10" name="TextBox 9">
            <a:extLst>
              <a:ext uri="{FF2B5EF4-FFF2-40B4-BE49-F238E27FC236}">
                <a16:creationId xmlns:a16="http://schemas.microsoft.com/office/drawing/2014/main" id="{1A5F4A01-344D-4EE3-A0A1-9301F64A6BB1}"/>
              </a:ext>
            </a:extLst>
          </p:cNvPr>
          <p:cNvSpPr txBox="1"/>
          <p:nvPr/>
        </p:nvSpPr>
        <p:spPr>
          <a:xfrm>
            <a:off x="7210210" y="6298813"/>
            <a:ext cx="2334056" cy="757130"/>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n-US" sz="2400" b="1" dirty="0">
                <a:solidFill>
                  <a:schemeClr val="bg1"/>
                </a:solidFill>
                <a:ea typeface="+mn-lt"/>
                <a:cs typeface="+mn-lt"/>
              </a:rPr>
              <a:t>Get An Updated COVID Vaccine</a:t>
            </a:r>
            <a:endParaRPr lang="en-US" sz="2400" dirty="0">
              <a:solidFill>
                <a:schemeClr val="bg1"/>
              </a:solidFill>
              <a:ea typeface="Calibri"/>
              <a:cs typeface="Calibri" panose="020F0502020204030204"/>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10210" y="6225340"/>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10210" y="7110695"/>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969200" y="252052"/>
            <a:ext cx="2069650" cy="498598"/>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HOW DO I GET A </a:t>
            </a:r>
            <a:br>
              <a:rPr lang="es-ES" b="1">
                <a:solidFill>
                  <a:schemeClr val="bg1"/>
                </a:solidFill>
              </a:rPr>
            </a:br>
            <a:r>
              <a:rPr lang="es-ES" b="1">
                <a:solidFill>
                  <a:schemeClr val="bg1"/>
                </a:solidFill>
              </a:rPr>
              <a:t>COVID-19 VACCINE?</a:t>
            </a:r>
            <a:endParaRPr lang="es-ES">
              <a:solidFill>
                <a:schemeClr val="bg1"/>
              </a:solidFill>
            </a:endParaRPr>
          </a:p>
        </p:txBody>
      </p:sp>
      <p:sp>
        <p:nvSpPr>
          <p:cNvPr id="30" name="TextBox 29">
            <a:extLst>
              <a:ext uri="{FF2B5EF4-FFF2-40B4-BE49-F238E27FC236}">
                <a16:creationId xmlns:a16="http://schemas.microsoft.com/office/drawing/2014/main" id="{13A4E983-9F63-4335-862E-7EB57F6D2A96}"/>
              </a:ext>
            </a:extLst>
          </p:cNvPr>
          <p:cNvSpPr txBox="1"/>
          <p:nvPr/>
        </p:nvSpPr>
        <p:spPr>
          <a:xfrm>
            <a:off x="3572498" y="966337"/>
            <a:ext cx="2862288" cy="3298339"/>
          </a:xfrm>
          <a:prstGeom prst="rect">
            <a:avLst/>
          </a:prstGeom>
          <a:noFill/>
        </p:spPr>
        <p:txBody>
          <a:bodyPr wrap="square" lIns="0" tIns="0" rIns="0" bIns="0" rtlCol="0" anchor="t">
            <a:spAutoFit/>
          </a:bodyPr>
          <a:lstStyle/>
          <a:p>
            <a:pPr>
              <a:spcAft>
                <a:spcPts val="1000"/>
              </a:spcAft>
              <a:buClr>
                <a:srgbClr val="FFC000"/>
              </a:buClr>
              <a:buSzPct val="115000"/>
            </a:pPr>
            <a:r>
              <a:rPr lang="en-US" sz="1200" b="1" dirty="0">
                <a:ea typeface="+mn-lt"/>
                <a:cs typeface="+mn-lt"/>
              </a:rPr>
              <a:t>The vaccine is free for most people, including those without insurance.</a:t>
            </a:r>
          </a:p>
          <a:p>
            <a:pPr>
              <a:spcAft>
                <a:spcPts val="1000"/>
              </a:spcAft>
              <a:buClr>
                <a:srgbClr val="FFC000"/>
              </a:buClr>
              <a:buSzPct val="115000"/>
            </a:pPr>
            <a:r>
              <a:rPr lang="en-US" sz="1200" b="1" dirty="0">
                <a:ea typeface="+mn-lt"/>
                <a:cs typeface="+mn-lt"/>
              </a:rPr>
              <a:t>Check to see where to access the COVID vaccine for free:</a:t>
            </a: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Ask about mobile clinics and health fairs</a:t>
            </a:r>
          </a:p>
          <a:p>
            <a:pPr marL="171450" indent="-171450">
              <a:spcAft>
                <a:spcPts val="1000"/>
              </a:spcAft>
              <a:buClr>
                <a:srgbClr val="FFC000"/>
              </a:buClr>
              <a:buSzPct val="114999"/>
              <a:buFont typeface="Wingdings" panose="05000000000000000000" pitchFamily="2" charset="2"/>
              <a:buChar char="ü"/>
            </a:pPr>
            <a:r>
              <a:rPr lang="en-US" sz="1200" b="1" dirty="0">
                <a:ea typeface="+mn-lt"/>
                <a:cs typeface="+mn-lt"/>
              </a:rPr>
              <a:t>Health department</a:t>
            </a:r>
            <a:endParaRPr lang="en-US" dirty="0">
              <a:ea typeface="Calibri"/>
              <a:cs typeface="Calibri"/>
            </a:endParaRP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Community health center</a:t>
            </a: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Pharmacies near you</a:t>
            </a:r>
          </a:p>
          <a:p>
            <a:pPr marL="171450" indent="-171450">
              <a:spcAft>
                <a:spcPts val="1000"/>
              </a:spcAft>
              <a:buClr>
                <a:srgbClr val="FFC000"/>
              </a:buClr>
              <a:buSzPct val="115000"/>
              <a:buFont typeface="Wingdings" panose="05000000000000000000" pitchFamily="2" charset="2"/>
              <a:buChar char="ü"/>
            </a:pPr>
            <a:r>
              <a:rPr lang="en-US" sz="1200" b="1" dirty="0">
                <a:ea typeface="+mn-lt"/>
                <a:cs typeface="+mn-lt"/>
              </a:rPr>
              <a:t>Speak with your employer </a:t>
            </a:r>
            <a:r>
              <a:rPr lang="en-US" sz="1200" dirty="0">
                <a:ea typeface="+mn-lt"/>
                <a:cs typeface="+mn-lt"/>
              </a:rPr>
              <a:t>about getting the COVID-19 vaccine. They may be helpful in making arrangements to get a vaccine. </a:t>
            </a:r>
          </a:p>
          <a:p>
            <a:pPr marL="171450" indent="-171450">
              <a:spcAft>
                <a:spcPts val="1000"/>
              </a:spcAft>
              <a:buClr>
                <a:srgbClr val="FFC000"/>
              </a:buClr>
              <a:buSzPct val="114999"/>
              <a:buFont typeface="Wingdings" panose="05000000000000000000" pitchFamily="2" charset="2"/>
              <a:buChar char="ü"/>
            </a:pPr>
            <a:r>
              <a:rPr lang="en-US" sz="1200" b="1" dirty="0">
                <a:ea typeface="+mn-lt"/>
                <a:cs typeface="+mn-lt"/>
              </a:rPr>
              <a:t>Find vaccines: </a:t>
            </a:r>
            <a:r>
              <a:rPr lang="en-US" sz="1200" dirty="0">
                <a:ea typeface="+mn-lt"/>
                <a:cs typeface="+mn-lt"/>
              </a:rPr>
              <a:t>https://www.vaccines.gov/search/</a:t>
            </a:r>
            <a:endParaRPr lang="en-US" sz="1200" dirty="0">
              <a:latin typeface="Calibri"/>
              <a:ea typeface="+mn-lt"/>
              <a:cs typeface="Calibri"/>
            </a:endParaRPr>
          </a:p>
        </p:txBody>
      </p:sp>
      <p:grpSp>
        <p:nvGrpSpPr>
          <p:cNvPr id="47" name="Group 46">
            <a:extLst>
              <a:ext uri="{FF2B5EF4-FFF2-40B4-BE49-F238E27FC236}">
                <a16:creationId xmlns:a16="http://schemas.microsoft.com/office/drawing/2014/main" id="{06833B9E-E49C-4329-9D8D-978623D904FE}"/>
              </a:ext>
            </a:extLst>
          </p:cNvPr>
          <p:cNvGrpSpPr/>
          <p:nvPr/>
        </p:nvGrpSpPr>
        <p:grpSpPr>
          <a:xfrm>
            <a:off x="3690841" y="4420479"/>
            <a:ext cx="2691718" cy="294196"/>
            <a:chOff x="3652352" y="4738649"/>
            <a:chExt cx="2691718" cy="294196"/>
          </a:xfrm>
        </p:grpSpPr>
        <p:sp>
          <p:nvSpPr>
            <p:cNvPr id="36" name="TextBox 35">
              <a:extLst>
                <a:ext uri="{FF2B5EF4-FFF2-40B4-BE49-F238E27FC236}">
                  <a16:creationId xmlns:a16="http://schemas.microsoft.com/office/drawing/2014/main" id="{6412BEDF-938B-4552-A838-8D513795A6C4}"/>
                </a:ext>
              </a:extLst>
            </p:cNvPr>
            <p:cNvSpPr txBox="1"/>
            <p:nvPr/>
          </p:nvSpPr>
          <p:spPr>
            <a:xfrm>
              <a:off x="3705980" y="4738649"/>
              <a:ext cx="2584462" cy="246221"/>
            </a:xfrm>
            <a:prstGeom prst="rect">
              <a:avLst/>
            </a:prstGeom>
            <a:noFill/>
          </p:spPr>
          <p:txBody>
            <a:bodyPr wrap="square" lIns="0" tIns="0" rIns="0" bIns="0" rtlCol="0" anchor="t">
              <a:spAutoFit/>
            </a:bodyPr>
            <a:lstStyle/>
            <a:p>
              <a:pPr algn="ctr">
                <a:spcAft>
                  <a:spcPts val="600"/>
                </a:spcAft>
              </a:pPr>
              <a:r>
                <a:rPr lang="es-ES" sz="1600" b="1"/>
                <a:t>FOR MORE INFORMATION</a:t>
              </a:r>
              <a:endParaRPr lang="en-US" sz="1600"/>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652352" y="5032845"/>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D06FD5C7-82A7-4814-91FD-962FC0EC1877}"/>
              </a:ext>
            </a:extLst>
          </p:cNvPr>
          <p:cNvSpPr/>
          <p:nvPr/>
        </p:nvSpPr>
        <p:spPr>
          <a:xfrm>
            <a:off x="0" y="2346067"/>
            <a:ext cx="3314693" cy="37762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6CE72B4-5053-434F-BAD0-E2473CB6CA17}"/>
              </a:ext>
            </a:extLst>
          </p:cNvPr>
          <p:cNvSpPr txBox="1"/>
          <p:nvPr/>
        </p:nvSpPr>
        <p:spPr>
          <a:xfrm>
            <a:off x="509285" y="2426949"/>
            <a:ext cx="2292310" cy="249299"/>
          </a:xfrm>
          <a:prstGeom prst="rect">
            <a:avLst/>
          </a:prstGeom>
          <a:noFill/>
        </p:spPr>
        <p:txBody>
          <a:bodyPr wrap="square" lIns="0" tIns="0" rIns="0" bIns="0" rtlCol="0" anchor="t">
            <a:spAutoFit/>
          </a:bodyPr>
          <a:lstStyle/>
          <a:p>
            <a:pPr algn="ctr">
              <a:lnSpc>
                <a:spcPct val="90000"/>
              </a:lnSpc>
              <a:spcAft>
                <a:spcPts val="600"/>
              </a:spcAft>
            </a:pPr>
            <a:r>
              <a:rPr lang="es-ES" b="1" dirty="0">
                <a:solidFill>
                  <a:schemeClr val="bg1"/>
                </a:solidFill>
              </a:rPr>
              <a:t>RECOMMENDATIONS</a:t>
            </a:r>
            <a:endParaRPr lang="es-ES" b="1" dirty="0">
              <a:solidFill>
                <a:schemeClr val="bg1"/>
              </a:solidFill>
              <a:cs typeface="Calibri"/>
            </a:endParaRPr>
          </a:p>
        </p:txBody>
      </p:sp>
      <p:sp>
        <p:nvSpPr>
          <p:cNvPr id="55" name="TextBox 54">
            <a:extLst>
              <a:ext uri="{FF2B5EF4-FFF2-40B4-BE49-F238E27FC236}">
                <a16:creationId xmlns:a16="http://schemas.microsoft.com/office/drawing/2014/main" id="{E0C75D11-FA61-4138-BC13-F55508F61B3B}"/>
              </a:ext>
            </a:extLst>
          </p:cNvPr>
          <p:cNvSpPr txBox="1"/>
          <p:nvPr/>
        </p:nvSpPr>
        <p:spPr>
          <a:xfrm>
            <a:off x="139468" y="2833588"/>
            <a:ext cx="3094689" cy="3524042"/>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50" dirty="0"/>
              <a:t>Get your updated vaccine.</a:t>
            </a:r>
            <a:endParaRPr lang="en-US" sz="115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50" dirty="0">
                <a:cs typeface="Calibri"/>
              </a:rPr>
              <a:t>Get your family updated vaccines.</a:t>
            </a:r>
            <a:endParaRPr lang="en-US" sz="1150" dirty="0">
              <a:ea typeface="Calibri"/>
              <a:cs typeface="Calibri"/>
            </a:endParaRPr>
          </a:p>
          <a:p>
            <a:pPr marL="171450" indent="-171450">
              <a:spcAft>
                <a:spcPts val="600"/>
              </a:spcAft>
              <a:buClr>
                <a:srgbClr val="0E5299"/>
              </a:buClr>
              <a:buSzPct val="225000"/>
              <a:buFont typeface="Calibri,Sans-Serif" panose="020F0502020204030204" pitchFamily="34" charset="0"/>
              <a:buChar char="₊"/>
            </a:pPr>
            <a:r>
              <a:rPr lang="en-US" sz="1150" dirty="0">
                <a:cs typeface="Calibri"/>
              </a:rPr>
              <a:t>Pfizer or Moderna are recommended.</a:t>
            </a:r>
            <a:endParaRPr lang="en-US" sz="1150" dirty="0">
              <a:ea typeface="+mn-lt"/>
              <a:cs typeface="+mn-lt"/>
            </a:endParaRPr>
          </a:p>
          <a:p>
            <a:pPr marL="171450" indent="-171450">
              <a:spcAft>
                <a:spcPts val="600"/>
              </a:spcAft>
              <a:buClr>
                <a:srgbClr val="0E5299"/>
              </a:buClr>
              <a:buSzPct val="225000"/>
              <a:buFont typeface="Calibri" panose="020F0502020204030204" pitchFamily="34" charset="0"/>
              <a:buChar char="₊"/>
            </a:pPr>
            <a:r>
              <a:rPr lang="en-US" sz="1150" dirty="0">
                <a:cs typeface="Calibri"/>
              </a:rPr>
              <a:t>Wear a mask in crowded indoor or outdoor spaces, even when you are up to date on your vaccine. </a:t>
            </a:r>
            <a:endParaRPr lang="en-US" sz="1150">
              <a:ea typeface="Calibri"/>
              <a:cs typeface="Calibri"/>
            </a:endParaRPr>
          </a:p>
          <a:p>
            <a:pPr marL="171450" indent="-171450">
              <a:spcAft>
                <a:spcPts val="600"/>
              </a:spcAft>
              <a:buClr>
                <a:srgbClr val="0E5299"/>
              </a:buClr>
              <a:buSzPct val="225000"/>
              <a:buFont typeface="Calibri,Sans-Serif" panose="020F0502020204030204" pitchFamily="34" charset="0"/>
              <a:buChar char="₊"/>
            </a:pPr>
            <a:r>
              <a:rPr lang="en-US" sz="1150" dirty="0">
                <a:ea typeface="+mn-lt"/>
                <a:cs typeface="+mn-lt"/>
              </a:rPr>
              <a:t>If you were exposed to COVID-19, follow these steps, even if you are vaccinated:</a:t>
            </a:r>
          </a:p>
          <a:p>
            <a:pPr marL="228600" lvl="2" indent="-114300">
              <a:spcAft>
                <a:spcPts val="600"/>
              </a:spcAft>
              <a:buClr>
                <a:schemeClr val="accent1">
                  <a:lumMod val="75000"/>
                </a:schemeClr>
              </a:buClr>
              <a:buFont typeface="Arial,Sans-Serif" panose="020F0502020204030204" pitchFamily="34" charset="0"/>
              <a:buChar char="•"/>
            </a:pPr>
            <a:r>
              <a:rPr lang="en-US" sz="1150" dirty="0">
                <a:cs typeface="Calibri"/>
              </a:rPr>
              <a:t>Wear a mask or respirator for 10 days.</a:t>
            </a:r>
            <a:endParaRPr lang="en-US" sz="1150">
              <a:ea typeface="Calibri"/>
              <a:cs typeface="Calibri"/>
            </a:endParaRPr>
          </a:p>
          <a:p>
            <a:pPr marL="228600" lvl="2" indent="-114300">
              <a:spcAft>
                <a:spcPts val="600"/>
              </a:spcAft>
              <a:buClr>
                <a:srgbClr val="2F5597"/>
              </a:buClr>
              <a:buFont typeface="Arial,Sans-Serif" panose="020F0502020204030204" pitchFamily="34" charset="0"/>
              <a:buChar char="•"/>
            </a:pPr>
            <a:r>
              <a:rPr lang="en-US" sz="1150" dirty="0">
                <a:ea typeface="+mn-lt"/>
                <a:cs typeface="+mn-lt"/>
              </a:rPr>
              <a:t>If you have symptoms: Isolate. Test immediately.</a:t>
            </a:r>
            <a:endParaRPr lang="en-US" sz="1150">
              <a:ea typeface="Calibri"/>
              <a:cs typeface="Calibri"/>
            </a:endParaRPr>
          </a:p>
          <a:p>
            <a:pPr marL="228600" lvl="2" indent="-114300">
              <a:spcAft>
                <a:spcPts val="600"/>
              </a:spcAft>
              <a:buClr>
                <a:srgbClr val="2F5597"/>
              </a:buClr>
              <a:buFont typeface="Arial,Sans-Serif" panose="020F0502020204030204" pitchFamily="34" charset="0"/>
              <a:buChar char="•"/>
            </a:pPr>
            <a:r>
              <a:rPr lang="en-US" sz="1150" dirty="0">
                <a:ea typeface="+mn-lt"/>
                <a:cs typeface="+mn-lt"/>
              </a:rPr>
              <a:t>If you don’t have symptoms: Test at least 5 full days after exposure. If you are positive, isolate!</a:t>
            </a:r>
          </a:p>
          <a:p>
            <a:pPr marL="228600" lvl="2" indent="-114300">
              <a:spcAft>
                <a:spcPts val="600"/>
              </a:spcAft>
              <a:buClr>
                <a:srgbClr val="2F5597"/>
              </a:buClr>
              <a:buFont typeface="Arial,Sans-Serif" panose="020F0502020204030204" pitchFamily="34" charset="0"/>
              <a:buChar char="•"/>
            </a:pPr>
            <a:r>
              <a:rPr lang="en-US" sz="1150" dirty="0">
                <a:ea typeface="+mn-lt"/>
                <a:cs typeface="+mn-lt"/>
              </a:rPr>
              <a:t>If you have a positive test or have symptoms, see CDC guidelines for how to isolate. </a:t>
            </a:r>
          </a:p>
          <a:p>
            <a:pPr marL="228600" lvl="2" indent="-114300">
              <a:spcAft>
                <a:spcPts val="600"/>
              </a:spcAft>
              <a:buClr>
                <a:srgbClr val="2F5597"/>
              </a:buClr>
              <a:buFont typeface="Arial,Sans-Serif" panose="020F0502020204030204" pitchFamily="34" charset="0"/>
              <a:buChar char="•"/>
            </a:pPr>
            <a:r>
              <a:rPr lang="en-US" sz="1150" dirty="0">
                <a:ea typeface="+mn-lt"/>
                <a:cs typeface="+mn-lt"/>
              </a:rPr>
              <a:t>If you get very sick, go to the doctor!</a:t>
            </a:r>
            <a:endParaRPr lang="en-US" sz="1150" dirty="0">
              <a:ea typeface="Calibri"/>
              <a:cs typeface="Calibri"/>
            </a:endParaRPr>
          </a:p>
        </p:txBody>
      </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685749" y="7126764"/>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F6D7C19-40A1-477B-B740-37809A43A22C}"/>
              </a:ext>
            </a:extLst>
          </p:cNvPr>
          <p:cNvSpPr txBox="1"/>
          <p:nvPr/>
        </p:nvSpPr>
        <p:spPr>
          <a:xfrm>
            <a:off x="192093" y="854560"/>
            <a:ext cx="2919739" cy="353943"/>
          </a:xfrm>
          <a:prstGeom prst="rect">
            <a:avLst/>
          </a:prstGeom>
          <a:noFill/>
        </p:spPr>
        <p:txBody>
          <a:bodyPr wrap="square" lIns="0" tIns="0" rIns="0" bIns="0" rtlCol="0" anchor="t">
            <a:spAutoFit/>
          </a:bodyPr>
          <a:lstStyle/>
          <a:p>
            <a:pPr marL="114300" indent="-114300">
              <a:buFont typeface="Arial" panose="020B0604020202020204" pitchFamily="34" charset="0"/>
              <a:buChar char="•"/>
            </a:pPr>
            <a:r>
              <a:rPr lang="en-US" sz="1150" dirty="0">
                <a:ea typeface="+mn-lt"/>
                <a:cs typeface="+mn-lt"/>
              </a:rPr>
              <a:t>Everyone ages six months and older should get an updated COVID-19 vaccine!</a:t>
            </a:r>
          </a:p>
        </p:txBody>
      </p:sp>
      <p:pic>
        <p:nvPicPr>
          <p:cNvPr id="60" name="Graphic 59">
            <a:extLst>
              <a:ext uri="{FF2B5EF4-FFF2-40B4-BE49-F238E27FC236}">
                <a16:creationId xmlns:a16="http://schemas.microsoft.com/office/drawing/2014/main" id="{062A7F32-5726-4D86-A239-C9420B849F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883184">
            <a:off x="2505369" y="266463"/>
            <a:ext cx="477467" cy="470774"/>
          </a:xfrm>
          <a:prstGeom prst="rect">
            <a:avLst/>
          </a:prstGeom>
        </p:spPr>
      </p:pic>
      <p:sp>
        <p:nvSpPr>
          <p:cNvPr id="48" name="TextBox 47">
            <a:extLst>
              <a:ext uri="{FF2B5EF4-FFF2-40B4-BE49-F238E27FC236}">
                <a16:creationId xmlns:a16="http://schemas.microsoft.com/office/drawing/2014/main" id="{B2856935-14FB-4AE6-88E2-4E9655334FD4}"/>
              </a:ext>
            </a:extLst>
          </p:cNvPr>
          <p:cNvSpPr txBox="1"/>
          <p:nvPr/>
        </p:nvSpPr>
        <p:spPr>
          <a:xfrm>
            <a:off x="7033788" y="7275737"/>
            <a:ext cx="2686901" cy="166199"/>
          </a:xfrm>
          <a:prstGeom prst="rect">
            <a:avLst/>
          </a:prstGeom>
          <a:noFill/>
        </p:spPr>
        <p:txBody>
          <a:bodyPr wrap="square" lIns="0" tIns="0" rIns="0" bIns="0" rtlCol="0" anchor="t">
            <a:spAutoFit/>
          </a:bodyPr>
          <a:lstStyle/>
          <a:p>
            <a:pPr algn="ctr">
              <a:lnSpc>
                <a:spcPct val="90000"/>
              </a:lnSpc>
              <a:spcAft>
                <a:spcPts val="600"/>
              </a:spcAft>
            </a:pPr>
            <a:r>
              <a:rPr lang="es-ES" sz="1200">
                <a:solidFill>
                  <a:schemeClr val="bg1"/>
                </a:solidFill>
              </a:rPr>
              <a:t>COVID-19 </a:t>
            </a:r>
            <a:r>
              <a:rPr lang="es-ES" sz="1200" err="1">
                <a:solidFill>
                  <a:schemeClr val="bg1"/>
                </a:solidFill>
              </a:rPr>
              <a:t>Vaccine</a:t>
            </a:r>
            <a:r>
              <a:rPr lang="es-ES" sz="1200">
                <a:solidFill>
                  <a:schemeClr val="bg1"/>
                </a:solidFill>
              </a:rPr>
              <a:t> </a:t>
            </a:r>
            <a:r>
              <a:rPr lang="en-US" sz="1200">
                <a:solidFill>
                  <a:schemeClr val="bg1"/>
                </a:solidFill>
              </a:rPr>
              <a:t>Awareness</a:t>
            </a:r>
            <a:r>
              <a:rPr lang="es-ES" sz="1200">
                <a:solidFill>
                  <a:schemeClr val="bg1"/>
                </a:solidFill>
              </a:rPr>
              <a:t> </a:t>
            </a:r>
            <a:r>
              <a:rPr lang="es-ES" sz="1200" err="1">
                <a:solidFill>
                  <a:schemeClr val="bg1"/>
                </a:solidFill>
              </a:rPr>
              <a:t>Campaign</a:t>
            </a:r>
            <a:endParaRPr lang="es-ES" sz="1200">
              <a:solidFill>
                <a:schemeClr val="bg1"/>
              </a:solidFill>
              <a:cs typeface="Calibri"/>
            </a:endParaRPr>
          </a:p>
        </p:txBody>
      </p:sp>
      <p:sp>
        <p:nvSpPr>
          <p:cNvPr id="67" name="Google Shape;55;p13">
            <a:extLst>
              <a:ext uri="{FF2B5EF4-FFF2-40B4-BE49-F238E27FC236}">
                <a16:creationId xmlns:a16="http://schemas.microsoft.com/office/drawing/2014/main" id="{8CEF881C-3727-4C5F-9F80-DDC10317EA34}"/>
              </a:ext>
            </a:extLst>
          </p:cNvPr>
          <p:cNvSpPr/>
          <p:nvPr/>
        </p:nvSpPr>
        <p:spPr>
          <a:xfrm>
            <a:off x="10927603" y="355702"/>
            <a:ext cx="3474722" cy="782309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 b="1">
                <a:latin typeface="Work Sans"/>
                <a:ea typeface="Work Sans"/>
                <a:cs typeface="Work Sans"/>
                <a:sym typeface="Work Sans"/>
              </a:rPr>
              <a:t>Add an image and scale it </a:t>
            </a:r>
            <a:endParaRPr lang="en-US" b="1">
              <a:solidFill>
                <a:srgbClr val="000000"/>
              </a:solidFill>
            </a:endParaRPr>
          </a:p>
          <a:p>
            <a:pPr>
              <a:lnSpc>
                <a:spcPct val="115000"/>
              </a:lnSpc>
              <a:buSzPts val="1100"/>
            </a:pPr>
            <a:r>
              <a:rPr lang="en">
                <a:latin typeface="Work Sans"/>
                <a:ea typeface="Work Sans"/>
                <a:cs typeface="Work Sans"/>
                <a:sym typeface="Work Sans"/>
              </a:rPr>
              <a:t>Go to Insert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Image </a:t>
            </a:r>
            <a:r>
              <a:rPr lang="en">
                <a:solidFill>
                  <a:schemeClr val="dk1"/>
                </a:solidFill>
                <a:latin typeface="Work Sans"/>
                <a:ea typeface="Work Sans"/>
                <a:cs typeface="Work Sans"/>
                <a:sym typeface="Work Sans"/>
              </a:rPr>
              <a:t>→ </a:t>
            </a:r>
            <a:r>
              <a:rPr lang="en">
                <a:latin typeface="Work Sans"/>
                <a:ea typeface="Work Sans"/>
                <a:cs typeface="Work Sans"/>
                <a:sym typeface="Work Sans"/>
              </a:rPr>
              <a:t> Upload from Computer and select an image of you that you’d like </a:t>
            </a:r>
            <a:r>
              <a:rPr lang="en-US">
                <a:latin typeface="Work Sans"/>
                <a:ea typeface="Work Sans"/>
                <a:cs typeface="Work Sans"/>
                <a:sym typeface="Work Sans"/>
              </a:rPr>
              <a:t>on the brochure cover.</a:t>
            </a:r>
            <a:endParaRPr>
              <a:solidFill>
                <a:srgbClr val="000000"/>
              </a:solidFill>
              <a:latin typeface="Work Sans"/>
              <a:ea typeface="Work Sans"/>
              <a:cs typeface="Work Sans"/>
            </a:endParaRPr>
          </a:p>
          <a:p>
            <a:pPr>
              <a:lnSpc>
                <a:spcPct val="115000"/>
              </a:lnSpc>
              <a:buSzPts val="1100"/>
            </a:pPr>
            <a:endParaRPr lang="en">
              <a:solidFill>
                <a:srgbClr val="000000"/>
              </a:solidFill>
              <a:latin typeface="Work Sans"/>
              <a:ea typeface="Work Sans"/>
              <a:cs typeface="Work Sans"/>
              <a:sym typeface="Work Sans"/>
            </a:endParaRPr>
          </a:p>
          <a:p>
            <a:pPr>
              <a:lnSpc>
                <a:spcPct val="115000"/>
              </a:lnSpc>
              <a:buSzPts val="1100"/>
            </a:pPr>
            <a:r>
              <a:rPr lang="en">
                <a:solidFill>
                  <a:srgbClr val="000000"/>
                </a:solidFill>
                <a:latin typeface="Work Sans"/>
                <a:ea typeface="Work Sans"/>
                <a:cs typeface="Work Sans"/>
                <a:sym typeface="Work Sans"/>
              </a:rPr>
              <a:t>To scale, grab bottom right corner of image and hold the clicker down. Drag your mouse or finger across diagonally </a:t>
            </a:r>
            <a:r>
              <a:rPr lang="en">
                <a:latin typeface="Work Sans"/>
                <a:ea typeface="Work Sans"/>
                <a:cs typeface="Work Sans"/>
                <a:sym typeface="Work Sans"/>
              </a:rPr>
              <a:t>until it’s the same size/slightly bigger than the slide.</a:t>
            </a:r>
          </a:p>
          <a:p>
            <a:pPr>
              <a:lnSpc>
                <a:spcPct val="115000"/>
              </a:lnSpc>
              <a:buSzPts val="1100"/>
            </a:pPr>
            <a:endParaRPr>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Send your image back</a:t>
            </a:r>
            <a:endParaRPr lang="en-US" b="1">
              <a:solidFill>
                <a:srgbClr val="000000"/>
              </a:solidFill>
            </a:endParaRPr>
          </a:p>
          <a:p>
            <a:pPr>
              <a:lnSpc>
                <a:spcPct val="115000"/>
              </a:lnSpc>
              <a:buSzPts val="1100"/>
            </a:pPr>
            <a:r>
              <a:rPr lang="en-US">
                <a:latin typeface="Work Sans"/>
                <a:ea typeface="Work Sans"/>
                <a:cs typeface="Work Sans"/>
                <a:sym typeface="Work Sans"/>
              </a:rPr>
              <a:t>Once you size your image and scale it proportionally to the size of the slide or slightly bigger, right click on the image and go to Order </a:t>
            </a:r>
            <a:r>
              <a:rPr lang="en-US">
                <a:solidFill>
                  <a:schemeClr val="dk1"/>
                </a:solidFill>
                <a:latin typeface="Work Sans"/>
                <a:ea typeface="Work Sans"/>
                <a:cs typeface="Work Sans"/>
                <a:sym typeface="Work Sans"/>
              </a:rPr>
              <a:t>→ </a:t>
            </a:r>
            <a:r>
              <a:rPr lang="en-US">
                <a:latin typeface="Work Sans"/>
                <a:ea typeface="Work Sans"/>
                <a:cs typeface="Work Sans"/>
                <a:sym typeface="Work Sans"/>
              </a:rPr>
              <a:t> Send to back</a:t>
            </a: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endParaRPr lang="en-US">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b="1">
                <a:latin typeface="Work Sans"/>
                <a:ea typeface="Work Sans"/>
                <a:cs typeface="Work Sans"/>
                <a:sym typeface="Work Sans"/>
              </a:rPr>
              <a:t>Crop your image</a:t>
            </a:r>
            <a:endParaRPr lang="en-US" b="1">
              <a:solidFill>
                <a:srgbClr val="000000"/>
              </a:solidFill>
            </a:endParaRPr>
          </a:p>
          <a:p>
            <a:pPr>
              <a:lnSpc>
                <a:spcPct val="115000"/>
              </a:lnSpc>
              <a:buSzPts val="1100"/>
            </a:pPr>
            <a:r>
              <a:rPr lang="en-US">
                <a:latin typeface="Work Sans"/>
                <a:ea typeface="Work Sans"/>
                <a:cs typeface="Work Sans"/>
                <a:sym typeface="Work Sans"/>
              </a:rPr>
              <a:t>If the image is larger than the brochure cover, you can crop it by right clicking on the image and selecting the Crop tool that appears in the pop-up menu. You can then drag the black bars at the edges of the image to trim it to the right size. Click outside of the image to apply the changes.</a:t>
            </a:r>
          </a:p>
        </p:txBody>
      </p:sp>
      <p:cxnSp>
        <p:nvCxnSpPr>
          <p:cNvPr id="12" name="Straight Arrow Connector 11">
            <a:extLst>
              <a:ext uri="{FF2B5EF4-FFF2-40B4-BE49-F238E27FC236}">
                <a16:creationId xmlns:a16="http://schemas.microsoft.com/office/drawing/2014/main" id="{7332D402-8071-4C5F-89BF-D967B6EEC410}"/>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EC93F50E-A37E-4385-BF90-2F2F3CC373A0}"/>
              </a:ext>
            </a:extLst>
          </p:cNvPr>
          <p:cNvSpPr/>
          <p:nvPr/>
        </p:nvSpPr>
        <p:spPr>
          <a:xfrm>
            <a:off x="10927602" y="152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A09AFEAC-F40D-496E-9ACD-B406C3095759}"/>
              </a:ext>
            </a:extLst>
          </p:cNvPr>
          <p:cNvSpPr/>
          <p:nvPr/>
        </p:nvSpPr>
        <p:spPr>
          <a:xfrm>
            <a:off x="1609545" y="8410460"/>
            <a:ext cx="6736170" cy="196046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 information on your organization and other relevant resources</a:t>
            </a:r>
          </a:p>
          <a:p>
            <a:pPr>
              <a:lnSpc>
                <a:spcPct val="115000"/>
              </a:lnSpc>
              <a:spcAft>
                <a:spcPts val="600"/>
              </a:spcAft>
              <a:buSzPts val="1100"/>
            </a:pPr>
            <a:r>
              <a:rPr lang="en-US">
                <a:solidFill>
                  <a:srgbClr val="000000"/>
                </a:solidFill>
                <a:latin typeface="Work Sans"/>
                <a:sym typeface="Work Sans"/>
              </a:rPr>
              <a:t>The bottom portion of the back cover </a:t>
            </a:r>
            <a:r>
              <a:rPr lang="en-US">
                <a:latin typeface="Work Sans"/>
                <a:sym typeface="Work Sans"/>
              </a:rPr>
              <a:t>allows you to include organizational links, phone numbers, and other information useful to your community.</a:t>
            </a:r>
          </a:p>
          <a:p>
            <a:pPr>
              <a:lnSpc>
                <a:spcPct val="115000"/>
              </a:lnSpc>
              <a:spcAft>
                <a:spcPts val="600"/>
              </a:spcAft>
              <a:buSzPts val="1100"/>
            </a:pPr>
            <a:r>
              <a:rPr lang="en-US">
                <a:latin typeface="Work Sans"/>
                <a:sym typeface="Work Sans"/>
              </a:rPr>
              <a:t>Be sure to include a date on the brochure as information </a:t>
            </a:r>
            <a:br>
              <a:rPr lang="en-US">
                <a:latin typeface="Work Sans"/>
                <a:sym typeface="Work Sans"/>
              </a:rPr>
            </a:br>
            <a:r>
              <a:rPr lang="en-US">
                <a:latin typeface="Work Sans"/>
                <a:sym typeface="Work Sans"/>
              </a:rPr>
              <a:t>changes quickly.</a:t>
            </a:r>
          </a:p>
        </p:txBody>
      </p:sp>
      <p:sp>
        <p:nvSpPr>
          <p:cNvPr id="46" name="Google Shape;56;p13">
            <a:extLst>
              <a:ext uri="{FF2B5EF4-FFF2-40B4-BE49-F238E27FC236}">
                <a16:creationId xmlns:a16="http://schemas.microsoft.com/office/drawing/2014/main" id="{54FD3222-4221-4EFC-998C-3B045AE66EBD}"/>
              </a:ext>
            </a:extLst>
          </p:cNvPr>
          <p:cNvSpPr/>
          <p:nvPr/>
        </p:nvSpPr>
        <p:spPr>
          <a:xfrm>
            <a:off x="1609544" y="805488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cxnSp>
        <p:nvCxnSpPr>
          <p:cNvPr id="56" name="Straight Arrow Connector 55">
            <a:extLst>
              <a:ext uri="{FF2B5EF4-FFF2-40B4-BE49-F238E27FC236}">
                <a16:creationId xmlns:a16="http://schemas.microsoft.com/office/drawing/2014/main" id="{58B05432-8DAA-4763-9BDD-B0CAB0D131C0}"/>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56;p13">
            <a:extLst>
              <a:ext uri="{FF2B5EF4-FFF2-40B4-BE49-F238E27FC236}">
                <a16:creationId xmlns:a16="http://schemas.microsoft.com/office/drawing/2014/main" id="{FB2199B5-95F2-4518-B0C3-129FA3A5712B}"/>
              </a:ext>
            </a:extLst>
          </p:cNvPr>
          <p:cNvSpPr/>
          <p:nvPr/>
        </p:nvSpPr>
        <p:spPr>
          <a:xfrm>
            <a:off x="1598114" y="-3800930"/>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cxnSp>
        <p:nvCxnSpPr>
          <p:cNvPr id="66" name="Straight Arrow Connector 65">
            <a:extLst>
              <a:ext uri="{FF2B5EF4-FFF2-40B4-BE49-F238E27FC236}">
                <a16:creationId xmlns:a16="http://schemas.microsoft.com/office/drawing/2014/main" id="{32620623-2B9B-4DC1-9CE4-1376FFCA847C}"/>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Google Shape;55;p13">
            <a:extLst>
              <a:ext uri="{FF2B5EF4-FFF2-40B4-BE49-F238E27FC236}">
                <a16:creationId xmlns:a16="http://schemas.microsoft.com/office/drawing/2014/main" id="{A00B592B-B35D-4799-AE4C-3ADC32F7EB77}"/>
              </a:ext>
            </a:extLst>
          </p:cNvPr>
          <p:cNvSpPr/>
          <p:nvPr/>
        </p:nvSpPr>
        <p:spPr>
          <a:xfrm>
            <a:off x="1598114" y="-3432202"/>
            <a:ext cx="6861994" cy="275384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Include information on local vaccination efforts</a:t>
            </a:r>
            <a:endParaRPr lang="en-US" b="1">
              <a:solidFill>
                <a:srgbClr val="000000"/>
              </a:solidFill>
            </a:endParaRPr>
          </a:p>
          <a:p>
            <a:pPr>
              <a:lnSpc>
                <a:spcPct val="115000"/>
              </a:lnSpc>
              <a:spcAft>
                <a:spcPts val="1200"/>
              </a:spcAft>
              <a:buSzPts val="1100"/>
            </a:pPr>
            <a:r>
              <a:rPr lang="en-US">
                <a:latin typeface="Work Sans"/>
                <a:ea typeface="Work Sans"/>
                <a:cs typeface="Work Sans"/>
                <a:sym typeface="Work Sans"/>
              </a:rPr>
              <a:t>Use the top portion back cover of the brochure to provide resources and links out to more information on vaccination in the area.</a:t>
            </a:r>
          </a:p>
          <a:p>
            <a:pPr>
              <a:lnSpc>
                <a:spcPct val="115000"/>
              </a:lnSpc>
              <a:spcAft>
                <a:spcPts val="1200"/>
              </a:spcAft>
              <a:buSzPts val="1100"/>
            </a:pPr>
            <a:r>
              <a:rPr lang="en-US">
                <a:latin typeface="Work Sans"/>
                <a:ea typeface="Work Sans"/>
                <a:cs typeface="Work Sans"/>
                <a:sym typeface="Work Sans"/>
              </a:rPr>
              <a:t>The text on this panel is completely editable and new text can be added by </a:t>
            </a:r>
            <a:br>
              <a:rPr lang="en-US">
                <a:latin typeface="Work Sans"/>
                <a:ea typeface="Work Sans"/>
                <a:cs typeface="Work Sans"/>
                <a:sym typeface="Work Sans"/>
              </a:rPr>
            </a:br>
            <a:r>
              <a:rPr lang="en-US">
                <a:latin typeface="Work Sans"/>
                <a:ea typeface="Work Sans"/>
                <a:cs typeface="Work Sans"/>
                <a:sym typeface="Work Sans"/>
              </a:rPr>
              <a:t>right clicking on the border of a text box </a:t>
            </a:r>
            <a:r>
              <a:rPr lang="en">
                <a:solidFill>
                  <a:schemeClr val="dk1"/>
                </a:solidFill>
                <a:latin typeface="Work Sans"/>
                <a:ea typeface="Work Sans"/>
                <a:cs typeface="Work Sans"/>
                <a:sym typeface="Work Sans"/>
              </a:rPr>
              <a:t>→ selecting copy from the menu → </a:t>
            </a:r>
            <a:br>
              <a:rPr lang="en">
                <a:solidFill>
                  <a:schemeClr val="dk1"/>
                </a:solidFill>
                <a:latin typeface="Work Sans"/>
                <a:ea typeface="Work Sans"/>
                <a:cs typeface="Work Sans"/>
                <a:sym typeface="Work Sans"/>
              </a:rPr>
            </a:br>
            <a:r>
              <a:rPr lang="en">
                <a:solidFill>
                  <a:schemeClr val="dk1"/>
                </a:solidFill>
                <a:latin typeface="Work Sans"/>
                <a:ea typeface="Work Sans"/>
                <a:cs typeface="Work Sans"/>
                <a:sym typeface="Work Sans"/>
              </a:rPr>
              <a:t>right click where you want the new text box → select Paste from the menu</a:t>
            </a:r>
            <a:endParaRPr lang="en-US">
              <a:latin typeface="Work Sans"/>
              <a:ea typeface="Work Sans"/>
              <a:cs typeface="Work Sans"/>
              <a:sym typeface="Work Sans"/>
            </a:endParaRPr>
          </a:p>
          <a:p>
            <a:pPr>
              <a:lnSpc>
                <a:spcPct val="115000"/>
              </a:lnSpc>
              <a:spcAft>
                <a:spcPts val="1200"/>
              </a:spcAft>
              <a:buSzPts val="1100"/>
            </a:pPr>
            <a:endParaRPr lang="en-US">
              <a:latin typeface="Work Sans"/>
              <a:ea typeface="Work Sans"/>
              <a:cs typeface="Work Sans"/>
              <a:sym typeface="Work Sans"/>
            </a:endParaRP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F0C7DC3-1172-41B1-AA36-AE9EE26F1658}"/>
              </a:ext>
            </a:extLst>
          </p:cNvPr>
          <p:cNvSpPr txBox="1"/>
          <p:nvPr/>
        </p:nvSpPr>
        <p:spPr>
          <a:xfrm>
            <a:off x="3746504" y="7282568"/>
            <a:ext cx="2581813" cy="200055"/>
          </a:xfrm>
          <a:prstGeom prst="rect">
            <a:avLst/>
          </a:prstGeom>
          <a:noFill/>
        </p:spPr>
        <p:txBody>
          <a:bodyPr wrap="square" lIns="0" tIns="0" rIns="0" bIns="0" rtlCol="0" anchor="t">
            <a:spAutoFit/>
          </a:bodyPr>
          <a:lstStyle/>
          <a:p>
            <a:pPr algn="ctr">
              <a:spcAft>
                <a:spcPts val="600"/>
              </a:spcAft>
            </a:pPr>
            <a:r>
              <a:rPr lang="es-ES" sz="1300" b="1" dirty="0" err="1">
                <a:ea typeface="+mn-lt"/>
                <a:cs typeface="+mn-lt"/>
              </a:rPr>
              <a:t>Updated</a:t>
            </a:r>
            <a:r>
              <a:rPr lang="es-ES" sz="1300" b="1" dirty="0">
                <a:ea typeface="+mn-lt"/>
                <a:cs typeface="+mn-lt"/>
              </a:rPr>
              <a:t>:</a:t>
            </a:r>
            <a:r>
              <a:rPr lang="es-ES" sz="1300" dirty="0">
                <a:ea typeface="+mn-lt"/>
                <a:cs typeface="+mn-lt"/>
              </a:rPr>
              <a:t> </a:t>
            </a:r>
            <a:r>
              <a:rPr lang="es-ES" sz="1300" dirty="0" err="1">
                <a:ea typeface="+mn-lt"/>
                <a:cs typeface="+mn-lt"/>
              </a:rPr>
              <a:t>October</a:t>
            </a:r>
            <a:r>
              <a:rPr lang="es-ES" sz="1300" dirty="0">
                <a:ea typeface="+mn-lt"/>
                <a:cs typeface="+mn-lt"/>
              </a:rPr>
              <a:t> 5, 2023</a:t>
            </a:r>
            <a:endParaRPr lang="en-US">
              <a:ea typeface="Calibri"/>
              <a:cs typeface="Calibri"/>
            </a:endParaRPr>
          </a:p>
        </p:txBody>
      </p:sp>
      <p:pic>
        <p:nvPicPr>
          <p:cNvPr id="2" name="Picture 1">
            <a:extLst>
              <a:ext uri="{FF2B5EF4-FFF2-40B4-BE49-F238E27FC236}">
                <a16:creationId xmlns:a16="http://schemas.microsoft.com/office/drawing/2014/main" id="{1A48E25B-0D25-4228-A4ED-70244121CB09}"/>
              </a:ext>
            </a:extLst>
          </p:cNvPr>
          <p:cNvPicPr>
            <a:picLocks noChangeAspect="1"/>
          </p:cNvPicPr>
          <p:nvPr/>
        </p:nvPicPr>
        <p:blipFill rotWithShape="1">
          <a:blip r:embed="rId9"/>
          <a:srcRect l="5622" t="10902" r="5891" b="17147"/>
          <a:stretch/>
        </p:blipFill>
        <p:spPr>
          <a:xfrm>
            <a:off x="6919913" y="4995432"/>
            <a:ext cx="2914650" cy="1044083"/>
          </a:xfrm>
          <a:prstGeom prst="rect">
            <a:avLst/>
          </a:prstGeom>
        </p:spPr>
      </p:pic>
      <p:sp>
        <p:nvSpPr>
          <p:cNvPr id="18" name="TextBox 17">
            <a:extLst>
              <a:ext uri="{FF2B5EF4-FFF2-40B4-BE49-F238E27FC236}">
                <a16:creationId xmlns:a16="http://schemas.microsoft.com/office/drawing/2014/main" id="{D1114FBF-5AE4-42F5-8AE8-A5207B89C7FF}"/>
              </a:ext>
            </a:extLst>
          </p:cNvPr>
          <p:cNvSpPr txBox="1"/>
          <p:nvPr/>
        </p:nvSpPr>
        <p:spPr>
          <a:xfrm>
            <a:off x="160250" y="6740078"/>
            <a:ext cx="2557120" cy="702465"/>
          </a:xfrm>
          <a:prstGeom prst="rect">
            <a:avLst/>
          </a:prstGeom>
          <a:noFill/>
        </p:spPr>
        <p:txBody>
          <a:bodyPr wrap="square" lIns="0" tIns="0" rIns="0" bIns="0" rtlCol="0" anchor="t">
            <a:noAutofit/>
          </a:bodyPr>
          <a:lstStyle/>
          <a:p>
            <a:pPr marL="171450" indent="-171450">
              <a:spcAft>
                <a:spcPts val="600"/>
              </a:spcAft>
              <a:buClr>
                <a:srgbClr val="0E5299"/>
              </a:buClr>
              <a:buSzPct val="225000"/>
              <a:buFont typeface="Calibri,Sans-Serif" panose="020F0502020204030204" pitchFamily="34" charset="0"/>
              <a:buChar char="₊"/>
            </a:pPr>
            <a:r>
              <a:rPr lang="en-US" sz="1150" dirty="0">
                <a:ea typeface="+mn-lt"/>
                <a:cs typeface="+mn-lt"/>
              </a:rPr>
              <a:t>For women who are pregnant, breastfeeding, or trying to get pregnant, vaccines are critical for keeping moms and their babies healthy.</a:t>
            </a:r>
            <a:endParaRPr lang="en-US" sz="1150" dirty="0">
              <a:cs typeface="Calibri"/>
            </a:endParaRPr>
          </a:p>
        </p:txBody>
      </p:sp>
      <p:pic>
        <p:nvPicPr>
          <p:cNvPr id="50" name="Picture 49" descr="Qr code&#10;&#10;Description automatically generated">
            <a:extLst>
              <a:ext uri="{FF2B5EF4-FFF2-40B4-BE49-F238E27FC236}">
                <a16:creationId xmlns:a16="http://schemas.microsoft.com/office/drawing/2014/main" id="{081596DD-6F88-4E81-9A28-FFDFEA60054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4354" y="6170970"/>
            <a:ext cx="840226" cy="840226"/>
          </a:xfrm>
          <a:prstGeom prst="rect">
            <a:avLst/>
          </a:prstGeom>
        </p:spPr>
      </p:pic>
      <p:pic>
        <p:nvPicPr>
          <p:cNvPr id="59" name="Picture 58" descr="A screenshot of a video game&#10;&#10;Description automatically generated with low confidence">
            <a:extLst>
              <a:ext uri="{FF2B5EF4-FFF2-40B4-BE49-F238E27FC236}">
                <a16:creationId xmlns:a16="http://schemas.microsoft.com/office/drawing/2014/main" id="{4A4553BB-B89E-4DD7-9713-D3F2C01E882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860557" y="6280401"/>
            <a:ext cx="1214292" cy="651844"/>
          </a:xfrm>
          <a:prstGeom prst="rect">
            <a:avLst/>
          </a:prstGeom>
        </p:spPr>
      </p:pic>
      <p:sp>
        <p:nvSpPr>
          <p:cNvPr id="61" name="TextBox 60">
            <a:extLst>
              <a:ext uri="{FF2B5EF4-FFF2-40B4-BE49-F238E27FC236}">
                <a16:creationId xmlns:a16="http://schemas.microsoft.com/office/drawing/2014/main" id="{1253B33D-AAC1-4D07-8D03-D8743278C0A6}"/>
              </a:ext>
            </a:extLst>
          </p:cNvPr>
          <p:cNvSpPr txBox="1"/>
          <p:nvPr/>
        </p:nvSpPr>
        <p:spPr>
          <a:xfrm>
            <a:off x="3622355" y="5684213"/>
            <a:ext cx="2705962" cy="457048"/>
          </a:xfrm>
          <a:prstGeom prst="rect">
            <a:avLst/>
          </a:prstGeom>
          <a:noFill/>
        </p:spPr>
        <p:txBody>
          <a:bodyPr wrap="square" lIns="0" tIns="0" rIns="0" bIns="0" rtlCol="0" anchor="t">
            <a:spAutoFit/>
          </a:bodyPr>
          <a:lstStyle/>
          <a:p>
            <a:pPr algn="ctr">
              <a:lnSpc>
                <a:spcPct val="90000"/>
              </a:lnSpc>
              <a:spcAft>
                <a:spcPts val="600"/>
              </a:spcAft>
            </a:pPr>
            <a:r>
              <a:rPr lang="en-US" sz="1100"/>
              <a:t>For answers to Frequently Asked Questions, visit </a:t>
            </a:r>
            <a:r>
              <a:rPr lang="en-US" sz="1100" b="1"/>
              <a:t>Migrant Clinicians Network</a:t>
            </a:r>
            <a:r>
              <a:rPr lang="en-US" sz="1100"/>
              <a:t> (MCN):</a:t>
            </a:r>
            <a:br>
              <a:rPr lang="en-US" sz="1100"/>
            </a:br>
            <a:r>
              <a:rPr lang="en-US" sz="1100"/>
              <a:t>https://bit.ly/3ki1xAI</a:t>
            </a:r>
            <a:endParaRPr lang="en-US" sz="1100">
              <a:cs typeface="Calibri"/>
            </a:endParaRPr>
          </a:p>
        </p:txBody>
      </p:sp>
      <p:sp>
        <p:nvSpPr>
          <p:cNvPr id="58" name="TextBox 57">
            <a:extLst>
              <a:ext uri="{FF2B5EF4-FFF2-40B4-BE49-F238E27FC236}">
                <a16:creationId xmlns:a16="http://schemas.microsoft.com/office/drawing/2014/main" id="{C55F4B92-A022-4FA9-97D1-244E9872D5E7}"/>
              </a:ext>
            </a:extLst>
          </p:cNvPr>
          <p:cNvSpPr txBox="1"/>
          <p:nvPr/>
        </p:nvSpPr>
        <p:spPr>
          <a:xfrm>
            <a:off x="109506" y="6471094"/>
            <a:ext cx="1214292" cy="268984"/>
          </a:xfrm>
          <a:prstGeom prst="rect">
            <a:avLst/>
          </a:prstGeom>
          <a:noFill/>
        </p:spPr>
        <p:txBody>
          <a:bodyPr wrap="square" lIns="91440" tIns="45720" rIns="91440" bIns="45720" anchor="t">
            <a:spAutoFit/>
          </a:bodyPr>
          <a:lstStyle/>
          <a:p>
            <a:pPr>
              <a:lnSpc>
                <a:spcPct val="80000"/>
              </a:lnSpc>
            </a:pPr>
            <a:r>
              <a:rPr lang="en-US" sz="1400" b="1" dirty="0"/>
              <a:t>For women:</a:t>
            </a:r>
            <a:endParaRPr lang="en-US" sz="1400" b="1" dirty="0">
              <a:cs typeface="Calibri"/>
            </a:endParaRPr>
          </a:p>
        </p:txBody>
      </p:sp>
      <p:sp>
        <p:nvSpPr>
          <p:cNvPr id="5" name="TextBox 4">
            <a:extLst>
              <a:ext uri="{FF2B5EF4-FFF2-40B4-BE49-F238E27FC236}">
                <a16:creationId xmlns:a16="http://schemas.microsoft.com/office/drawing/2014/main" id="{053D2816-B2CF-F174-841E-738A9C00DBBF}"/>
              </a:ext>
            </a:extLst>
          </p:cNvPr>
          <p:cNvSpPr txBox="1"/>
          <p:nvPr/>
        </p:nvSpPr>
        <p:spPr>
          <a:xfrm>
            <a:off x="192094" y="1272445"/>
            <a:ext cx="2943794" cy="353943"/>
          </a:xfrm>
          <a:prstGeom prst="rect">
            <a:avLst/>
          </a:prstGeom>
          <a:noFill/>
        </p:spPr>
        <p:txBody>
          <a:bodyPr wrap="square" lIns="0" tIns="0" rIns="0" bIns="0" rtlCol="0" anchor="t">
            <a:spAutoFit/>
          </a:bodyPr>
          <a:lstStyle/>
          <a:p>
            <a:pPr marL="114300" indent="-114300">
              <a:buFont typeface="Arial" panose="020B0604020202020204" pitchFamily="34" charset="0"/>
              <a:buChar char="•"/>
            </a:pPr>
            <a:r>
              <a:rPr lang="en-US" sz="1150" dirty="0">
                <a:ea typeface="+mn-lt"/>
                <a:cs typeface="+mn-lt"/>
              </a:rPr>
              <a:t>People who were vaccinated before or have never been vaccinated get just one shot.</a:t>
            </a:r>
          </a:p>
        </p:txBody>
      </p:sp>
      <p:sp>
        <p:nvSpPr>
          <p:cNvPr id="6" name="TextBox 5">
            <a:extLst>
              <a:ext uri="{FF2B5EF4-FFF2-40B4-BE49-F238E27FC236}">
                <a16:creationId xmlns:a16="http://schemas.microsoft.com/office/drawing/2014/main" id="{C422C555-A17E-F30C-A40E-CC03EDD423DF}"/>
              </a:ext>
            </a:extLst>
          </p:cNvPr>
          <p:cNvSpPr txBox="1"/>
          <p:nvPr/>
        </p:nvSpPr>
        <p:spPr>
          <a:xfrm>
            <a:off x="192094" y="1690330"/>
            <a:ext cx="3055932" cy="530915"/>
          </a:xfrm>
          <a:prstGeom prst="rect">
            <a:avLst/>
          </a:prstGeom>
          <a:noFill/>
        </p:spPr>
        <p:txBody>
          <a:bodyPr wrap="square" lIns="0" tIns="0" rIns="0" bIns="0" rtlCol="0" anchor="t">
            <a:spAutoFit/>
          </a:bodyPr>
          <a:lstStyle/>
          <a:p>
            <a:pPr marL="114300" indent="-114300">
              <a:buFont typeface="Arial" panose="020B0604020202020204" pitchFamily="34" charset="0"/>
              <a:buChar char="•"/>
            </a:pPr>
            <a:r>
              <a:rPr lang="en-US" sz="1150" b="1" dirty="0">
                <a:ea typeface="+mn-lt"/>
                <a:cs typeface="+mn-lt"/>
              </a:rPr>
              <a:t>Some people get more than one shot: </a:t>
            </a:r>
            <a:r>
              <a:rPr lang="en-US" sz="1150" dirty="0">
                <a:ea typeface="+mn-lt"/>
                <a:cs typeface="+mn-lt"/>
              </a:rPr>
              <a:t>children six months to 5 years, immunocompromised, and people 65 and older should talk to their doctor.</a:t>
            </a:r>
          </a:p>
        </p:txBody>
      </p: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0D224C6D-E8EF-4211-9756-6DC6C615AA6C}"/>
              </a:ext>
            </a:extLst>
          </p:cNvPr>
          <p:cNvSpPr/>
          <p:nvPr/>
        </p:nvSpPr>
        <p:spPr>
          <a:xfrm>
            <a:off x="6733426" y="2496433"/>
            <a:ext cx="3324973" cy="954238"/>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E17B11B-52C6-47D5-B28A-E51F8EAE0034}"/>
              </a:ext>
            </a:extLst>
          </p:cNvPr>
          <p:cNvSpPr/>
          <p:nvPr/>
        </p:nvSpPr>
        <p:spPr>
          <a:xfrm>
            <a:off x="6743700" y="-6791"/>
            <a:ext cx="3314700" cy="888699"/>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outdoor&#10;&#10;Description automatically generated">
            <a:extLst>
              <a:ext uri="{FF2B5EF4-FFF2-40B4-BE49-F238E27FC236}">
                <a16:creationId xmlns:a16="http://schemas.microsoft.com/office/drawing/2014/main" id="{7F08F341-63C8-4E34-8EF8-33FB31D3C1DF}"/>
              </a:ext>
            </a:extLst>
          </p:cNvPr>
          <p:cNvPicPr>
            <a:picLocks noChangeAspect="1"/>
          </p:cNvPicPr>
          <p:nvPr/>
        </p:nvPicPr>
        <p:blipFill rotWithShape="1">
          <a:blip r:embed="rId3">
            <a:extLst>
              <a:ext uri="{28A0092B-C50C-407E-A947-70E740481C1C}">
                <a14:useLocalDpi xmlns:a14="http://schemas.microsoft.com/office/drawing/2010/main" val="0"/>
              </a:ext>
            </a:extLst>
          </a:blip>
          <a:srcRect l="157" t="2198" r="5067" b="27522"/>
          <a:stretch/>
        </p:blipFill>
        <p:spPr>
          <a:xfrm>
            <a:off x="-4" y="-1"/>
            <a:ext cx="3371851" cy="1672135"/>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84253"/>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319657" y="188361"/>
            <a:ext cx="3476236" cy="553998"/>
          </a:xfrm>
          <a:prstGeom prst="rect">
            <a:avLst/>
          </a:prstGeom>
          <a:noFill/>
        </p:spPr>
        <p:txBody>
          <a:bodyPr wrap="square" lIns="0" tIns="0" rIns="0" bIns="0" rtlCol="0" anchor="t">
            <a:spAutoFit/>
          </a:bodyPr>
          <a:lstStyle/>
          <a:p>
            <a:pPr algn="ctr"/>
            <a:r>
              <a:rPr lang="es-ES" b="1">
                <a:solidFill>
                  <a:schemeClr val="bg1"/>
                </a:solidFill>
                <a:ea typeface="+mn-lt"/>
                <a:cs typeface="+mn-lt"/>
              </a:rPr>
              <a:t>WHAT TO KNOW WHEN </a:t>
            </a:r>
            <a:endParaRPr lang="es-ES">
              <a:solidFill>
                <a:schemeClr val="bg1"/>
              </a:solidFill>
              <a:ea typeface="+mn-lt"/>
              <a:cs typeface="+mn-lt"/>
            </a:endParaRPr>
          </a:p>
          <a:p>
            <a:pPr algn="ctr"/>
            <a:r>
              <a:rPr lang="es-ES" b="1">
                <a:solidFill>
                  <a:schemeClr val="bg1"/>
                </a:solidFill>
                <a:ea typeface="+mn-lt"/>
                <a:cs typeface="+mn-lt"/>
              </a:rPr>
              <a:t>GETTING THE COVID VACCINE</a:t>
            </a:r>
            <a:endParaRPr lang="es-ES">
              <a:solidFill>
                <a:schemeClr val="bg1"/>
              </a:solidFill>
              <a:ea typeface="+mn-lt"/>
              <a:cs typeface="+mn-lt"/>
            </a:endParaRPr>
          </a:p>
        </p:txBody>
      </p:sp>
      <p:grpSp>
        <p:nvGrpSpPr>
          <p:cNvPr id="27" name="Group 26">
            <a:extLst>
              <a:ext uri="{FF2B5EF4-FFF2-40B4-BE49-F238E27FC236}">
                <a16:creationId xmlns:a16="http://schemas.microsoft.com/office/drawing/2014/main" id="{4FD3EC11-B334-473F-BCC6-24366A951BED}"/>
              </a:ext>
            </a:extLst>
          </p:cNvPr>
          <p:cNvGrpSpPr/>
          <p:nvPr/>
        </p:nvGrpSpPr>
        <p:grpSpPr>
          <a:xfrm>
            <a:off x="3631629" y="4394600"/>
            <a:ext cx="1286764" cy="1409202"/>
            <a:chOff x="3643289" y="4315161"/>
            <a:chExt cx="1286764" cy="140920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30342" y="4315161"/>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43289" y="5267315"/>
              <a:ext cx="1286764" cy="457048"/>
            </a:xfrm>
            <a:prstGeom prst="rect">
              <a:avLst/>
            </a:prstGeom>
            <a:noFill/>
          </p:spPr>
          <p:txBody>
            <a:bodyPr wrap="square" lIns="0" tIns="0" rIns="0" bIns="0" rtlCol="0" anchor="t">
              <a:spAutoFit/>
            </a:bodyPr>
            <a:lstStyle/>
            <a:p>
              <a:pPr algn="ctr">
                <a:lnSpc>
                  <a:spcPct val="90000"/>
                </a:lnSpc>
                <a:spcAft>
                  <a:spcPts val="600"/>
                </a:spcAft>
              </a:pPr>
              <a:r>
                <a:rPr lang="en-US" sz="1100" b="1" dirty="0"/>
                <a:t>You will feel better </a:t>
              </a:r>
              <a:br>
                <a:rPr lang="en-US" sz="1100" b="1" dirty="0"/>
              </a:br>
              <a:r>
                <a:rPr lang="en-US" sz="1100" b="1" dirty="0"/>
                <a:t>a few days after </a:t>
              </a:r>
              <a:br>
                <a:rPr lang="en-US" sz="1100" b="1" dirty="0"/>
              </a:br>
              <a:r>
                <a:rPr lang="en-US" sz="1100" b="1" dirty="0"/>
                <a:t>your injection.</a:t>
              </a:r>
              <a:endParaRPr lang="en-US" sz="1100" b="1" dirty="0">
                <a:cs typeface="Calibri"/>
              </a:endParaRPr>
            </a:p>
          </p:txBody>
        </p:sp>
      </p:grpSp>
      <p:grpSp>
        <p:nvGrpSpPr>
          <p:cNvPr id="29" name="Group 28">
            <a:extLst>
              <a:ext uri="{FF2B5EF4-FFF2-40B4-BE49-F238E27FC236}">
                <a16:creationId xmlns:a16="http://schemas.microsoft.com/office/drawing/2014/main" id="{7D2CB385-2E8F-4957-A6FF-8EAA8DF3FEDC}"/>
              </a:ext>
            </a:extLst>
          </p:cNvPr>
          <p:cNvGrpSpPr/>
          <p:nvPr/>
        </p:nvGrpSpPr>
        <p:grpSpPr>
          <a:xfrm>
            <a:off x="5273662" y="4395197"/>
            <a:ext cx="1236888" cy="1562477"/>
            <a:chOff x="5237685" y="4315758"/>
            <a:chExt cx="1236888" cy="1562477"/>
          </a:xfrm>
        </p:grpSpPr>
        <p:grpSp>
          <p:nvGrpSpPr>
            <p:cNvPr id="7" name="Group 6">
              <a:extLst>
                <a:ext uri="{FF2B5EF4-FFF2-40B4-BE49-F238E27FC236}">
                  <a16:creationId xmlns:a16="http://schemas.microsoft.com/office/drawing/2014/main" id="{E53BD4F8-AFAC-4BB2-8D4D-6D1B2FDADE7F}"/>
                </a:ext>
              </a:extLst>
            </p:cNvPr>
            <p:cNvGrpSpPr/>
            <p:nvPr/>
          </p:nvGrpSpPr>
          <p:grpSpPr>
            <a:xfrm>
              <a:off x="5406247" y="4315758"/>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237685" y="5268837"/>
              <a:ext cx="1236888" cy="609398"/>
            </a:xfrm>
            <a:prstGeom prst="rect">
              <a:avLst/>
            </a:prstGeom>
            <a:noFill/>
          </p:spPr>
          <p:txBody>
            <a:bodyPr wrap="square" lIns="0" tIns="0" rIns="0" bIns="0" rtlCol="0" anchor="t">
              <a:spAutoFit/>
            </a:bodyPr>
            <a:lstStyle/>
            <a:p>
              <a:pPr algn="ctr">
                <a:lnSpc>
                  <a:spcPct val="90000"/>
                </a:lnSpc>
                <a:spcAft>
                  <a:spcPts val="600"/>
                </a:spcAft>
              </a:pPr>
              <a:r>
                <a:rPr lang="en-US" sz="1100" b="1" dirty="0"/>
                <a:t>You are considered up to date once you receive your needed dose or doses.</a:t>
              </a:r>
              <a:endParaRPr lang="en-US" dirty="0">
                <a:ea typeface="Calibri"/>
                <a:cs typeface="Calibri"/>
              </a:endParaRPr>
            </a:p>
          </p:txBody>
        </p:sp>
      </p:grpSp>
      <p:grpSp>
        <p:nvGrpSpPr>
          <p:cNvPr id="25" name="Group 24">
            <a:extLst>
              <a:ext uri="{FF2B5EF4-FFF2-40B4-BE49-F238E27FC236}">
                <a16:creationId xmlns:a16="http://schemas.microsoft.com/office/drawing/2014/main" id="{CDDE8E62-6C13-40D3-B7FE-BEC4C648D3A7}"/>
              </a:ext>
            </a:extLst>
          </p:cNvPr>
          <p:cNvGrpSpPr/>
          <p:nvPr/>
        </p:nvGrpSpPr>
        <p:grpSpPr>
          <a:xfrm>
            <a:off x="3484843" y="6164638"/>
            <a:ext cx="1539886" cy="1418985"/>
            <a:chOff x="3496503" y="5981826"/>
            <a:chExt cx="1539886" cy="14189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30342" y="5981826"/>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96503" y="6943763"/>
              <a:ext cx="1539886" cy="457048"/>
            </a:xfrm>
            <a:prstGeom prst="rect">
              <a:avLst/>
            </a:prstGeom>
            <a:noFill/>
          </p:spPr>
          <p:txBody>
            <a:bodyPr wrap="square" lIns="0" tIns="0" rIns="0" bIns="0" rtlCol="0" anchor="t">
              <a:spAutoFit/>
            </a:bodyPr>
            <a:lstStyle/>
            <a:p>
              <a:pPr algn="ctr">
                <a:lnSpc>
                  <a:spcPct val="90000"/>
                </a:lnSpc>
              </a:pPr>
              <a:r>
                <a:rPr lang="en-US" sz="1100" b="1" dirty="0">
                  <a:ea typeface="+mn-lt"/>
                  <a:cs typeface="+mn-lt"/>
                </a:rPr>
                <a:t>Continue to wear a mask </a:t>
              </a:r>
              <a:endParaRPr lang="en-US" sz="1100" dirty="0">
                <a:ea typeface="+mn-lt"/>
                <a:cs typeface="+mn-lt"/>
              </a:endParaRPr>
            </a:p>
            <a:p>
              <a:pPr algn="ctr">
                <a:lnSpc>
                  <a:spcPct val="90000"/>
                </a:lnSpc>
              </a:pPr>
              <a:r>
                <a:rPr lang="en-US" sz="1100" b="1" dirty="0">
                  <a:ea typeface="+mn-lt"/>
                  <a:cs typeface="+mn-lt"/>
                </a:rPr>
                <a:t>in crowded spaces </a:t>
              </a:r>
              <a:endParaRPr lang="en-US" sz="1100" dirty="0">
                <a:ea typeface="+mn-lt"/>
                <a:cs typeface="+mn-lt"/>
              </a:endParaRPr>
            </a:p>
            <a:p>
              <a:pPr algn="ctr">
                <a:lnSpc>
                  <a:spcPct val="90000"/>
                </a:lnSpc>
              </a:pPr>
              <a:r>
                <a:rPr lang="en-US" sz="1100" b="1" dirty="0">
                  <a:ea typeface="+mn-lt"/>
                  <a:cs typeface="+mn-lt"/>
                </a:rPr>
                <a:t>and wash your hands.</a:t>
              </a:r>
              <a:endParaRPr lang="en-US" sz="1100" dirty="0">
                <a:ea typeface="+mn-lt"/>
                <a:cs typeface="+mn-lt"/>
              </a:endParaRPr>
            </a:p>
          </p:txBody>
        </p:sp>
      </p:grpSp>
      <p:grpSp>
        <p:nvGrpSpPr>
          <p:cNvPr id="8" name="Group 7">
            <a:extLst>
              <a:ext uri="{FF2B5EF4-FFF2-40B4-BE49-F238E27FC236}">
                <a16:creationId xmlns:a16="http://schemas.microsoft.com/office/drawing/2014/main" id="{ECA48D71-623A-38A7-ECC0-1FDD00EE71AD}"/>
              </a:ext>
            </a:extLst>
          </p:cNvPr>
          <p:cNvGrpSpPr/>
          <p:nvPr/>
        </p:nvGrpSpPr>
        <p:grpSpPr>
          <a:xfrm>
            <a:off x="5189455" y="6161490"/>
            <a:ext cx="1415918" cy="1410703"/>
            <a:chOff x="5189455" y="6161490"/>
            <a:chExt cx="1415918" cy="1410703"/>
          </a:xfrm>
        </p:grpSpPr>
        <p:grpSp>
          <p:nvGrpSpPr>
            <p:cNvPr id="4" name="Group 3">
              <a:extLst>
                <a:ext uri="{FF2B5EF4-FFF2-40B4-BE49-F238E27FC236}">
                  <a16:creationId xmlns:a16="http://schemas.microsoft.com/office/drawing/2014/main" id="{BF2009F9-2552-ED45-3A45-D0F1C638F63A}"/>
                </a:ext>
              </a:extLst>
            </p:cNvPr>
            <p:cNvGrpSpPr/>
            <p:nvPr/>
          </p:nvGrpSpPr>
          <p:grpSpPr>
            <a:xfrm>
              <a:off x="5442224" y="6161490"/>
              <a:ext cx="910394" cy="950687"/>
              <a:chOff x="5442224" y="6161490"/>
              <a:chExt cx="910394" cy="950687"/>
            </a:xfrm>
          </p:grpSpPr>
          <p:sp>
            <p:nvSpPr>
              <p:cNvPr id="69" name="Rectangle 68">
                <a:extLst>
                  <a:ext uri="{FF2B5EF4-FFF2-40B4-BE49-F238E27FC236}">
                    <a16:creationId xmlns:a16="http://schemas.microsoft.com/office/drawing/2014/main" id="{4ECC08A2-238A-4CB1-8AE0-794CADCFE2CA}"/>
                  </a:ext>
                </a:extLst>
              </p:cNvPr>
              <p:cNvSpPr/>
              <p:nvPr/>
            </p:nvSpPr>
            <p:spPr>
              <a:xfrm>
                <a:off x="5442224" y="6161490"/>
                <a:ext cx="910394" cy="910394"/>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50796" y="6201783"/>
                <a:ext cx="714264" cy="910394"/>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89455" y="7115145"/>
              <a:ext cx="1415918" cy="457048"/>
            </a:xfrm>
            <a:prstGeom prst="rect">
              <a:avLst/>
            </a:prstGeom>
            <a:noFill/>
          </p:spPr>
          <p:txBody>
            <a:bodyPr wrap="square" lIns="0" tIns="0" rIns="0" bIns="0" rtlCol="0" anchor="t">
              <a:spAutoFit/>
            </a:bodyPr>
            <a:lstStyle/>
            <a:p>
              <a:pPr algn="ctr">
                <a:lnSpc>
                  <a:spcPct val="90000"/>
                </a:lnSpc>
                <a:spcAft>
                  <a:spcPts val="600"/>
                </a:spcAft>
              </a:pPr>
              <a:r>
                <a:rPr lang="en-US" sz="1100" b="1" dirty="0"/>
                <a:t>You did your part to protect yourself and others from COVID-19!</a:t>
              </a:r>
              <a:endParaRPr lang="en-US" sz="1100" b="1" dirty="0">
                <a:cs typeface="Calibri"/>
              </a:endParaRPr>
            </a:p>
          </p:txBody>
        </p:sp>
      </p:grpSp>
      <p:grpSp>
        <p:nvGrpSpPr>
          <p:cNvPr id="15" name="Group 14">
            <a:extLst>
              <a:ext uri="{FF2B5EF4-FFF2-40B4-BE49-F238E27FC236}">
                <a16:creationId xmlns:a16="http://schemas.microsoft.com/office/drawing/2014/main" id="{CCD5A2D8-73F6-409F-A288-22E919A88FB5}"/>
              </a:ext>
            </a:extLst>
          </p:cNvPr>
          <p:cNvGrpSpPr/>
          <p:nvPr/>
        </p:nvGrpSpPr>
        <p:grpSpPr>
          <a:xfrm>
            <a:off x="5260468" y="2669960"/>
            <a:ext cx="1239924" cy="1551997"/>
            <a:chOff x="5224491" y="2652212"/>
            <a:chExt cx="1239924" cy="1551997"/>
          </a:xfrm>
        </p:grpSpPr>
        <p:grpSp>
          <p:nvGrpSpPr>
            <p:cNvPr id="5" name="Group 4">
              <a:extLst>
                <a:ext uri="{FF2B5EF4-FFF2-40B4-BE49-F238E27FC236}">
                  <a16:creationId xmlns:a16="http://schemas.microsoft.com/office/drawing/2014/main" id="{2DD5FC86-05F0-48AB-93B0-64165CAF5FD6}"/>
                </a:ext>
              </a:extLst>
            </p:cNvPr>
            <p:cNvGrpSpPr/>
            <p:nvPr/>
          </p:nvGrpSpPr>
          <p:grpSpPr>
            <a:xfrm>
              <a:off x="5406248" y="265221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224491" y="3594811"/>
              <a:ext cx="1239924" cy="609398"/>
            </a:xfrm>
            <a:prstGeom prst="rect">
              <a:avLst/>
            </a:prstGeom>
            <a:noFill/>
          </p:spPr>
          <p:txBody>
            <a:bodyPr wrap="square" lIns="0" tIns="0" rIns="0" bIns="0" rtlCol="0" anchor="t">
              <a:spAutoFit/>
            </a:bodyPr>
            <a:lstStyle/>
            <a:p>
              <a:pPr algn="ctr">
                <a:lnSpc>
                  <a:spcPct val="90000"/>
                </a:lnSpc>
              </a:pPr>
              <a:r>
                <a:rPr lang="en-US" sz="1100" b="1">
                  <a:ea typeface="+mn-lt"/>
                  <a:cs typeface="Calibri Light"/>
                </a:rPr>
                <a:t>After vaccination </a:t>
              </a:r>
              <a:br>
                <a:rPr lang="en-US" sz="1100" b="1">
                  <a:ea typeface="+mn-lt"/>
                  <a:cs typeface="Calibri Light"/>
                </a:rPr>
              </a:br>
              <a:r>
                <a:rPr lang="en-US" sz="1100" b="1">
                  <a:ea typeface="+mn-lt"/>
                  <a:cs typeface="Calibri Light"/>
                </a:rPr>
                <a:t>you may experience: </a:t>
              </a:r>
              <a:br>
                <a:rPr lang="en-US" sz="1100" b="1">
                  <a:ea typeface="+mn-lt"/>
                  <a:cs typeface="Calibri Light"/>
                </a:rPr>
              </a:br>
              <a:r>
                <a:rPr lang="en-US" sz="1100" b="1">
                  <a:ea typeface="+mn-lt"/>
                  <a:cs typeface="Calibri Light"/>
                </a:rPr>
                <a:t>arm pain, headache, fever, or chills.</a:t>
              </a:r>
            </a:p>
          </p:txBody>
        </p:sp>
      </p:grpSp>
      <p:grpSp>
        <p:nvGrpSpPr>
          <p:cNvPr id="39" name="Group 38">
            <a:extLst>
              <a:ext uri="{FF2B5EF4-FFF2-40B4-BE49-F238E27FC236}">
                <a16:creationId xmlns:a16="http://schemas.microsoft.com/office/drawing/2014/main" id="{C1C43B50-56B9-48F4-A242-AA07131EB20F}"/>
              </a:ext>
            </a:extLst>
          </p:cNvPr>
          <p:cNvGrpSpPr/>
          <p:nvPr/>
        </p:nvGrpSpPr>
        <p:grpSpPr>
          <a:xfrm>
            <a:off x="3601944" y="1072147"/>
            <a:ext cx="1346135" cy="1404632"/>
            <a:chOff x="3613604" y="1017380"/>
            <a:chExt cx="1346135" cy="1404632"/>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30342" y="1017380"/>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13604" y="1964964"/>
              <a:ext cx="1346135" cy="457048"/>
            </a:xfrm>
            <a:prstGeom prst="rect">
              <a:avLst/>
            </a:prstGeom>
            <a:noFill/>
          </p:spPr>
          <p:txBody>
            <a:bodyPr wrap="square" lIns="0" tIns="0" rIns="0" bIns="0" rtlCol="0" anchor="t">
              <a:spAutoFit/>
            </a:bodyPr>
            <a:lstStyle/>
            <a:p>
              <a:pPr algn="ctr">
                <a:lnSpc>
                  <a:spcPct val="90000"/>
                </a:lnSpc>
                <a:spcAft>
                  <a:spcPts val="600"/>
                </a:spcAft>
              </a:pPr>
              <a:r>
                <a:rPr lang="en-US" sz="1100" b="1"/>
                <a:t>It is important to get vaccinated, even if you have had COVID-19.</a:t>
              </a:r>
            </a:p>
          </p:txBody>
        </p:sp>
      </p:grpSp>
      <p:sp>
        <p:nvSpPr>
          <p:cNvPr id="91" name="Rectangle 90">
            <a:extLst>
              <a:ext uri="{FF2B5EF4-FFF2-40B4-BE49-F238E27FC236}">
                <a16:creationId xmlns:a16="http://schemas.microsoft.com/office/drawing/2014/main" id="{5B5B4C32-5690-42D3-8E0F-8B8D57B90BE8}"/>
              </a:ext>
            </a:extLst>
          </p:cNvPr>
          <p:cNvSpPr/>
          <p:nvPr/>
        </p:nvSpPr>
        <p:spPr>
          <a:xfrm>
            <a:off x="0" y="1654969"/>
            <a:ext cx="3371849"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400048" y="1772432"/>
            <a:ext cx="2571752"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BENEFITS OF VACCINATION</a:t>
            </a:r>
          </a:p>
        </p:txBody>
      </p:sp>
      <p:grpSp>
        <p:nvGrpSpPr>
          <p:cNvPr id="20" name="Group 19">
            <a:extLst>
              <a:ext uri="{FF2B5EF4-FFF2-40B4-BE49-F238E27FC236}">
                <a16:creationId xmlns:a16="http://schemas.microsoft.com/office/drawing/2014/main" id="{C8853C5B-71E8-462D-BBC5-9F1EA8E301E6}"/>
              </a:ext>
            </a:extLst>
          </p:cNvPr>
          <p:cNvGrpSpPr/>
          <p:nvPr/>
        </p:nvGrpSpPr>
        <p:grpSpPr>
          <a:xfrm>
            <a:off x="1" y="5054729"/>
            <a:ext cx="3371850" cy="453210"/>
            <a:chOff x="1" y="5344160"/>
            <a:chExt cx="3371850" cy="453210"/>
          </a:xfrm>
        </p:grpSpPr>
        <p:sp>
          <p:nvSpPr>
            <p:cNvPr id="88" name="Rectangle 87">
              <a:extLst>
                <a:ext uri="{FF2B5EF4-FFF2-40B4-BE49-F238E27FC236}">
                  <a16:creationId xmlns:a16="http://schemas.microsoft.com/office/drawing/2014/main" id="{C180C783-5033-41A5-818F-D7E275EF2D0F}"/>
                </a:ext>
              </a:extLst>
            </p:cNvPr>
            <p:cNvSpPr/>
            <p:nvPr/>
          </p:nvSpPr>
          <p:spPr>
            <a:xfrm>
              <a:off x="1" y="5344160"/>
              <a:ext cx="3371850" cy="4532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284792" y="5469364"/>
              <a:ext cx="2792278"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RISKS FOR UNVACCINATED</a:t>
              </a:r>
            </a:p>
          </p:txBody>
        </p:sp>
      </p:grpSp>
      <p:sp>
        <p:nvSpPr>
          <p:cNvPr id="97" name="TextBox 96">
            <a:extLst>
              <a:ext uri="{FF2B5EF4-FFF2-40B4-BE49-F238E27FC236}">
                <a16:creationId xmlns:a16="http://schemas.microsoft.com/office/drawing/2014/main" id="{44FF3B32-BCBB-4E36-AA4F-850C58A6E173}"/>
              </a:ext>
            </a:extLst>
          </p:cNvPr>
          <p:cNvSpPr txBox="1"/>
          <p:nvPr/>
        </p:nvSpPr>
        <p:spPr>
          <a:xfrm>
            <a:off x="293036" y="5650385"/>
            <a:ext cx="2821366" cy="1785104"/>
          </a:xfrm>
          <a:prstGeom prst="rect">
            <a:avLst/>
          </a:prstGeom>
          <a:noFill/>
        </p:spPr>
        <p:txBody>
          <a:bodyPr wrap="square" lIns="0" tIns="0" rIns="0" bIns="0" rtlCol="0" anchor="t">
            <a:spAutoFit/>
          </a:bodyPr>
          <a:lstStyle/>
          <a:p>
            <a:pPr marL="171450" indent="-171450">
              <a:spcAft>
                <a:spcPts val="1000"/>
              </a:spcAft>
              <a:buClr>
                <a:srgbClr val="C00000"/>
              </a:buClr>
              <a:buSzPct val="150000"/>
              <a:buFont typeface="Calibri" panose="020F0502020204030204" pitchFamily="34" charset="0"/>
              <a:buChar char="x"/>
            </a:pPr>
            <a:r>
              <a:rPr lang="en-US" sz="1200">
                <a:cs typeface="Calibri"/>
              </a:rPr>
              <a:t>Higher risk of COVID-19 infection.</a:t>
            </a:r>
            <a:endParaRPr lang="en-US" sz="1200"/>
          </a:p>
          <a:p>
            <a:pPr marL="171450" indent="-171450">
              <a:spcAft>
                <a:spcPts val="1000"/>
              </a:spcAft>
              <a:buClr>
                <a:srgbClr val="C00000"/>
              </a:buClr>
              <a:buSzPct val="150000"/>
              <a:buFont typeface="Calibri" panose="020F0502020204030204" pitchFamily="34" charset="0"/>
              <a:buChar char="x"/>
            </a:pPr>
            <a:r>
              <a:rPr lang="en-US" sz="1200"/>
              <a:t>Higher risk of serious infection, hospitalization, and death.</a:t>
            </a:r>
            <a:endParaRPr lang="en-US" sz="1200">
              <a:cs typeface="Calibri"/>
            </a:endParaRPr>
          </a:p>
          <a:p>
            <a:pPr marL="171450" indent="-171450">
              <a:spcAft>
                <a:spcPts val="1000"/>
              </a:spcAft>
              <a:buClr>
                <a:srgbClr val="C00000"/>
              </a:buClr>
              <a:buSzPct val="150000"/>
              <a:buFont typeface="Calibri" panose="020F0502020204030204" pitchFamily="34" charset="0"/>
              <a:buChar char="x"/>
            </a:pPr>
            <a:r>
              <a:rPr lang="en-US" sz="1200">
                <a:cs typeface="Calibri"/>
              </a:rPr>
              <a:t>If a majority of individuals </a:t>
            </a:r>
            <a:r>
              <a:rPr lang="en-US" sz="1200" b="1">
                <a:cs typeface="Calibri"/>
              </a:rPr>
              <a:t>DO NOT</a:t>
            </a:r>
            <a:r>
              <a:rPr lang="en-US" sz="1200">
                <a:cs typeface="Calibri"/>
              </a:rPr>
              <a:t> get vaccinated against COVID-19, then there is a larger risk of serious illness and risk of new mutations that are more contagious and dangerous.</a:t>
            </a:r>
          </a:p>
        </p:txBody>
      </p:sp>
      <p:sp>
        <p:nvSpPr>
          <p:cNvPr id="100" name="TextBox 99">
            <a:extLst>
              <a:ext uri="{FF2B5EF4-FFF2-40B4-BE49-F238E27FC236}">
                <a16:creationId xmlns:a16="http://schemas.microsoft.com/office/drawing/2014/main" id="{70DB9AF7-CFC5-4DFA-ABD1-D22CBDA07F11}"/>
              </a:ext>
            </a:extLst>
          </p:cNvPr>
          <p:cNvSpPr txBox="1"/>
          <p:nvPr/>
        </p:nvSpPr>
        <p:spPr>
          <a:xfrm>
            <a:off x="6934698" y="249916"/>
            <a:ext cx="2841478" cy="492443"/>
          </a:xfrm>
          <a:prstGeom prst="rect">
            <a:avLst/>
          </a:prstGeom>
          <a:noFill/>
        </p:spPr>
        <p:txBody>
          <a:bodyPr wrap="square" lIns="0" tIns="0" rIns="0" bIns="0" rtlCol="0" anchor="t">
            <a:spAutoFit/>
          </a:bodyPr>
          <a:lstStyle/>
          <a:p>
            <a:pPr algn="ctr">
              <a:spcAft>
                <a:spcPts val="600"/>
              </a:spcAft>
            </a:pPr>
            <a:r>
              <a:rPr lang="es-ES" sz="1600" b="1" dirty="0">
                <a:solidFill>
                  <a:schemeClr val="bg1"/>
                </a:solidFill>
                <a:cs typeface="Calibri"/>
              </a:rPr>
              <a:t>HOW DO I KNOW WHEN OR </a:t>
            </a:r>
            <a:br>
              <a:rPr lang="es-ES" sz="1600" b="1" dirty="0">
                <a:cs typeface="Calibri"/>
              </a:rPr>
            </a:br>
            <a:r>
              <a:rPr lang="es-ES" sz="1600" b="1" dirty="0">
                <a:solidFill>
                  <a:schemeClr val="bg1"/>
                </a:solidFill>
                <a:cs typeface="Calibri"/>
              </a:rPr>
              <a:t>IF I NEED THE COVID VACCINE? </a:t>
            </a:r>
            <a:endParaRPr lang="es-ES" sz="1600" b="1" dirty="0">
              <a:solidFill>
                <a:schemeClr val="bg1"/>
              </a:solidFill>
              <a:ea typeface="Calibri"/>
              <a:cs typeface="Calibri"/>
            </a:endParaRPr>
          </a:p>
        </p:txBody>
      </p:sp>
      <p:sp>
        <p:nvSpPr>
          <p:cNvPr id="105" name="TextBox 104">
            <a:extLst>
              <a:ext uri="{FF2B5EF4-FFF2-40B4-BE49-F238E27FC236}">
                <a16:creationId xmlns:a16="http://schemas.microsoft.com/office/drawing/2014/main" id="{8E8BE779-ED93-43C1-B2DC-1EDC1AE0F920}"/>
              </a:ext>
            </a:extLst>
          </p:cNvPr>
          <p:cNvSpPr txBox="1"/>
          <p:nvPr/>
        </p:nvSpPr>
        <p:spPr>
          <a:xfrm>
            <a:off x="6945512" y="2601011"/>
            <a:ext cx="2819852" cy="775597"/>
          </a:xfrm>
          <a:prstGeom prst="rect">
            <a:avLst/>
          </a:prstGeom>
          <a:noFill/>
        </p:spPr>
        <p:txBody>
          <a:bodyPr wrap="square" lIns="0" tIns="0" rIns="0" bIns="0" rtlCol="0" anchor="t">
            <a:spAutoFit/>
          </a:bodyPr>
          <a:lstStyle/>
          <a:p>
            <a:pPr algn="ctr">
              <a:lnSpc>
                <a:spcPct val="90000"/>
              </a:lnSpc>
              <a:spcAft>
                <a:spcPts val="600"/>
              </a:spcAft>
            </a:pPr>
            <a:r>
              <a:rPr lang="es-ES" sz="1400" b="1" dirty="0">
                <a:solidFill>
                  <a:schemeClr val="bg1"/>
                </a:solidFill>
                <a:cs typeface="Calibri"/>
              </a:rPr>
              <a:t>WHAT SHOULD I DO IF I RECEIVED DIFFERENT COVID VACCINES IN A DIFFERENT COUNTRY AND THE SAME KIND IS NOT AVAILABLE IN THE U.S? </a:t>
            </a:r>
            <a:endParaRPr lang="es-ES" sz="1400" b="1" dirty="0">
              <a:solidFill>
                <a:schemeClr val="bg1"/>
              </a:solidFill>
              <a:ea typeface="Calibri"/>
              <a:cs typeface="Calibri"/>
            </a:endParaRPr>
          </a:p>
        </p:txBody>
      </p:sp>
      <p:sp>
        <p:nvSpPr>
          <p:cNvPr id="106" name="TextBox 105">
            <a:extLst>
              <a:ext uri="{FF2B5EF4-FFF2-40B4-BE49-F238E27FC236}">
                <a16:creationId xmlns:a16="http://schemas.microsoft.com/office/drawing/2014/main" id="{73482495-BD14-4B94-8405-C95646A5FC7A}"/>
              </a:ext>
            </a:extLst>
          </p:cNvPr>
          <p:cNvSpPr txBox="1"/>
          <p:nvPr/>
        </p:nvSpPr>
        <p:spPr>
          <a:xfrm>
            <a:off x="6933018" y="3537581"/>
            <a:ext cx="2832346" cy="1938992"/>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dirty="0">
                <a:cs typeface="Calibri"/>
              </a:rPr>
              <a:t>Not all countries have approved the same COVID-19 vaccines as the United States.</a:t>
            </a:r>
            <a:endParaRPr lang="en-US" sz="110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00" dirty="0"/>
              <a:t>Some vaccines aren't available in the US but are recognized. If your vaccine is recognized by the CDC, and you have documentation of your vaccination, then you don't have to start over. You can get a</a:t>
            </a:r>
            <a:r>
              <a:rPr lang="en-US" sz="1100" dirty="0">
                <a:solidFill>
                  <a:srgbClr val="000000"/>
                </a:solidFill>
              </a:rPr>
              <a:t> shot of Pfizer or Moderna vaccine (mRNA) to b</a:t>
            </a:r>
            <a:r>
              <a:rPr lang="en-US" sz="1100" dirty="0"/>
              <a:t>ecome fully vaccinated. If you do not have documentation you will need to start over. Seek medical advice on the recommended timing between doses.</a:t>
            </a:r>
            <a:endParaRPr lang="en-US" sz="1100" dirty="0">
              <a:ea typeface="+mn-lt"/>
              <a:cs typeface="+mn-lt"/>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293036" y="2243774"/>
            <a:ext cx="2838450" cy="2677656"/>
          </a:xfrm>
          <a:prstGeom prst="rect">
            <a:avLst/>
          </a:prstGeom>
          <a:noFill/>
        </p:spPr>
        <p:txBody>
          <a:bodyPr wrap="square" lIns="0" tIns="0" rIns="0" bIns="0" rtlCol="0" anchor="t">
            <a:spAutoFit/>
          </a:bodyPr>
          <a:lstStyle/>
          <a:p>
            <a:pPr marL="171450" indent="-171450">
              <a:spcAft>
                <a:spcPts val="1000"/>
              </a:spcAft>
              <a:buClr>
                <a:srgbClr val="84BAF0"/>
              </a:buClr>
              <a:buSzPct val="120000"/>
              <a:buFont typeface="Wingdings" panose="05000000000000000000" pitchFamily="2" charset="2"/>
              <a:buChar char="ü"/>
            </a:pPr>
            <a:r>
              <a:rPr lang="en-US" sz="1200" dirty="0">
                <a:cs typeface="Calibri"/>
              </a:rPr>
              <a:t>Vaccination protects you, your family, and your co-workers from becoming seriously ill and being hospitalized. </a:t>
            </a:r>
          </a:p>
          <a:p>
            <a:pPr marL="171450" indent="-171450">
              <a:spcAft>
                <a:spcPts val="1000"/>
              </a:spcAft>
              <a:buClr>
                <a:srgbClr val="84BAF0"/>
              </a:buClr>
              <a:buSzPct val="120000"/>
              <a:buFont typeface="Wingdings" panose="05000000000000000000" pitchFamily="2" charset="2"/>
              <a:buChar char="ü"/>
            </a:pPr>
            <a:r>
              <a:rPr lang="en-US" sz="1200" dirty="0">
                <a:cs typeface="Calibri"/>
              </a:rPr>
              <a:t>Vaccination decreases the number of severe and deadly COVID-19 cases in </a:t>
            </a:r>
            <a:br>
              <a:rPr lang="en-US" sz="1200" dirty="0">
                <a:cs typeface="Calibri"/>
              </a:rPr>
            </a:br>
            <a:r>
              <a:rPr lang="en-US" sz="1200" dirty="0">
                <a:cs typeface="Calibri"/>
              </a:rPr>
              <a:t>your community.</a:t>
            </a:r>
          </a:p>
          <a:p>
            <a:pPr marL="171450" indent="-171450">
              <a:spcAft>
                <a:spcPts val="1000"/>
              </a:spcAft>
              <a:buClr>
                <a:srgbClr val="84BAF0"/>
              </a:buClr>
              <a:buSzPct val="120000"/>
              <a:buFont typeface="Wingdings" panose="05000000000000000000" pitchFamily="2" charset="2"/>
              <a:buChar char="ü"/>
            </a:pPr>
            <a:r>
              <a:rPr lang="en-US" sz="1200" dirty="0">
                <a:cs typeface="Calibri"/>
              </a:rPr>
              <a:t>Vaccination protects hospitals and clinicians from being overwhelmed with patients severely ill with COVID-19.</a:t>
            </a:r>
            <a:endParaRPr lang="en-US" sz="1200" dirty="0"/>
          </a:p>
          <a:p>
            <a:pPr marL="171450" indent="-171450">
              <a:spcAft>
                <a:spcPts val="1000"/>
              </a:spcAft>
              <a:buClr>
                <a:srgbClr val="84BAF0"/>
              </a:buClr>
              <a:buSzPct val="120000"/>
              <a:buFont typeface="Wingdings" panose="05000000000000000000" pitchFamily="2" charset="2"/>
              <a:buChar char="ü"/>
            </a:pPr>
            <a:r>
              <a:rPr lang="en-US" sz="1200" dirty="0">
                <a:cs typeface="Calibri"/>
              </a:rPr>
              <a:t>The more vaccinated individuals in our community, the less we need to worry about new variants.</a:t>
            </a:r>
          </a:p>
        </p:txBody>
      </p:sp>
      <p:sp>
        <p:nvSpPr>
          <p:cNvPr id="73" name="Google Shape;55;p13">
            <a:extLst>
              <a:ext uri="{FF2B5EF4-FFF2-40B4-BE49-F238E27FC236}">
                <a16:creationId xmlns:a16="http://schemas.microsoft.com/office/drawing/2014/main" id="{54FAC6A3-A11C-4F13-92B0-2966640B05A8}"/>
              </a:ext>
            </a:extLst>
          </p:cNvPr>
          <p:cNvSpPr/>
          <p:nvPr/>
        </p:nvSpPr>
        <p:spPr>
          <a:xfrm>
            <a:off x="10927602" y="-190722"/>
            <a:ext cx="3818912" cy="4057759"/>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Address Concerns in the Community</a:t>
            </a:r>
            <a:endParaRPr lang="en-US" b="1">
              <a:solidFill>
                <a:srgbClr val="000000"/>
              </a:solidFill>
            </a:endParaRPr>
          </a:p>
          <a:p>
            <a:pPr>
              <a:lnSpc>
                <a:spcPct val="115000"/>
              </a:lnSpc>
              <a:buSzPts val="1100"/>
            </a:pPr>
            <a:r>
              <a:rPr lang="en-US">
                <a:latin typeface="Work Sans"/>
                <a:ea typeface="Work Sans"/>
                <a:cs typeface="Work Sans"/>
                <a:sym typeface="Work Sans"/>
              </a:rPr>
              <a:t>This panel is intended to provide information addressing the concerns specific to the community receiving</a:t>
            </a:r>
            <a:br>
              <a:rPr lang="en-US">
                <a:latin typeface="Work Sans"/>
                <a:ea typeface="Work Sans"/>
                <a:cs typeface="Work Sans"/>
                <a:sym typeface="Work Sans"/>
              </a:rPr>
            </a:br>
            <a:r>
              <a:rPr lang="en-US">
                <a:latin typeface="Work Sans"/>
                <a:ea typeface="Work Sans"/>
                <a:cs typeface="Work Sans"/>
                <a:sym typeface="Work Sans"/>
              </a:rPr>
              <a:t>the brochure.</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The text boxes with the questions and answers can be edited, copied or deleted so you can customize this panel to fit your needs.</a:t>
            </a:r>
          </a:p>
          <a:p>
            <a:pPr>
              <a:lnSpc>
                <a:spcPct val="115000"/>
              </a:lnSpc>
              <a:buSzPts val="1100"/>
            </a:pPr>
            <a:endParaRPr lang="en-US">
              <a:solidFill>
                <a:srgbClr val="000000"/>
              </a:solidFill>
              <a:latin typeface="Work Sans"/>
              <a:ea typeface="Work Sans"/>
              <a:cs typeface="Work Sans"/>
              <a:sym typeface="Work Sans"/>
            </a:endParaRPr>
          </a:p>
          <a:p>
            <a:pPr>
              <a:lnSpc>
                <a:spcPct val="115000"/>
              </a:lnSpc>
              <a:buSzPts val="1100"/>
            </a:pPr>
            <a:r>
              <a:rPr lang="en-US">
                <a:latin typeface="Work Sans"/>
                <a:ea typeface="Work Sans"/>
                <a:cs typeface="Work Sans"/>
                <a:sym typeface="Work Sans"/>
              </a:rPr>
              <a:t>Here you can include links to relevant resources or more information addressing the community’s concerns.</a:t>
            </a:r>
          </a:p>
        </p:txBody>
      </p:sp>
      <p:sp>
        <p:nvSpPr>
          <p:cNvPr id="84" name="Google Shape;56;p13">
            <a:extLst>
              <a:ext uri="{FF2B5EF4-FFF2-40B4-BE49-F238E27FC236}">
                <a16:creationId xmlns:a16="http://schemas.microsoft.com/office/drawing/2014/main" id="{6301E195-806A-4789-914D-A0A1ABD12A03}"/>
              </a:ext>
            </a:extLst>
          </p:cNvPr>
          <p:cNvSpPr/>
          <p:nvPr/>
        </p:nvSpPr>
        <p:spPr>
          <a:xfrm>
            <a:off x="10927602" y="-570303"/>
            <a:ext cx="1119255" cy="380312"/>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4</a:t>
            </a:r>
            <a:endParaRPr sz="2400" b="1">
              <a:solidFill>
                <a:srgbClr val="000000"/>
              </a:solidFill>
              <a:latin typeface="Work Sans"/>
              <a:ea typeface="Work Sans"/>
              <a:cs typeface="Work Sans"/>
              <a:sym typeface="Work Sans"/>
            </a:endParaRPr>
          </a:p>
        </p:txBody>
      </p:sp>
      <p:cxnSp>
        <p:nvCxnSpPr>
          <p:cNvPr id="85" name="Straight Arrow Connector 84">
            <a:extLst>
              <a:ext uri="{FF2B5EF4-FFF2-40B4-BE49-F238E27FC236}">
                <a16:creationId xmlns:a16="http://schemas.microsoft.com/office/drawing/2014/main" id="{82F9CAB5-26A5-4ACC-9431-403CD205D48F}"/>
              </a:ext>
            </a:extLst>
          </p:cNvPr>
          <p:cNvCxnSpPr>
            <a:cxnSpLocks/>
          </p:cNvCxnSpPr>
          <p:nvPr/>
        </p:nvCxnSpPr>
        <p:spPr>
          <a:xfrm flipH="1" flipV="1">
            <a:off x="10067585" y="1237626"/>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A5D6EFA-D2CA-4604-A90C-877E24577BAE}"/>
              </a:ext>
            </a:extLst>
          </p:cNvPr>
          <p:cNvSpPr txBox="1"/>
          <p:nvPr/>
        </p:nvSpPr>
        <p:spPr>
          <a:xfrm>
            <a:off x="6941129" y="957636"/>
            <a:ext cx="2799405" cy="1338828"/>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 panose="020F0502020204030204" pitchFamily="34" charset="0"/>
              <a:buChar char="₊"/>
            </a:pPr>
            <a:r>
              <a:rPr lang="en-US" sz="1100" dirty="0">
                <a:cs typeface="Calibri"/>
              </a:rPr>
              <a:t>Immunocompromised individuals may need additional doses of the vaccine.</a:t>
            </a:r>
          </a:p>
          <a:p>
            <a:pPr marL="171450" indent="-171450">
              <a:spcAft>
                <a:spcPts val="600"/>
              </a:spcAft>
              <a:buClr>
                <a:srgbClr val="0E5299"/>
              </a:buClr>
              <a:buSzPct val="225000"/>
              <a:buFont typeface="Calibri" panose="020F0502020204030204" pitchFamily="34" charset="0"/>
              <a:buChar char="₊"/>
            </a:pPr>
            <a:r>
              <a:rPr lang="en-US" sz="1100" dirty="0">
                <a:cs typeface="Calibri"/>
              </a:rPr>
              <a:t>Those who are 5 years or older need an updated covid vaccine at least 2 months after completing their last vaccine if they received previous doses of the COVID vaccine.  </a:t>
            </a:r>
            <a:endParaRPr lang="en-US" sz="1100" dirty="0">
              <a:ea typeface="Calibri"/>
              <a:cs typeface="Calibri"/>
            </a:endParaRPr>
          </a:p>
          <a:p>
            <a:pPr marL="171450" indent="-171450">
              <a:spcAft>
                <a:spcPts val="600"/>
              </a:spcAft>
              <a:buClr>
                <a:srgbClr val="0E5299"/>
              </a:buClr>
              <a:buSzPct val="225000"/>
              <a:buFont typeface="Calibri" panose="020F0502020204030204" pitchFamily="34" charset="0"/>
              <a:buChar char="₊"/>
            </a:pPr>
            <a:r>
              <a:rPr lang="en-US" sz="1100" dirty="0">
                <a:cs typeface="Calibri"/>
              </a:rPr>
              <a:t>Check for latest updates about vaccines.</a:t>
            </a:r>
            <a:endParaRPr lang="en-US" sz="1100" dirty="0">
              <a:ea typeface="Calibri"/>
              <a:cs typeface="Calibri"/>
            </a:endParaRPr>
          </a:p>
        </p:txBody>
      </p:sp>
      <p:sp>
        <p:nvSpPr>
          <p:cNvPr id="87" name="Google Shape;55;p13">
            <a:extLst>
              <a:ext uri="{FF2B5EF4-FFF2-40B4-BE49-F238E27FC236}">
                <a16:creationId xmlns:a16="http://schemas.microsoft.com/office/drawing/2014/main" id="{FB75EBC1-A90B-4351-AC7F-59F58A8F7733}"/>
              </a:ext>
            </a:extLst>
          </p:cNvPr>
          <p:cNvSpPr/>
          <p:nvPr/>
        </p:nvSpPr>
        <p:spPr>
          <a:xfrm>
            <a:off x="10927602" y="4590256"/>
            <a:ext cx="3818912" cy="3111024"/>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100"/>
            </a:pPr>
            <a:r>
              <a:rPr lang="en-US" b="1">
                <a:latin typeface="Work Sans"/>
                <a:ea typeface="Work Sans"/>
                <a:cs typeface="Work Sans"/>
                <a:sym typeface="Work Sans"/>
              </a:rPr>
              <a:t>Save the file as a PDF</a:t>
            </a:r>
            <a:endParaRPr lang="en-US" b="1">
              <a:solidFill>
                <a:srgbClr val="000000"/>
              </a:solidFill>
            </a:endParaRPr>
          </a:p>
          <a:p>
            <a:pPr>
              <a:lnSpc>
                <a:spcPct val="115000"/>
              </a:lnSpc>
              <a:buSzPts val="1100"/>
            </a:pPr>
            <a:r>
              <a:rPr lang="en-US">
                <a:latin typeface="Work Sans"/>
                <a:ea typeface="Work Sans"/>
                <a:cs typeface="Work Sans"/>
                <a:sym typeface="Work Sans"/>
              </a:rPr>
              <a:t>Once the content of the brochure has been finalized, you can save the file as a PDF for printing and distribution.</a:t>
            </a:r>
          </a:p>
          <a:p>
            <a:pPr>
              <a:lnSpc>
                <a:spcPct val="115000"/>
              </a:lnSpc>
              <a:buSzPts val="1100"/>
            </a:pPr>
            <a:endParaRPr lang="en-US">
              <a:latin typeface="Work Sans"/>
              <a:ea typeface="Work Sans"/>
              <a:cs typeface="Work Sans"/>
              <a:sym typeface="Work Sans"/>
            </a:endParaRPr>
          </a:p>
          <a:p>
            <a:pPr eaLnBrk="1" hangingPunct="1">
              <a:lnSpc>
                <a:spcPct val="115000"/>
              </a:lnSpc>
              <a:buSzPts val="1100"/>
            </a:pPr>
            <a:r>
              <a:rPr lang="en-US" altLang="en-US" sz="1400" b="1">
                <a:latin typeface="Work Sans"/>
                <a:cs typeface="Work Sans" charset="0"/>
                <a:sym typeface="Work Sans" charset="0"/>
              </a:rPr>
              <a:t>Export as a PDF using PPT:</a:t>
            </a:r>
            <a:endParaRPr lang="en-US" altLang="en-US" sz="1400" b="1">
              <a:latin typeface="Work Sans"/>
            </a:endParaRPr>
          </a:p>
          <a:p>
            <a:pPr eaLnBrk="1" hangingPunct="1">
              <a:lnSpc>
                <a:spcPct val="115000"/>
              </a:lnSpc>
              <a:buSzPts val="1100"/>
            </a:pPr>
            <a:r>
              <a:rPr lang="en-US" altLang="en-US" sz="1400">
                <a:latin typeface="Work Sans" charset="0"/>
                <a:cs typeface="Work Sans" charset="0"/>
                <a:sym typeface="Work Sans" charset="0"/>
              </a:rPr>
              <a:t>Select slide. File  → Save As Adobe PDF</a:t>
            </a:r>
          </a:p>
          <a:p>
            <a:pPr eaLnBrk="1" hangingPunct="1">
              <a:lnSpc>
                <a:spcPct val="115000"/>
              </a:lnSpc>
              <a:buSzPts val="1100"/>
            </a:pPr>
            <a:endParaRPr lang="en-US" altLang="en-US">
              <a:latin typeface="Work Sans" charset="0"/>
              <a:cs typeface="Work Sans" charset="0"/>
              <a:sym typeface="Work Sans" charset="0"/>
            </a:endParaRPr>
          </a:p>
          <a:p>
            <a:pPr eaLnBrk="1" hangingPunct="1">
              <a:lnSpc>
                <a:spcPct val="115000"/>
              </a:lnSpc>
              <a:buSzPts val="1100"/>
            </a:pPr>
            <a:r>
              <a:rPr lang="en-US" altLang="en-US" sz="1400" b="1">
                <a:latin typeface="Work Sans" charset="0"/>
                <a:cs typeface="Work Sans" charset="0"/>
                <a:sym typeface="Work Sans" charset="0"/>
              </a:rPr>
              <a:t>Export as a PDF using Google Slides:</a:t>
            </a:r>
            <a:endParaRPr lang="en-US" altLang="en-US" sz="1400" b="1"/>
          </a:p>
          <a:p>
            <a:pPr eaLnBrk="1" hangingPunct="1">
              <a:lnSpc>
                <a:spcPct val="115000"/>
              </a:lnSpc>
              <a:buSzPts val="1100"/>
            </a:pPr>
            <a:r>
              <a:rPr lang="en-US" altLang="en-US" sz="1400">
                <a:latin typeface="Work Sans" charset="0"/>
                <a:cs typeface="Work Sans" charset="0"/>
                <a:sym typeface="Work Sans" charset="0"/>
              </a:rPr>
              <a:t>File → Download → PDF Document</a:t>
            </a:r>
          </a:p>
        </p:txBody>
      </p:sp>
      <p:sp>
        <p:nvSpPr>
          <p:cNvPr id="90" name="Google Shape;56;p13">
            <a:extLst>
              <a:ext uri="{FF2B5EF4-FFF2-40B4-BE49-F238E27FC236}">
                <a16:creationId xmlns:a16="http://schemas.microsoft.com/office/drawing/2014/main" id="{092CAE2F-5A7F-4F50-BC43-BC32D9DDB515}"/>
              </a:ext>
            </a:extLst>
          </p:cNvPr>
          <p:cNvSpPr/>
          <p:nvPr/>
        </p:nvSpPr>
        <p:spPr>
          <a:xfrm>
            <a:off x="10927602" y="423607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a:latin typeface="Work Sans"/>
                <a:ea typeface="Work Sans"/>
                <a:cs typeface="Work Sans"/>
                <a:sym typeface="Work Sans"/>
              </a:rPr>
              <a:t>5</a:t>
            </a:r>
            <a:endParaRPr sz="2400" b="1">
              <a:solidFill>
                <a:srgbClr val="000000"/>
              </a:solidFill>
              <a:latin typeface="Work Sans"/>
              <a:ea typeface="Work Sans"/>
              <a:cs typeface="Work Sans"/>
              <a:sym typeface="Work Sans"/>
            </a:endParaRPr>
          </a:p>
        </p:txBody>
      </p:sp>
      <p:sp>
        <p:nvSpPr>
          <p:cNvPr id="93" name="Rectangle 92">
            <a:extLst>
              <a:ext uri="{FF2B5EF4-FFF2-40B4-BE49-F238E27FC236}">
                <a16:creationId xmlns:a16="http://schemas.microsoft.com/office/drawing/2014/main" id="{5F54ADB9-EDD6-4085-9C88-4E0A43AD590B}"/>
              </a:ext>
            </a:extLst>
          </p:cNvPr>
          <p:cNvSpPr/>
          <p:nvPr/>
        </p:nvSpPr>
        <p:spPr>
          <a:xfrm>
            <a:off x="6733427" y="5664960"/>
            <a:ext cx="3334158" cy="609244"/>
          </a:xfrm>
          <a:prstGeom prst="rect">
            <a:avLst/>
          </a:prstGeom>
          <a:solidFill>
            <a:srgbClr val="F29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4AEED90-7E2D-4C4A-B5AD-DD18687738DB}"/>
              </a:ext>
            </a:extLst>
          </p:cNvPr>
          <p:cNvSpPr txBox="1"/>
          <p:nvPr/>
        </p:nvSpPr>
        <p:spPr>
          <a:xfrm>
            <a:off x="7055612" y="5761833"/>
            <a:ext cx="2589505" cy="415498"/>
          </a:xfrm>
          <a:prstGeom prst="rect">
            <a:avLst/>
          </a:prstGeom>
          <a:noFill/>
        </p:spPr>
        <p:txBody>
          <a:bodyPr wrap="square" lIns="0" tIns="0" rIns="0" bIns="0" rtlCol="0" anchor="t">
            <a:spAutoFit/>
          </a:bodyPr>
          <a:lstStyle/>
          <a:p>
            <a:pPr algn="ctr">
              <a:lnSpc>
                <a:spcPct val="90000"/>
              </a:lnSpc>
              <a:spcAft>
                <a:spcPts val="600"/>
              </a:spcAft>
            </a:pPr>
            <a:r>
              <a:rPr lang="es-ES" sz="1500" b="1">
                <a:solidFill>
                  <a:schemeClr val="bg1"/>
                </a:solidFill>
                <a:cs typeface="Calibri"/>
              </a:rPr>
              <a:t>WHERE DO I GET </a:t>
            </a:r>
            <a:br>
              <a:rPr lang="es-ES" sz="1500" b="1">
                <a:solidFill>
                  <a:schemeClr val="bg1"/>
                </a:solidFill>
                <a:cs typeface="Calibri"/>
              </a:rPr>
            </a:br>
            <a:r>
              <a:rPr lang="es-ES" sz="1500" b="1">
                <a:solidFill>
                  <a:schemeClr val="bg1"/>
                </a:solidFill>
                <a:cs typeface="Calibri"/>
              </a:rPr>
              <a:t>MORE INFORMATION?</a:t>
            </a:r>
          </a:p>
        </p:txBody>
      </p:sp>
      <p:pic>
        <p:nvPicPr>
          <p:cNvPr id="82" name="Picture 81" descr="Qr code&#10;&#10;Description automatically generated">
            <a:extLst>
              <a:ext uri="{FF2B5EF4-FFF2-40B4-BE49-F238E27FC236}">
                <a16:creationId xmlns:a16="http://schemas.microsoft.com/office/drawing/2014/main" id="{37963255-CCF6-4EF7-80BA-E336F1F1D8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02606" y="6703099"/>
            <a:ext cx="881034" cy="881034"/>
          </a:xfrm>
          <a:prstGeom prst="rect">
            <a:avLst/>
          </a:prstGeom>
        </p:spPr>
      </p:pic>
      <p:sp>
        <p:nvSpPr>
          <p:cNvPr id="94" name="TextBox 93">
            <a:extLst>
              <a:ext uri="{FF2B5EF4-FFF2-40B4-BE49-F238E27FC236}">
                <a16:creationId xmlns:a16="http://schemas.microsoft.com/office/drawing/2014/main" id="{57157206-5058-41B6-BA44-B9B07BA0054A}"/>
              </a:ext>
            </a:extLst>
          </p:cNvPr>
          <p:cNvSpPr txBox="1"/>
          <p:nvPr/>
        </p:nvSpPr>
        <p:spPr>
          <a:xfrm>
            <a:off x="6968228" y="6376413"/>
            <a:ext cx="2850937" cy="338554"/>
          </a:xfrm>
          <a:prstGeom prst="rect">
            <a:avLst/>
          </a:prstGeom>
          <a:noFill/>
        </p:spPr>
        <p:txBody>
          <a:bodyPr wrap="square" lIns="0" tIns="0" rIns="0" bIns="0" rtlCol="0" anchor="t">
            <a:spAutoFit/>
          </a:bodyPr>
          <a:lstStyle/>
          <a:p>
            <a:pPr algn="ctr">
              <a:buClr>
                <a:srgbClr val="0E5299"/>
              </a:buClr>
              <a:buSzPct val="225000"/>
            </a:pPr>
            <a:r>
              <a:rPr lang="en-US" sz="1100" b="1" dirty="0">
                <a:ea typeface="+mn-lt"/>
                <a:cs typeface="+mn-lt"/>
              </a:rPr>
              <a:t>Visit Centers for Disease Control and Prevention:</a:t>
            </a:r>
          </a:p>
          <a:p>
            <a:pPr algn="ctr"/>
            <a:r>
              <a:rPr lang="en-US" sz="1100" dirty="0">
                <a:latin typeface="Calibri"/>
                <a:ea typeface="+mn-lt"/>
                <a:cs typeface="Calibri"/>
              </a:rPr>
              <a:t>https://www.cdc.gov/coronavirus/2019-ncov/</a:t>
            </a:r>
            <a:endParaRPr lang="en-US" sz="1100" dirty="0">
              <a:latin typeface="Calibri"/>
              <a:cs typeface="Calibri"/>
            </a:endParaRPr>
          </a:p>
        </p:txBody>
      </p:sp>
      <p:pic>
        <p:nvPicPr>
          <p:cNvPr id="98" name="Picture 97" descr="Logo&#10;&#10;Description automatically generated">
            <a:extLst>
              <a:ext uri="{FF2B5EF4-FFF2-40B4-BE49-F238E27FC236}">
                <a16:creationId xmlns:a16="http://schemas.microsoft.com/office/drawing/2014/main" id="{22FFC87F-3DC3-4F75-8488-33FE1B6D88C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70379" y="6823378"/>
            <a:ext cx="803924" cy="607414"/>
          </a:xfrm>
          <a:prstGeom prst="rect">
            <a:avLst/>
          </a:prstGeom>
        </p:spPr>
      </p:pic>
      <p:grpSp>
        <p:nvGrpSpPr>
          <p:cNvPr id="3" name="Group 2">
            <a:extLst>
              <a:ext uri="{FF2B5EF4-FFF2-40B4-BE49-F238E27FC236}">
                <a16:creationId xmlns:a16="http://schemas.microsoft.com/office/drawing/2014/main" id="{B82CFFEC-0B6C-F71C-FB5F-C5E5C3F489A2}"/>
              </a:ext>
            </a:extLst>
          </p:cNvPr>
          <p:cNvGrpSpPr/>
          <p:nvPr/>
        </p:nvGrpSpPr>
        <p:grpSpPr>
          <a:xfrm>
            <a:off x="5321142" y="1072990"/>
            <a:ext cx="1152778" cy="1392385"/>
            <a:chOff x="3698622" y="2704877"/>
            <a:chExt cx="1152778" cy="1392385"/>
          </a:xfrm>
        </p:grpSpPr>
        <p:sp>
          <p:nvSpPr>
            <p:cNvPr id="59" name="Rectangle 58">
              <a:extLst>
                <a:ext uri="{FF2B5EF4-FFF2-40B4-BE49-F238E27FC236}">
                  <a16:creationId xmlns:a16="http://schemas.microsoft.com/office/drawing/2014/main" id="{18E70612-92D9-41E3-A0B5-16C06E125376}"/>
                </a:ext>
              </a:extLst>
            </p:cNvPr>
            <p:cNvSpPr/>
            <p:nvPr/>
          </p:nvSpPr>
          <p:spPr>
            <a:xfrm>
              <a:off x="3818682" y="2704877"/>
              <a:ext cx="912659" cy="904573"/>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2B83FDF-F93F-4618-9DBE-B31F40A0657A}"/>
                </a:ext>
              </a:extLst>
            </p:cNvPr>
            <p:cNvSpPr txBox="1"/>
            <p:nvPr/>
          </p:nvSpPr>
          <p:spPr>
            <a:xfrm>
              <a:off x="3698622" y="3640214"/>
              <a:ext cx="1152778" cy="457048"/>
            </a:xfrm>
            <a:prstGeom prst="rect">
              <a:avLst/>
            </a:prstGeom>
            <a:noFill/>
          </p:spPr>
          <p:txBody>
            <a:bodyPr wrap="square" lIns="0" tIns="0" rIns="0" bIns="0" rtlCol="0" anchor="t">
              <a:spAutoFit/>
            </a:bodyPr>
            <a:lstStyle/>
            <a:p>
              <a:pPr algn="ctr">
                <a:lnSpc>
                  <a:spcPct val="90000"/>
                </a:lnSpc>
                <a:spcAft>
                  <a:spcPts val="600"/>
                </a:spcAft>
              </a:pPr>
              <a:r>
                <a:rPr lang="en-US" sz="1100" b="1" dirty="0"/>
                <a:t>All vaccines against COVID-19 are safe and effective.</a:t>
              </a:r>
              <a:endParaRPr lang="en-US" sz="1100" b="1" dirty="0">
                <a:ea typeface="Calibri"/>
                <a:cs typeface="Calibri"/>
              </a:endParaRPr>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b="12244"/>
            <a:stretch/>
          </p:blipFill>
          <p:spPr>
            <a:xfrm>
              <a:off x="3908995" y="2742340"/>
              <a:ext cx="709025" cy="858379"/>
            </a:xfrm>
            <a:prstGeom prst="rect">
              <a:avLst/>
            </a:prstGeom>
          </p:spPr>
        </p:pic>
      </p:grpSp>
      <p:sp>
        <p:nvSpPr>
          <p:cNvPr id="55" name="Rectangle 54">
            <a:extLst>
              <a:ext uri="{FF2B5EF4-FFF2-40B4-BE49-F238E27FC236}">
                <a16:creationId xmlns:a16="http://schemas.microsoft.com/office/drawing/2014/main" id="{482EC1C3-0E80-45C7-B781-D237CC6D5E82}"/>
              </a:ext>
            </a:extLst>
          </p:cNvPr>
          <p:cNvSpPr/>
          <p:nvPr/>
        </p:nvSpPr>
        <p:spPr>
          <a:xfrm>
            <a:off x="3823317" y="2669960"/>
            <a:ext cx="912659" cy="912659"/>
          </a:xfrm>
          <a:prstGeom prst="rect">
            <a:avLst/>
          </a:prstGeom>
          <a:solidFill>
            <a:srgbClr val="FBC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3452591" y="3618110"/>
            <a:ext cx="1607350" cy="581698"/>
          </a:xfrm>
          <a:prstGeom prst="rect">
            <a:avLst/>
          </a:prstGeom>
          <a:noFill/>
        </p:spPr>
        <p:txBody>
          <a:bodyPr wrap="square" lIns="0" tIns="0" rIns="0" bIns="0" rtlCol="0" anchor="t">
            <a:spAutoFit/>
          </a:bodyPr>
          <a:lstStyle/>
          <a:p>
            <a:pPr algn="ctr">
              <a:lnSpc>
                <a:spcPct val="90000"/>
              </a:lnSpc>
              <a:spcAft>
                <a:spcPts val="600"/>
              </a:spcAft>
            </a:pPr>
            <a:r>
              <a:rPr lang="en-US" sz="1050" b="1" dirty="0">
                <a:cs typeface="Calibri"/>
              </a:rPr>
              <a:t>Check where vaccines are offered for free at your state or local health department, pharmacy, or health center.</a:t>
            </a:r>
            <a:endParaRPr lang="en-US" sz="1050">
              <a:ea typeface="Calibri"/>
              <a:cs typeface="Calibri"/>
            </a:endParaRPr>
          </a:p>
        </p:txBody>
      </p:sp>
      <p:pic>
        <p:nvPicPr>
          <p:cNvPr id="13" name="Picture 12" descr="A person in a white coat and mask giving a vaccine to a person&#10;&#10;Description automatically generated">
            <a:extLst>
              <a:ext uri="{FF2B5EF4-FFF2-40B4-BE49-F238E27FC236}">
                <a16:creationId xmlns:a16="http://schemas.microsoft.com/office/drawing/2014/main" id="{D9815E1F-E6DA-264A-0F1E-3275DDA11CF0}"/>
              </a:ext>
            </a:extLst>
          </p:cNvPr>
          <p:cNvPicPr>
            <a:picLocks noChangeAspect="1"/>
          </p:cNvPicPr>
          <p:nvPr/>
        </p:nvPicPr>
        <p:blipFill rotWithShape="1">
          <a:blip r:embed="rId20">
            <a:extLst>
              <a:ext uri="{28A0092B-C50C-407E-A947-70E740481C1C}">
                <a14:useLocalDpi xmlns:a14="http://schemas.microsoft.com/office/drawing/2010/main" val="0"/>
              </a:ext>
            </a:extLst>
          </a:blip>
          <a:srcRect l="17679" r="24859" b="44386"/>
          <a:stretch/>
        </p:blipFill>
        <p:spPr>
          <a:xfrm>
            <a:off x="3823317" y="2701494"/>
            <a:ext cx="910394" cy="881125"/>
          </a:xfrm>
          <a:prstGeom prst="rect">
            <a:avLst/>
          </a:prstGeom>
        </p:spPr>
      </p:pic>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3.xml><?xml version="1.0" encoding="utf-8"?>
<ds:datastoreItem xmlns:ds="http://schemas.openxmlformats.org/officeDocument/2006/customXml" ds:itemID="{C58AEC45-F80E-4596-90E8-F81F567635B3}">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1218</Words>
  <Application>Microsoft Office PowerPoint</Application>
  <PresentationFormat>Custom</PresentationFormat>
  <Paragraphs>100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2023-10-05 General COVID Vaccine Trifold Handout Template</dc:title>
  <dc:creator>Migrant Clinicians Network</dc:creator>
  <cp:lastModifiedBy>Giovanni Lopez-Quezada</cp:lastModifiedBy>
  <cp:revision>28</cp:revision>
  <dcterms:created xsi:type="dcterms:W3CDTF">2021-06-09T15:49:13Z</dcterms:created>
  <dcterms:modified xsi:type="dcterms:W3CDTF">2023-10-10T20:09:59Z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