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920" userDrawn="1">
          <p15:clr>
            <a:srgbClr val="A4A3A4"/>
          </p15:clr>
        </p15:guide>
        <p15:guide id="3" pos="2352" userDrawn="1">
          <p15:clr>
            <a:srgbClr val="A4A3A4"/>
          </p15:clr>
        </p15:guide>
        <p15:guide id="4" pos="4032" userDrawn="1">
          <p15:clr>
            <a:srgbClr val="A4A3A4"/>
          </p15:clr>
        </p15:guide>
        <p15:guide id="5" pos="4464" userDrawn="1">
          <p15:clr>
            <a:srgbClr val="A4A3A4"/>
          </p15:clr>
        </p15:guide>
        <p15:guide id="6" orient="horz" pos="2448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B99792-8BE8-A8EB-BE8D-E41AC500DBBB}" name="Noel Dufrene" initials="ND" userId="S::ndufrene@migrantclinician.org::131c83a1-d70b-4f56-8487-a9b39281de7c" providerId="AD"/>
  <p188:author id="{856C5DAC-E5F0-24A3-7CE8-D27D76A768C5}" name="Alma Galvan" initials="AG" userId="S::agalvan@migrantclinician.org::82bfc8be-73ed-4017-b250-fad6233e871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ises Arjona Jr" initials="MAJ" lastIdx="3" clrIdx="0">
    <p:extLst>
      <p:ext uri="{19B8F6BF-5375-455C-9EA6-DF929625EA0E}">
        <p15:presenceInfo xmlns:p15="http://schemas.microsoft.com/office/powerpoint/2012/main" userId="S::mariona@migrantclinician.org::a80d5cef-34f5-4625-8e1e-059da6cac246" providerId="AD"/>
      </p:ext>
    </p:extLst>
  </p:cmAuthor>
  <p:cmAuthor id="2" name="Alma Galvan" initials="AG" lastIdx="4" clrIdx="1">
    <p:extLst>
      <p:ext uri="{19B8F6BF-5375-455C-9EA6-DF929625EA0E}">
        <p15:presenceInfo xmlns:p15="http://schemas.microsoft.com/office/powerpoint/2012/main" userId="S::agalvan@migrantclinician.org::82bfc8be-73ed-4017-b250-fad6233e8710" providerId="AD"/>
      </p:ext>
    </p:extLst>
  </p:cmAuthor>
  <p:cmAuthor id="3" name="Noel Dufrene" initials="ND" lastIdx="9" clrIdx="2">
    <p:extLst>
      <p:ext uri="{19B8F6BF-5375-455C-9EA6-DF929625EA0E}">
        <p15:presenceInfo xmlns:p15="http://schemas.microsoft.com/office/powerpoint/2012/main" userId="S::ndufrene@migrantclinician.org::131c83a1-d70b-4f56-8487-a9b39281de7c" providerId="AD"/>
      </p:ext>
    </p:extLst>
  </p:cmAuthor>
  <p:cmAuthor id="4" name="Moises Arjona Jr" initials="MJ" lastIdx="3" clrIdx="3">
    <p:extLst>
      <p:ext uri="{19B8F6BF-5375-455C-9EA6-DF929625EA0E}">
        <p15:presenceInfo xmlns:p15="http://schemas.microsoft.com/office/powerpoint/2012/main" userId="S::marjona@migrantclinician.org::a80d5cef-34f5-4625-8e1e-059da6cac246" providerId="AD"/>
      </p:ext>
    </p:extLst>
  </p:cmAuthor>
  <p:cmAuthor id="5" name="Amy Liebman" initials="AL" lastIdx="8" clrIdx="4">
    <p:extLst>
      <p:ext uri="{19B8F6BF-5375-455C-9EA6-DF929625EA0E}">
        <p15:presenceInfo xmlns:p15="http://schemas.microsoft.com/office/powerpoint/2012/main" userId="S::aliebman@migrantclinician.org::59da9bd5-3b01-4476-8a94-d6cba23d62c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9997"/>
    <a:srgbClr val="F29D2C"/>
    <a:srgbClr val="0E5299"/>
    <a:srgbClr val="FFD243"/>
    <a:srgbClr val="549FEA"/>
    <a:srgbClr val="2F3492"/>
    <a:srgbClr val="69ABED"/>
    <a:srgbClr val="72B0EE"/>
    <a:srgbClr val="84BAF0"/>
    <a:srgbClr val="8EC0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A0948A-5B96-E3A8-A979-CC7451630A50}" v="1" dt="2024-10-10T15:01:45.0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104" y="78"/>
      </p:cViewPr>
      <p:guideLst>
        <p:guide pos="1920"/>
        <p:guide pos="2352"/>
        <p:guide pos="4032"/>
        <p:guide pos="4464"/>
        <p:guide orient="horz"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1A2A1-49DD-4A62-9765-ACAB44B00788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E5F-867D-4C67-B4D0-A0B12BB26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12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E5F-867D-4C67-B4D0-A0B12BB26D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85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21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37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8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60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73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9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7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752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01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278F4-9A08-431F-B491-7EFB91B99DF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B767A-98BE-4876-A9FA-39316C5DB2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89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18" Type="http://schemas.openxmlformats.org/officeDocument/2006/relationships/image" Target="../media/image22.png"/><Relationship Id="rId3" Type="http://schemas.openxmlformats.org/officeDocument/2006/relationships/image" Target="../media/image8.jpeg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19" Type="http://schemas.openxmlformats.org/officeDocument/2006/relationships/image" Target="../media/image23.sv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ith a band aid on her arm&#10;&#10;Description automatically generated">
            <a:extLst>
              <a:ext uri="{FF2B5EF4-FFF2-40B4-BE49-F238E27FC236}">
                <a16:creationId xmlns:a16="http://schemas.microsoft.com/office/drawing/2014/main" id="{4FD8867E-0DFB-EFE1-45EB-31BC8CD00C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6" t="2831" r="23860"/>
          <a:stretch/>
        </p:blipFill>
        <p:spPr>
          <a:xfrm>
            <a:off x="6691061" y="0"/>
            <a:ext cx="3376524" cy="498880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80AC400D-F660-4D51-B47A-3A22B01C9133}"/>
              </a:ext>
            </a:extLst>
          </p:cNvPr>
          <p:cNvSpPr/>
          <p:nvPr/>
        </p:nvSpPr>
        <p:spPr>
          <a:xfrm>
            <a:off x="3314695" y="1"/>
            <a:ext cx="3371851" cy="828689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E25BEA7-74A3-426F-9423-80D6622F86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22" r="26222" b="42984"/>
          <a:stretch/>
        </p:blipFill>
        <p:spPr>
          <a:xfrm>
            <a:off x="6695733" y="4153719"/>
            <a:ext cx="3371852" cy="359071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38BBB72-9924-4B51-98AE-0EBBD037D7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5134" r="25085" b="44384"/>
          <a:stretch/>
        </p:blipFill>
        <p:spPr>
          <a:xfrm>
            <a:off x="6695734" y="4463697"/>
            <a:ext cx="3371851" cy="3309253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8E4A26E8-40C4-4F86-A709-BE045139E941}"/>
              </a:ext>
            </a:extLst>
          </p:cNvPr>
          <p:cNvSpPr txBox="1"/>
          <p:nvPr/>
        </p:nvSpPr>
        <p:spPr>
          <a:xfrm>
            <a:off x="640169" y="246188"/>
            <a:ext cx="2346326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s-ES" sz="1600" b="1">
                <a:solidFill>
                  <a:srgbClr val="0E5299"/>
                </a:solidFill>
              </a:rPr>
              <a:t>VAKSEN KONT COVID-19 YO SAN DANJE EPI YO EFIKAS</a:t>
            </a:r>
            <a:endParaRPr lang="es-ES" sz="1600" b="1">
              <a:solidFill>
                <a:srgbClr val="0E5299"/>
              </a:solidFill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5F4A01-344D-4EE3-A0A1-9301F64A6BB1}"/>
              </a:ext>
            </a:extLst>
          </p:cNvPr>
          <p:cNvSpPr txBox="1"/>
          <p:nvPr/>
        </p:nvSpPr>
        <p:spPr>
          <a:xfrm>
            <a:off x="7038207" y="6063011"/>
            <a:ext cx="2668528" cy="7571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400"/>
              </a:spcAft>
              <a:buClr>
                <a:srgbClr val="FFC000"/>
              </a:buClr>
            </a:pPr>
            <a:r>
              <a:rPr lang="fi-FI" sz="2400" b="1">
                <a:solidFill>
                  <a:schemeClr val="bg1"/>
                </a:solidFill>
                <a:cs typeface="Calibri"/>
              </a:rPr>
              <a:t>Pran yon Vaksen kont KOVID ki ajou</a:t>
            </a:r>
            <a:endParaRPr lang="en-US" sz="2400" b="1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094B6B-EDAB-4DA8-AA65-B105A3E353A4}"/>
              </a:ext>
            </a:extLst>
          </p:cNvPr>
          <p:cNvCxnSpPr>
            <a:cxnSpLocks/>
          </p:cNvCxnSpPr>
          <p:nvPr/>
        </p:nvCxnSpPr>
        <p:spPr>
          <a:xfrm>
            <a:off x="7205443" y="5995888"/>
            <a:ext cx="233405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773363D-349F-4B39-BF85-09242992255E}"/>
              </a:ext>
            </a:extLst>
          </p:cNvPr>
          <p:cNvCxnSpPr>
            <a:cxnSpLocks/>
          </p:cNvCxnSpPr>
          <p:nvPr/>
        </p:nvCxnSpPr>
        <p:spPr>
          <a:xfrm>
            <a:off x="7205443" y="6861927"/>
            <a:ext cx="2334057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7B8E400-F5C5-42FB-988E-939361ED1137}"/>
              </a:ext>
            </a:extLst>
          </p:cNvPr>
          <p:cNvSpPr txBox="1"/>
          <p:nvPr/>
        </p:nvSpPr>
        <p:spPr>
          <a:xfrm>
            <a:off x="3573007" y="218775"/>
            <a:ext cx="2862036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b="1" err="1">
                <a:solidFill>
                  <a:schemeClr val="bg1"/>
                </a:solidFill>
              </a:rPr>
              <a:t>Kòman</a:t>
            </a:r>
            <a:r>
              <a:rPr lang="es-ES" b="1">
                <a:solidFill>
                  <a:schemeClr val="bg1"/>
                </a:solidFill>
              </a:rPr>
              <a:t> </a:t>
            </a:r>
            <a:r>
              <a:rPr lang="es-ES" b="1" err="1">
                <a:solidFill>
                  <a:schemeClr val="bg1"/>
                </a:solidFill>
              </a:rPr>
              <a:t>mwen</a:t>
            </a:r>
            <a:r>
              <a:rPr lang="es-ES" b="1">
                <a:solidFill>
                  <a:schemeClr val="bg1"/>
                </a:solidFill>
              </a:rPr>
              <a:t> </a:t>
            </a:r>
            <a:r>
              <a:rPr lang="es-ES" b="1" err="1">
                <a:solidFill>
                  <a:schemeClr val="bg1"/>
                </a:solidFill>
              </a:rPr>
              <a:t>kapab</a:t>
            </a:r>
            <a:r>
              <a:rPr lang="es-ES" b="1">
                <a:solidFill>
                  <a:schemeClr val="bg1"/>
                </a:solidFill>
              </a:rPr>
              <a:t> </a:t>
            </a:r>
            <a:r>
              <a:rPr lang="es-ES" b="1" err="1">
                <a:solidFill>
                  <a:schemeClr val="bg1"/>
                </a:solidFill>
              </a:rPr>
              <a:t>jwenn</a:t>
            </a:r>
            <a:r>
              <a:rPr lang="es-ES" b="1">
                <a:solidFill>
                  <a:schemeClr val="bg1"/>
                </a:solidFill>
              </a:rPr>
              <a:t> </a:t>
            </a:r>
            <a:r>
              <a:rPr lang="es-ES" b="1" err="1">
                <a:solidFill>
                  <a:schemeClr val="bg1"/>
                </a:solidFill>
              </a:rPr>
              <a:t>Vaksen</a:t>
            </a:r>
            <a:r>
              <a:rPr lang="es-ES" b="1">
                <a:solidFill>
                  <a:schemeClr val="bg1"/>
                </a:solidFill>
              </a:rPr>
              <a:t> </a:t>
            </a:r>
            <a:r>
              <a:rPr lang="es-ES" b="1" err="1">
                <a:solidFill>
                  <a:schemeClr val="bg1"/>
                </a:solidFill>
              </a:rPr>
              <a:t>kont</a:t>
            </a:r>
            <a:r>
              <a:rPr lang="es-ES" b="1">
                <a:solidFill>
                  <a:schemeClr val="bg1"/>
                </a:solidFill>
              </a:rPr>
              <a:t> COVID-19?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4E983-9F63-4335-862E-7EB57F6D2A96}"/>
              </a:ext>
            </a:extLst>
          </p:cNvPr>
          <p:cNvSpPr txBox="1"/>
          <p:nvPr/>
        </p:nvSpPr>
        <p:spPr>
          <a:xfrm>
            <a:off x="3643956" y="958642"/>
            <a:ext cx="2728744" cy="357790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900"/>
              </a:spcAft>
              <a:buClr>
                <a:srgbClr val="FFC000"/>
              </a:buClr>
              <a:buSzPct val="115000"/>
            </a:pPr>
            <a:r>
              <a:rPr lang="en-US" sz="1200" dirty="0" err="1">
                <a:cs typeface="Calibri"/>
              </a:rPr>
              <a:t>Vaksen</a:t>
            </a:r>
            <a:r>
              <a:rPr lang="en-US" sz="1200" dirty="0">
                <a:cs typeface="Calibri"/>
              </a:rPr>
              <a:t> an gratis </a:t>
            </a:r>
            <a:r>
              <a:rPr lang="en-US" sz="1200" dirty="0" err="1">
                <a:cs typeface="Calibri"/>
              </a:rPr>
              <a:t>pou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pifò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moun</a:t>
            </a:r>
            <a:r>
              <a:rPr lang="en-US" sz="1200" dirty="0">
                <a:cs typeface="Calibri"/>
              </a:rPr>
              <a:t>, </a:t>
            </a:r>
            <a:r>
              <a:rPr lang="en-US" sz="1200" dirty="0" err="1">
                <a:cs typeface="Calibri"/>
              </a:rPr>
              <a:t>menm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pou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moun</a:t>
            </a:r>
            <a:r>
              <a:rPr lang="en-US" sz="1200" dirty="0">
                <a:cs typeface="Calibri"/>
              </a:rPr>
              <a:t> ki pa gen </a:t>
            </a:r>
            <a:r>
              <a:rPr lang="en-US" sz="1200" dirty="0" err="1">
                <a:cs typeface="Calibri"/>
              </a:rPr>
              <a:t>asirans</a:t>
            </a:r>
            <a:r>
              <a:rPr lang="en-US" sz="1200" dirty="0">
                <a:cs typeface="Calibri"/>
              </a:rPr>
              <a:t>.</a:t>
            </a:r>
          </a:p>
          <a:p>
            <a:pPr>
              <a:spcAft>
                <a:spcPts val="900"/>
              </a:spcAft>
            </a:pPr>
            <a:r>
              <a:rPr lang="en-US" sz="1200" b="1" dirty="0" err="1">
                <a:ea typeface="+mn-lt"/>
                <a:cs typeface="+mn-lt"/>
              </a:rPr>
              <a:t>Tcheke</a:t>
            </a:r>
            <a:r>
              <a:rPr lang="en-US" sz="1200" b="1" dirty="0">
                <a:ea typeface="+mn-lt"/>
                <a:cs typeface="+mn-lt"/>
              </a:rPr>
              <a:t> </a:t>
            </a:r>
            <a:r>
              <a:rPr lang="en-US" sz="1200" b="1" dirty="0" err="1">
                <a:ea typeface="+mn-lt"/>
                <a:cs typeface="+mn-lt"/>
              </a:rPr>
              <a:t>pou</a:t>
            </a:r>
            <a:r>
              <a:rPr lang="en-US" sz="1200" b="1" dirty="0">
                <a:ea typeface="+mn-lt"/>
                <a:cs typeface="+mn-lt"/>
              </a:rPr>
              <a:t> w </a:t>
            </a:r>
            <a:r>
              <a:rPr lang="en-US" sz="1200" b="1" dirty="0" err="1">
                <a:ea typeface="+mn-lt"/>
                <a:cs typeface="+mn-lt"/>
              </a:rPr>
              <a:t>wè</a:t>
            </a:r>
            <a:r>
              <a:rPr lang="en-US" sz="1200" b="1" dirty="0">
                <a:ea typeface="+mn-lt"/>
                <a:cs typeface="+mn-lt"/>
              </a:rPr>
              <a:t> ki </a:t>
            </a:r>
            <a:r>
              <a:rPr lang="en-US" sz="1200" b="1" dirty="0" err="1">
                <a:ea typeface="+mn-lt"/>
                <a:cs typeface="+mn-lt"/>
              </a:rPr>
              <a:t>bò</a:t>
            </a:r>
            <a:r>
              <a:rPr lang="en-US" sz="1200" b="1" dirty="0">
                <a:ea typeface="+mn-lt"/>
                <a:cs typeface="+mn-lt"/>
              </a:rPr>
              <a:t> w ka </a:t>
            </a:r>
            <a:r>
              <a:rPr lang="en-US" sz="1200" b="1" dirty="0" err="1">
                <a:ea typeface="+mn-lt"/>
                <a:cs typeface="+mn-lt"/>
              </a:rPr>
              <a:t>jwenn</a:t>
            </a:r>
            <a:r>
              <a:rPr lang="en-US" sz="1200" b="1" dirty="0">
                <a:ea typeface="+mn-lt"/>
                <a:cs typeface="+mn-lt"/>
              </a:rPr>
              <a:t> </a:t>
            </a:r>
            <a:r>
              <a:rPr lang="en-US" sz="1200" b="1" dirty="0" err="1">
                <a:ea typeface="+mn-lt"/>
                <a:cs typeface="+mn-lt"/>
              </a:rPr>
              <a:t>vaksen</a:t>
            </a:r>
            <a:r>
              <a:rPr lang="en-US" sz="1200" b="1" dirty="0">
                <a:ea typeface="+mn-lt"/>
                <a:cs typeface="+mn-lt"/>
              </a:rPr>
              <a:t> COVID gratis:</a:t>
            </a:r>
            <a:endParaRPr lang="en-US" b="1" dirty="0">
              <a:ea typeface="Calibri"/>
              <a:cs typeface="Calibri"/>
            </a:endParaRPr>
          </a:p>
          <a:p>
            <a:pPr marL="171450" indent="-171450">
              <a:spcAft>
                <a:spcPts val="9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dirty="0">
                <a:cs typeface="Calibri"/>
              </a:rPr>
              <a:t>Mande </a:t>
            </a:r>
            <a:r>
              <a:rPr lang="en-US" sz="1200" dirty="0" err="1">
                <a:cs typeface="Calibri"/>
              </a:rPr>
              <a:t>si</a:t>
            </a:r>
            <a:r>
              <a:rPr lang="en-US" sz="1200" dirty="0">
                <a:cs typeface="Calibri"/>
              </a:rPr>
              <a:t> pa </a:t>
            </a:r>
            <a:r>
              <a:rPr lang="en-US" sz="1200" dirty="0" err="1">
                <a:cs typeface="Calibri"/>
              </a:rPr>
              <a:t>genyen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klinik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mobil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ak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ekspozisyon</a:t>
            </a:r>
            <a:r>
              <a:rPr lang="en-US" sz="1200" dirty="0">
                <a:cs typeface="Calibri"/>
              </a:rPr>
              <a:t> sou </a:t>
            </a:r>
            <a:r>
              <a:rPr lang="en-US" sz="1200" dirty="0" err="1">
                <a:cs typeface="Calibri"/>
              </a:rPr>
              <a:t>sante</a:t>
            </a:r>
            <a:endParaRPr lang="en-US" sz="1200" dirty="0">
              <a:cs typeface="Calibri"/>
            </a:endParaRPr>
          </a:p>
          <a:p>
            <a:pPr marL="171450" indent="-171450">
              <a:spcAft>
                <a:spcPts val="9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dirty="0" err="1">
                <a:cs typeface="Calibri"/>
              </a:rPr>
              <a:t>Depatman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sante</a:t>
            </a:r>
            <a:endParaRPr lang="en-US" sz="1200" dirty="0">
              <a:cs typeface="Calibri"/>
            </a:endParaRPr>
          </a:p>
          <a:p>
            <a:pPr marL="171450" indent="-171450">
              <a:spcAft>
                <a:spcPts val="9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dirty="0">
                <a:cs typeface="Calibri"/>
              </a:rPr>
              <a:t>Sant Sante </a:t>
            </a:r>
            <a:r>
              <a:rPr lang="en-US" sz="1200" dirty="0" err="1">
                <a:cs typeface="Calibri"/>
              </a:rPr>
              <a:t>Kominotè</a:t>
            </a:r>
            <a:endParaRPr lang="en-US" sz="1200" dirty="0">
              <a:cs typeface="Calibri"/>
            </a:endParaRPr>
          </a:p>
          <a:p>
            <a:pPr marL="171450" indent="-171450">
              <a:spcAft>
                <a:spcPts val="9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dirty="0">
                <a:cs typeface="Calibri"/>
              </a:rPr>
              <a:t>Famasi </a:t>
            </a:r>
            <a:r>
              <a:rPr lang="en-US" sz="1200" dirty="0" err="1">
                <a:cs typeface="Calibri"/>
              </a:rPr>
              <a:t>bò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lakay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ou</a:t>
            </a:r>
            <a:endParaRPr lang="en-US" sz="1200" dirty="0">
              <a:cs typeface="Calibri"/>
            </a:endParaRPr>
          </a:p>
          <a:p>
            <a:pPr marL="171450" indent="-171450">
              <a:spcAft>
                <a:spcPts val="9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b="1" dirty="0">
                <a:cs typeface="Calibri"/>
              </a:rPr>
              <a:t>Pale </a:t>
            </a:r>
            <a:r>
              <a:rPr lang="en-US" sz="1200" b="1" dirty="0" err="1">
                <a:cs typeface="Calibri"/>
              </a:rPr>
              <a:t>avèk</a:t>
            </a:r>
            <a:r>
              <a:rPr lang="en-US" sz="1200" b="1" dirty="0">
                <a:cs typeface="Calibri"/>
              </a:rPr>
              <a:t> </a:t>
            </a:r>
            <a:r>
              <a:rPr lang="en-US" sz="1200" b="1" dirty="0" err="1">
                <a:cs typeface="Calibri"/>
              </a:rPr>
              <a:t>patwon</a:t>
            </a:r>
            <a:r>
              <a:rPr lang="en-US" sz="1200" b="1" dirty="0">
                <a:cs typeface="Calibri"/>
              </a:rPr>
              <a:t> w </a:t>
            </a:r>
            <a:r>
              <a:rPr lang="en-US" sz="1200" b="1" dirty="0" err="1">
                <a:cs typeface="Calibri"/>
              </a:rPr>
              <a:t>lan</a:t>
            </a:r>
            <a:r>
              <a:rPr lang="en-US" sz="1200" b="1" dirty="0">
                <a:cs typeface="Calibri"/>
              </a:rPr>
              <a:t> sou </a:t>
            </a:r>
            <a:r>
              <a:rPr lang="en-US" sz="1200" b="1" dirty="0" err="1">
                <a:cs typeface="Calibri"/>
              </a:rPr>
              <a:t>fason</a:t>
            </a:r>
            <a:r>
              <a:rPr lang="en-US" sz="1200" b="1" dirty="0">
                <a:cs typeface="Calibri"/>
              </a:rPr>
              <a:t> </a:t>
            </a:r>
            <a:r>
              <a:rPr lang="en-US" sz="1200" b="1" dirty="0" err="1">
                <a:cs typeface="Calibri"/>
              </a:rPr>
              <a:t>ou</a:t>
            </a:r>
            <a:r>
              <a:rPr lang="en-US" sz="1200" b="1" dirty="0">
                <a:cs typeface="Calibri"/>
              </a:rPr>
              <a:t> </a:t>
            </a:r>
            <a:r>
              <a:rPr lang="en-US" sz="1200" b="1" dirty="0" err="1">
                <a:cs typeface="Calibri"/>
              </a:rPr>
              <a:t>kapab</a:t>
            </a:r>
            <a:r>
              <a:rPr lang="en-US" sz="1200" b="1" dirty="0">
                <a:cs typeface="Calibri"/>
              </a:rPr>
              <a:t> </a:t>
            </a:r>
            <a:r>
              <a:rPr lang="en-US" sz="1200" b="1" dirty="0" err="1">
                <a:cs typeface="Calibri"/>
              </a:rPr>
              <a:t>jwenn</a:t>
            </a:r>
            <a:r>
              <a:rPr lang="en-US" sz="1200" b="1" dirty="0">
                <a:cs typeface="Calibri"/>
              </a:rPr>
              <a:t> </a:t>
            </a:r>
            <a:r>
              <a:rPr lang="en-US" sz="1200" b="1" dirty="0" err="1">
                <a:cs typeface="Calibri"/>
              </a:rPr>
              <a:t>vaksen</a:t>
            </a:r>
            <a:r>
              <a:rPr lang="en-US" sz="1200" b="1" dirty="0">
                <a:cs typeface="Calibri"/>
              </a:rPr>
              <a:t> </a:t>
            </a:r>
            <a:r>
              <a:rPr lang="en-US" sz="1200" b="1" dirty="0" err="1">
                <a:cs typeface="Calibri"/>
              </a:rPr>
              <a:t>kont</a:t>
            </a:r>
            <a:r>
              <a:rPr lang="en-US" sz="1200" b="1" dirty="0">
                <a:cs typeface="Calibri"/>
              </a:rPr>
              <a:t> KOVID-19 la</a:t>
            </a:r>
            <a:r>
              <a:rPr lang="en-US" sz="1200" dirty="0">
                <a:cs typeface="Calibri"/>
              </a:rPr>
              <a:t>. </a:t>
            </a:r>
            <a:r>
              <a:rPr lang="en-US" sz="1200" dirty="0" err="1">
                <a:cs typeface="Calibri"/>
              </a:rPr>
              <a:t>Yo</a:t>
            </a:r>
            <a:r>
              <a:rPr lang="en-US" sz="1200" dirty="0">
                <a:cs typeface="Calibri"/>
              </a:rPr>
              <a:t> ka </a:t>
            </a:r>
            <a:r>
              <a:rPr lang="en-US" sz="1200" dirty="0" err="1">
                <a:cs typeface="Calibri"/>
              </a:rPr>
              <a:t>ede</a:t>
            </a:r>
            <a:r>
              <a:rPr lang="en-US" sz="1200" dirty="0">
                <a:cs typeface="Calibri"/>
              </a:rPr>
              <a:t> w nan </a:t>
            </a:r>
            <a:r>
              <a:rPr lang="en-US" sz="1200" dirty="0" err="1">
                <a:cs typeface="Calibri"/>
              </a:rPr>
              <a:t>aranjman</a:t>
            </a:r>
            <a:r>
              <a:rPr lang="en-US" sz="1200" dirty="0">
                <a:cs typeface="Calibri"/>
              </a:rPr>
              <a:t> w ap </a:t>
            </a:r>
            <a:r>
              <a:rPr lang="en-US" sz="1200" dirty="0" err="1">
                <a:cs typeface="Calibri"/>
              </a:rPr>
              <a:t>fè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pou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jwenn</a:t>
            </a:r>
            <a:r>
              <a:rPr lang="en-US" sz="1200" dirty="0">
                <a:cs typeface="Calibri"/>
              </a:rPr>
              <a:t> yon </a:t>
            </a:r>
            <a:r>
              <a:rPr lang="en-US" sz="1200" dirty="0" err="1">
                <a:cs typeface="Calibri"/>
              </a:rPr>
              <a:t>vaksen</a:t>
            </a:r>
            <a:r>
              <a:rPr lang="en-US" sz="1200" dirty="0">
                <a:cs typeface="Calibri"/>
              </a:rPr>
              <a:t>.</a:t>
            </a:r>
            <a:endParaRPr lang="en-US" sz="1200" dirty="0">
              <a:ea typeface="Calibri"/>
              <a:cs typeface="Calibri"/>
            </a:endParaRPr>
          </a:p>
          <a:p>
            <a:pPr marL="171450" indent="-171450">
              <a:spcAft>
                <a:spcPts val="900"/>
              </a:spcAft>
              <a:buClr>
                <a:srgbClr val="FFC000"/>
              </a:buClr>
              <a:buSzPct val="115000"/>
              <a:buFont typeface="Wingdings" panose="05000000000000000000" pitchFamily="2" charset="2"/>
              <a:buChar char="ü"/>
            </a:pPr>
            <a:r>
              <a:rPr lang="en-US" sz="1200" dirty="0" err="1">
                <a:cs typeface="Calibri"/>
              </a:rPr>
              <a:t>Jwenn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err="1">
                <a:cs typeface="Calibri"/>
              </a:rPr>
              <a:t>vaksen</a:t>
            </a:r>
            <a:r>
              <a:rPr lang="en-US" sz="1200" dirty="0">
                <a:cs typeface="Calibri"/>
              </a:rPr>
              <a:t>: https://www.vaccines.gov/search/</a:t>
            </a:r>
            <a:endParaRPr lang="en-US" sz="1200" dirty="0">
              <a:ea typeface="Calibri"/>
              <a:cs typeface="Calibri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6833B9E-E49C-4329-9D8D-978623D904FE}"/>
              </a:ext>
            </a:extLst>
          </p:cNvPr>
          <p:cNvGrpSpPr/>
          <p:nvPr/>
        </p:nvGrpSpPr>
        <p:grpSpPr>
          <a:xfrm>
            <a:off x="3652352" y="4740805"/>
            <a:ext cx="2691718" cy="294196"/>
            <a:chOff x="3652352" y="4738649"/>
            <a:chExt cx="2691718" cy="2941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412BEDF-938B-4552-A838-8D513795A6C4}"/>
                </a:ext>
              </a:extLst>
            </p:cNvPr>
            <p:cNvSpPr txBox="1"/>
            <p:nvPr/>
          </p:nvSpPr>
          <p:spPr>
            <a:xfrm>
              <a:off x="3705980" y="4738649"/>
              <a:ext cx="2584462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s-ES" sz="1600" b="1"/>
                <a:t>Pou w </a:t>
              </a:r>
              <a:r>
                <a:rPr lang="es-ES" sz="1600" b="1" err="1"/>
                <a:t>jwenn</a:t>
              </a:r>
              <a:r>
                <a:rPr lang="es-ES" sz="1600" b="1"/>
                <a:t> plis </a:t>
              </a:r>
              <a:r>
                <a:rPr lang="es-ES" sz="1600" b="1" err="1"/>
                <a:t>enfòmasyon</a:t>
              </a:r>
              <a:endParaRPr lang="en-US" sz="1600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1B9FDB4-492B-471F-AA2B-648877AF1225}"/>
                </a:ext>
              </a:extLst>
            </p:cNvPr>
            <p:cNvCxnSpPr>
              <a:cxnSpLocks/>
            </p:cNvCxnSpPr>
            <p:nvPr/>
          </p:nvCxnSpPr>
          <p:spPr>
            <a:xfrm>
              <a:off x="3652352" y="5032845"/>
              <a:ext cx="2691718" cy="0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D06FD5C7-82A7-4814-91FD-962FC0EC1877}"/>
              </a:ext>
            </a:extLst>
          </p:cNvPr>
          <p:cNvSpPr/>
          <p:nvPr/>
        </p:nvSpPr>
        <p:spPr>
          <a:xfrm>
            <a:off x="0" y="2836980"/>
            <a:ext cx="3314693" cy="422713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6CE72B4-5053-434F-BAD0-E2473CB6CA17}"/>
              </a:ext>
            </a:extLst>
          </p:cNvPr>
          <p:cNvSpPr txBox="1"/>
          <p:nvPr/>
        </p:nvSpPr>
        <p:spPr>
          <a:xfrm>
            <a:off x="713153" y="2902780"/>
            <a:ext cx="1884574" cy="2908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2100" b="1" err="1">
                <a:solidFill>
                  <a:schemeClr val="bg1"/>
                </a:solidFill>
                <a:cs typeface="Calibri"/>
              </a:rPr>
              <a:t>Rekòmandasyon</a:t>
            </a:r>
            <a:endParaRPr lang="es-ES" sz="2100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0C75D11-FA61-4138-BC13-F55508F61B3B}"/>
              </a:ext>
            </a:extLst>
          </p:cNvPr>
          <p:cNvSpPr txBox="1"/>
          <p:nvPr/>
        </p:nvSpPr>
        <p:spPr>
          <a:xfrm>
            <a:off x="188331" y="3370867"/>
            <a:ext cx="2778535" cy="30880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8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ea typeface="+mn-lt"/>
                <a:cs typeface="+mn-lt"/>
              </a:rPr>
              <a:t>Pran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ajou</a:t>
            </a:r>
            <a:r>
              <a:rPr lang="en-US" sz="1100" dirty="0">
                <a:ea typeface="+mn-lt"/>
                <a:cs typeface="+mn-lt"/>
              </a:rPr>
              <a:t> w l a(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). </a:t>
            </a:r>
            <a:endParaRPr lang="en-US" sz="1100" dirty="0">
              <a:ea typeface="Calibri"/>
              <a:cs typeface="Calibri"/>
            </a:endParaRPr>
          </a:p>
          <a:p>
            <a:pPr marL="171450" indent="-171450">
              <a:spcAft>
                <a:spcPts val="8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 err="1">
                <a:cs typeface="Calibri"/>
              </a:rPr>
              <a:t>Fè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fanmi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pran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dènye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dòz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vaksen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.</a:t>
            </a:r>
            <a:endParaRPr lang="en-US" sz="1100" dirty="0">
              <a:ea typeface="Calibri"/>
              <a:cs typeface="Calibri"/>
            </a:endParaRPr>
          </a:p>
          <a:p>
            <a:pPr marL="171450" indent="-171450">
              <a:spcAft>
                <a:spcPts val="8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ea typeface="+mn-lt"/>
                <a:cs typeface="+mn-lt"/>
              </a:rPr>
              <a:t>Nou pa an 2020 </a:t>
            </a:r>
            <a:r>
              <a:rPr lang="en-US" sz="1100" dirty="0" err="1">
                <a:ea typeface="+mn-lt"/>
                <a:cs typeface="+mn-lt"/>
              </a:rPr>
              <a:t>ankò</a:t>
            </a:r>
            <a:r>
              <a:rPr lang="en-US" sz="1100" dirty="0">
                <a:ea typeface="+mn-lt"/>
                <a:cs typeface="+mn-lt"/>
              </a:rPr>
              <a:t> – men COVID </a:t>
            </a:r>
            <a:r>
              <a:rPr lang="en-US" sz="1100" dirty="0" err="1">
                <a:ea typeface="+mn-lt"/>
                <a:cs typeface="+mn-lt"/>
              </a:rPr>
              <a:t>toujou</a:t>
            </a:r>
            <a:r>
              <a:rPr lang="en-US" sz="1100" dirty="0">
                <a:ea typeface="+mn-lt"/>
                <a:cs typeface="+mn-lt"/>
              </a:rPr>
              <a:t> ap </a:t>
            </a:r>
            <a:r>
              <a:rPr lang="en-US" sz="1100" dirty="0" err="1">
                <a:ea typeface="+mn-lt"/>
                <a:cs typeface="+mn-lt"/>
              </a:rPr>
              <a:t>fè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malad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grav</a:t>
            </a:r>
            <a:r>
              <a:rPr lang="en-US" sz="1100" dirty="0">
                <a:ea typeface="+mn-lt"/>
                <a:cs typeface="+mn-lt"/>
              </a:rPr>
              <a:t> epi </a:t>
            </a:r>
            <a:r>
              <a:rPr lang="en-US" sz="1100" dirty="0" err="1">
                <a:ea typeface="+mn-lt"/>
                <a:cs typeface="+mn-lt"/>
              </a:rPr>
              <a:t>nou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dwe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pran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mezi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nou</a:t>
            </a:r>
            <a:r>
              <a:rPr lang="en-US" sz="1100" dirty="0">
                <a:ea typeface="+mn-lt"/>
                <a:cs typeface="+mn-lt"/>
              </a:rPr>
              <a:t> ka </a:t>
            </a:r>
            <a:r>
              <a:rPr lang="en-US" sz="1100" dirty="0" err="1">
                <a:ea typeface="+mn-lt"/>
                <a:cs typeface="+mn-lt"/>
              </a:rPr>
              <a:t>alabri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nou</a:t>
            </a:r>
            <a:r>
              <a:rPr lang="en-US" sz="1100" dirty="0">
                <a:ea typeface="+mn-lt"/>
                <a:cs typeface="+mn-lt"/>
              </a:rPr>
              <a:t> pa </a:t>
            </a:r>
            <a:r>
              <a:rPr lang="en-US" sz="1100" dirty="0" err="1">
                <a:ea typeface="+mn-lt"/>
                <a:cs typeface="+mn-lt"/>
              </a:rPr>
              <a:t>gaye</a:t>
            </a:r>
            <a:r>
              <a:rPr lang="en-US" sz="1100" dirty="0">
                <a:ea typeface="+mn-lt"/>
                <a:cs typeface="+mn-lt"/>
              </a:rPr>
              <a:t> li!</a:t>
            </a:r>
            <a:endParaRPr lang="en-US" dirty="0"/>
          </a:p>
          <a:p>
            <a:pPr marL="171450" indent="-171450">
              <a:spcAft>
                <a:spcPts val="8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ea typeface="+mn-lt"/>
                <a:cs typeface="+mn-lt"/>
              </a:rPr>
              <a:t>Si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tonbe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malad</a:t>
            </a:r>
            <a:r>
              <a:rPr lang="en-US" sz="1100" dirty="0">
                <a:ea typeface="+mn-lt"/>
                <a:cs typeface="+mn-lt"/>
              </a:rPr>
              <a:t>: </a:t>
            </a:r>
            <a:endParaRPr lang="en-US" dirty="0"/>
          </a:p>
          <a:p>
            <a:pPr marL="228600" lvl="1" indent="-114300">
              <a:spcAft>
                <a:spcPts val="800"/>
              </a:spcAft>
              <a:buClr>
                <a:srgbClr val="0E5299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Li </a:t>
            </a:r>
            <a:r>
              <a:rPr lang="en-US" sz="1100" dirty="0" err="1">
                <a:ea typeface="+mn-lt"/>
                <a:cs typeface="+mn-lt"/>
              </a:rPr>
              <a:t>rekòmande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fè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tès</a:t>
            </a:r>
            <a:r>
              <a:rPr lang="en-US" sz="1100" dirty="0">
                <a:ea typeface="+mn-lt"/>
                <a:cs typeface="+mn-lt"/>
              </a:rPr>
              <a:t> men li pa </a:t>
            </a:r>
            <a:r>
              <a:rPr lang="en-US" sz="1100" dirty="0" err="1">
                <a:ea typeface="+mn-lt"/>
                <a:cs typeface="+mn-lt"/>
              </a:rPr>
              <a:t>obligatwa</a:t>
            </a:r>
            <a:r>
              <a:rPr lang="en-US" sz="1100" dirty="0">
                <a:ea typeface="+mn-lt"/>
                <a:cs typeface="+mn-lt"/>
              </a:rPr>
              <a:t>.</a:t>
            </a:r>
            <a:endParaRPr lang="en-US" dirty="0"/>
          </a:p>
          <a:p>
            <a:pPr marL="228600" lvl="1" indent="-114300">
              <a:spcAft>
                <a:spcPts val="800"/>
              </a:spcAft>
              <a:buClr>
                <a:srgbClr val="0E5299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Rete </a:t>
            </a:r>
            <a:r>
              <a:rPr lang="en-US" sz="1100" dirty="0" err="1">
                <a:ea typeface="+mn-lt"/>
                <a:cs typeface="+mn-lt"/>
              </a:rPr>
              <a:t>lakay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epi evite </a:t>
            </a:r>
            <a:r>
              <a:rPr lang="en-US" sz="1100" dirty="0" err="1">
                <a:ea typeface="+mn-lt"/>
                <a:cs typeface="+mn-lt"/>
              </a:rPr>
              <a:t>lòt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. </a:t>
            </a:r>
            <a:r>
              <a:rPr lang="en-US" sz="1100" dirty="0" err="1">
                <a:ea typeface="+mn-lt"/>
                <a:cs typeface="+mn-lt"/>
              </a:rPr>
              <a:t>jiskaske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pa gen </a:t>
            </a:r>
            <a:r>
              <a:rPr lang="en-US" sz="1100" dirty="0" err="1">
                <a:ea typeface="+mn-lt"/>
                <a:cs typeface="+mn-lt"/>
              </a:rPr>
              <a:t>lafyèv</a:t>
            </a:r>
            <a:r>
              <a:rPr lang="en-US" sz="1100" dirty="0">
                <a:ea typeface="+mn-lt"/>
                <a:cs typeface="+mn-lt"/>
              </a:rPr>
              <a:t> pandan 24 </a:t>
            </a:r>
            <a:r>
              <a:rPr lang="en-US" sz="1100" dirty="0" err="1">
                <a:ea typeface="+mn-lt"/>
                <a:cs typeface="+mn-lt"/>
              </a:rPr>
              <a:t>èdtan</a:t>
            </a:r>
            <a:r>
              <a:rPr lang="en-US" sz="1100" dirty="0">
                <a:ea typeface="+mn-lt"/>
                <a:cs typeface="+mn-lt"/>
              </a:rPr>
              <a:t> epi </a:t>
            </a:r>
            <a:r>
              <a:rPr lang="en-US" sz="1100" dirty="0" err="1">
                <a:ea typeface="+mn-lt"/>
                <a:cs typeface="+mn-lt"/>
              </a:rPr>
              <a:t>lè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kòmanse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retabli</a:t>
            </a:r>
            <a:r>
              <a:rPr lang="en-US" sz="1100" dirty="0">
                <a:ea typeface="+mn-lt"/>
                <a:cs typeface="+mn-lt"/>
              </a:rPr>
              <a:t>. </a:t>
            </a:r>
            <a:endParaRPr lang="en-US" dirty="0">
              <a:ea typeface="+mn-lt"/>
              <a:cs typeface="+mn-lt"/>
            </a:endParaRPr>
          </a:p>
          <a:p>
            <a:pPr marL="228600" lvl="1" indent="-114300">
              <a:spcAft>
                <a:spcPts val="800"/>
              </a:spcAft>
              <a:buClr>
                <a:srgbClr val="0E5299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1100" dirty="0" err="1">
                <a:ea typeface="+mn-lt"/>
                <a:cs typeface="+mn-lt"/>
              </a:rPr>
              <a:t>Apre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sa</a:t>
            </a:r>
            <a:r>
              <a:rPr lang="en-US" sz="1100" dirty="0">
                <a:ea typeface="+mn-lt"/>
                <a:cs typeface="+mn-lt"/>
              </a:rPr>
              <a:t>, mete yon mask </a:t>
            </a:r>
            <a:r>
              <a:rPr lang="en-US" sz="1100" dirty="0" err="1">
                <a:ea typeface="+mn-lt"/>
                <a:cs typeface="+mn-lt"/>
              </a:rPr>
              <a:t>oswa</a:t>
            </a:r>
            <a:r>
              <a:rPr lang="en-US" sz="1100" dirty="0">
                <a:ea typeface="+mn-lt"/>
                <a:cs typeface="+mn-lt"/>
              </a:rPr>
              <a:t> yon </a:t>
            </a:r>
            <a:r>
              <a:rPr lang="en-US" sz="1100" dirty="0" err="1">
                <a:ea typeface="+mn-lt"/>
                <a:cs typeface="+mn-lt"/>
              </a:rPr>
              <a:t>respiratè</a:t>
            </a:r>
            <a:r>
              <a:rPr lang="en-US" sz="1100" dirty="0">
                <a:ea typeface="+mn-lt"/>
                <a:cs typeface="+mn-lt"/>
              </a:rPr>
              <a:t> pandan 5 </a:t>
            </a:r>
            <a:r>
              <a:rPr lang="en-US" sz="1100" dirty="0" err="1">
                <a:ea typeface="+mn-lt"/>
                <a:cs typeface="+mn-lt"/>
              </a:rPr>
              <a:t>jou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apre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fin </a:t>
            </a:r>
            <a:r>
              <a:rPr lang="en-US" sz="1100" dirty="0" err="1">
                <a:ea typeface="+mn-lt"/>
                <a:cs typeface="+mn-lt"/>
              </a:rPr>
              <a:t>pase</a:t>
            </a:r>
            <a:r>
              <a:rPr lang="en-US" sz="1100" dirty="0">
                <a:ea typeface="+mn-lt"/>
                <a:cs typeface="+mn-lt"/>
              </a:rPr>
              <a:t> 24 </a:t>
            </a:r>
            <a:r>
              <a:rPr lang="en-US" sz="1100" dirty="0" err="1">
                <a:ea typeface="+mn-lt"/>
                <a:cs typeface="+mn-lt"/>
              </a:rPr>
              <a:t>èdtan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san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fyèv</a:t>
            </a:r>
            <a:r>
              <a:rPr lang="en-US" sz="1100" dirty="0">
                <a:ea typeface="+mn-lt"/>
                <a:cs typeface="+mn-lt"/>
              </a:rPr>
              <a:t>.  </a:t>
            </a:r>
            <a:endParaRPr lang="en-US" dirty="0"/>
          </a:p>
          <a:p>
            <a:pPr marL="228600" lvl="1" indent="-114300">
              <a:spcAft>
                <a:spcPts val="800"/>
              </a:spcAft>
              <a:buClr>
                <a:srgbClr val="0E5299"/>
              </a:buClr>
              <a:buSzPct val="125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Gade </a:t>
            </a:r>
            <a:r>
              <a:rPr lang="en-US" sz="1100" dirty="0" err="1">
                <a:ea typeface="+mn-lt"/>
                <a:cs typeface="+mn-lt"/>
              </a:rPr>
              <a:t>direktiv</a:t>
            </a:r>
            <a:r>
              <a:rPr lang="en-US" sz="1100" dirty="0">
                <a:ea typeface="+mn-lt"/>
                <a:cs typeface="+mn-lt"/>
              </a:rPr>
              <a:t> CDC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plis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enfòmasyon</a:t>
            </a:r>
            <a:r>
              <a:rPr lang="en-US" sz="1100" dirty="0">
                <a:ea typeface="+mn-lt"/>
                <a:cs typeface="+mn-lt"/>
              </a:rPr>
              <a:t>.  </a:t>
            </a:r>
            <a:endParaRPr lang="en-US" dirty="0">
              <a:ea typeface="+mn-lt"/>
              <a:cs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A3BD4A0-DEEA-4C27-896B-073409BC72F6}"/>
              </a:ext>
            </a:extLst>
          </p:cNvPr>
          <p:cNvCxnSpPr>
            <a:cxnSpLocks/>
          </p:cNvCxnSpPr>
          <p:nvPr/>
        </p:nvCxnSpPr>
        <p:spPr>
          <a:xfrm>
            <a:off x="3685749" y="6923210"/>
            <a:ext cx="268690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F6D7C19-40A1-477B-B740-37809A43A22C}"/>
              </a:ext>
            </a:extLst>
          </p:cNvPr>
          <p:cNvSpPr txBox="1"/>
          <p:nvPr/>
        </p:nvSpPr>
        <p:spPr>
          <a:xfrm>
            <a:off x="218351" y="811539"/>
            <a:ext cx="2825337" cy="18979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14300" indent="-114300">
              <a:spcAft>
                <a:spcPts val="800"/>
              </a:spcAft>
              <a:buClr>
                <a:srgbClr val="0E5299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100" dirty="0">
                <a:ea typeface="+mn-lt"/>
                <a:cs typeface="+mn-lt"/>
              </a:rPr>
              <a:t>Tout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ki gen 6 </a:t>
            </a:r>
            <a:r>
              <a:rPr lang="en-US" sz="1100" dirty="0" err="1">
                <a:ea typeface="+mn-lt"/>
                <a:cs typeface="+mn-lt"/>
              </a:rPr>
              <a:t>mwa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plis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dwe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pran</a:t>
            </a:r>
            <a:r>
              <a:rPr lang="en-US" sz="1100" dirty="0">
                <a:ea typeface="+mn-lt"/>
                <a:cs typeface="+mn-lt"/>
              </a:rPr>
              <a:t> yon </a:t>
            </a:r>
            <a:r>
              <a:rPr lang="en-US" sz="1100" dirty="0" err="1">
                <a:ea typeface="+mn-lt"/>
                <a:cs typeface="+mn-lt"/>
              </a:rPr>
              <a:t>dòz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ajou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COVID-19!</a:t>
            </a:r>
            <a:endParaRPr lang="en-US" dirty="0">
              <a:ea typeface="+mn-lt"/>
              <a:cs typeface="+mn-lt"/>
            </a:endParaRPr>
          </a:p>
          <a:p>
            <a:pPr marL="114300" indent="-114300">
              <a:spcAft>
                <a:spcPts val="800"/>
              </a:spcAft>
              <a:buClr>
                <a:srgbClr val="0E5299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ki </a:t>
            </a:r>
            <a:r>
              <a:rPr lang="en-US" sz="1100" dirty="0" err="1">
                <a:ea typeface="+mn-lt"/>
                <a:cs typeface="+mn-lt"/>
              </a:rPr>
              <a:t>ajou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jis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pran</a:t>
            </a:r>
            <a:r>
              <a:rPr lang="en-US" sz="1100" dirty="0">
                <a:ea typeface="+mn-lt"/>
                <a:cs typeface="+mn-lt"/>
              </a:rPr>
              <a:t> yon </a:t>
            </a:r>
            <a:r>
              <a:rPr lang="en-US" sz="1100" dirty="0" err="1">
                <a:ea typeface="+mn-lt"/>
                <a:cs typeface="+mn-lt"/>
              </a:rPr>
              <a:t>sèl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dòz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COVID-19 Pfizer, Moderna </a:t>
            </a:r>
            <a:r>
              <a:rPr lang="en-US" sz="1100" dirty="0" err="1">
                <a:ea typeface="+mn-lt"/>
                <a:cs typeface="+mn-lt"/>
              </a:rPr>
              <a:t>oswa</a:t>
            </a:r>
            <a:r>
              <a:rPr lang="en-US" sz="1100" dirty="0">
                <a:ea typeface="+mn-lt"/>
                <a:cs typeface="+mn-lt"/>
              </a:rPr>
              <a:t> Novavax.</a:t>
            </a:r>
            <a:endParaRPr lang="en-US" dirty="0"/>
          </a:p>
          <a:p>
            <a:pPr marL="114300" indent="-114300">
              <a:spcAft>
                <a:spcPts val="800"/>
              </a:spcAft>
              <a:buClr>
                <a:srgbClr val="0E5299"/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1100" dirty="0" err="1">
                <a:ea typeface="+mn-lt"/>
                <a:cs typeface="+mn-lt"/>
              </a:rPr>
              <a:t>Kèk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resevwa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plis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pase</a:t>
            </a:r>
            <a:r>
              <a:rPr lang="en-US" sz="1100" dirty="0">
                <a:ea typeface="+mn-lt"/>
                <a:cs typeface="+mn-lt"/>
              </a:rPr>
              <a:t> yon </a:t>
            </a:r>
            <a:r>
              <a:rPr lang="en-US" sz="1100" dirty="0" err="1">
                <a:ea typeface="+mn-lt"/>
                <a:cs typeface="+mn-lt"/>
              </a:rPr>
              <a:t>sèl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dòz</a:t>
            </a:r>
            <a:r>
              <a:rPr lang="en-US" sz="1100" dirty="0">
                <a:ea typeface="+mn-lt"/>
                <a:cs typeface="+mn-lt"/>
              </a:rPr>
              <a:t>: </a:t>
            </a:r>
            <a:r>
              <a:rPr lang="en-US" sz="1100" dirty="0" err="1">
                <a:ea typeface="+mn-lt"/>
                <a:cs typeface="+mn-lt"/>
              </a:rPr>
              <a:t>timoun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si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mwa</a:t>
            </a:r>
            <a:r>
              <a:rPr lang="en-US" sz="1100" dirty="0">
                <a:ea typeface="+mn-lt"/>
                <a:cs typeface="+mn-lt"/>
              </a:rPr>
              <a:t> rive 5 lane, </a:t>
            </a:r>
            <a:r>
              <a:rPr lang="en-US" sz="1100" dirty="0" err="1">
                <a:ea typeface="+mn-lt"/>
                <a:cs typeface="+mn-lt"/>
              </a:rPr>
              <a:t>sila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ki gen 12 lane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plis</a:t>
            </a:r>
            <a:r>
              <a:rPr lang="en-US" sz="1100" dirty="0">
                <a:ea typeface="+mn-lt"/>
                <a:cs typeface="+mn-lt"/>
              </a:rPr>
              <a:t> ki pa t </a:t>
            </a:r>
            <a:r>
              <a:rPr lang="en-US" sz="1100" dirty="0" err="1">
                <a:ea typeface="+mn-lt"/>
                <a:cs typeface="+mn-lt"/>
              </a:rPr>
              <a:t>ajou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,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ki gen </a:t>
            </a:r>
            <a:r>
              <a:rPr lang="en-US" sz="1100" dirty="0" err="1">
                <a:ea typeface="+mn-lt"/>
                <a:cs typeface="+mn-lt"/>
              </a:rPr>
              <a:t>sistèm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iminitè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fèb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, epi </a:t>
            </a:r>
            <a:r>
              <a:rPr lang="en-US" sz="1100" dirty="0" err="1">
                <a:ea typeface="+mn-lt"/>
                <a:cs typeface="+mn-lt"/>
              </a:rPr>
              <a:t>moun</a:t>
            </a:r>
            <a:r>
              <a:rPr lang="en-US" sz="1100" dirty="0">
                <a:ea typeface="+mn-lt"/>
                <a:cs typeface="+mn-lt"/>
              </a:rPr>
              <a:t> ki gen 65 lane </a:t>
            </a:r>
            <a:r>
              <a:rPr lang="en-US" sz="1100" dirty="0" err="1">
                <a:ea typeface="+mn-lt"/>
                <a:cs typeface="+mn-lt"/>
              </a:rPr>
              <a:t>oswa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plis</a:t>
            </a:r>
            <a:r>
              <a:rPr lang="en-US" sz="1100" dirty="0">
                <a:ea typeface="+mn-lt"/>
                <a:cs typeface="+mn-lt"/>
              </a:rPr>
              <a:t> ta </a:t>
            </a:r>
            <a:r>
              <a:rPr lang="en-US" sz="1100" dirty="0" err="1">
                <a:ea typeface="+mn-lt"/>
                <a:cs typeface="+mn-lt"/>
              </a:rPr>
              <a:t>dwe</a:t>
            </a:r>
            <a:r>
              <a:rPr lang="en-US" sz="1100" dirty="0">
                <a:ea typeface="+mn-lt"/>
                <a:cs typeface="+mn-lt"/>
              </a:rPr>
              <a:t> pale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doktè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. </a:t>
            </a:r>
            <a:endParaRPr lang="en-US" dirty="0"/>
          </a:p>
        </p:txBody>
      </p:sp>
      <p:pic>
        <p:nvPicPr>
          <p:cNvPr id="60" name="Graphic 59">
            <a:extLst>
              <a:ext uri="{FF2B5EF4-FFF2-40B4-BE49-F238E27FC236}">
                <a16:creationId xmlns:a16="http://schemas.microsoft.com/office/drawing/2014/main" id="{062A7F32-5726-4D86-A239-C9420B849F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429632">
            <a:off x="251907" y="243580"/>
            <a:ext cx="406124" cy="40043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B2856935-14FB-4AE6-88E2-4E9655334FD4}"/>
              </a:ext>
            </a:extLst>
          </p:cNvPr>
          <p:cNvSpPr txBox="1"/>
          <p:nvPr/>
        </p:nvSpPr>
        <p:spPr>
          <a:xfrm>
            <a:off x="7038207" y="7063258"/>
            <a:ext cx="2686901" cy="3323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200" err="1">
                <a:solidFill>
                  <a:schemeClr val="bg1"/>
                </a:solidFill>
                <a:cs typeface="Calibri"/>
              </a:rPr>
              <a:t>Kanpay</a:t>
            </a:r>
            <a:r>
              <a:rPr lang="es-ES" sz="1200">
                <a:solidFill>
                  <a:schemeClr val="bg1"/>
                </a:solidFill>
                <a:cs typeface="Calibri"/>
              </a:rPr>
              <a:t> </a:t>
            </a:r>
            <a:r>
              <a:rPr lang="es-ES" sz="1200" err="1">
                <a:solidFill>
                  <a:schemeClr val="bg1"/>
                </a:solidFill>
                <a:cs typeface="Calibri"/>
              </a:rPr>
              <a:t>Sansibilizasyon</a:t>
            </a:r>
            <a:r>
              <a:rPr lang="es-ES" sz="1200">
                <a:solidFill>
                  <a:schemeClr val="bg1"/>
                </a:solidFill>
                <a:cs typeface="Calibri"/>
              </a:rPr>
              <a:t> </a:t>
            </a:r>
            <a:r>
              <a:rPr lang="es-ES" sz="1200" err="1">
                <a:solidFill>
                  <a:schemeClr val="bg1"/>
                </a:solidFill>
                <a:cs typeface="Calibri"/>
              </a:rPr>
              <a:t>pou</a:t>
            </a:r>
            <a:r>
              <a:rPr lang="es-ES" sz="1200">
                <a:solidFill>
                  <a:schemeClr val="bg1"/>
                </a:solidFill>
                <a:cs typeface="Calibri"/>
              </a:rPr>
              <a:t> </a:t>
            </a:r>
            <a:r>
              <a:rPr lang="es-ES" sz="1200" err="1">
                <a:solidFill>
                  <a:schemeClr val="bg1"/>
                </a:solidFill>
                <a:cs typeface="Calibri"/>
              </a:rPr>
              <a:t>Vaksen</a:t>
            </a:r>
            <a:r>
              <a:rPr lang="es-ES" sz="1200">
                <a:solidFill>
                  <a:schemeClr val="bg1"/>
                </a:solidFill>
                <a:cs typeface="Calibri"/>
              </a:rPr>
              <a:t> </a:t>
            </a:r>
            <a:br>
              <a:rPr lang="es-ES" sz="1200">
                <a:solidFill>
                  <a:schemeClr val="bg1"/>
                </a:solidFill>
                <a:cs typeface="Calibri"/>
              </a:rPr>
            </a:br>
            <a:r>
              <a:rPr lang="es-ES" sz="1200" err="1">
                <a:solidFill>
                  <a:schemeClr val="bg1"/>
                </a:solidFill>
                <a:cs typeface="Calibri"/>
              </a:rPr>
              <a:t>kont</a:t>
            </a:r>
            <a:r>
              <a:rPr lang="es-ES" sz="1200">
                <a:solidFill>
                  <a:schemeClr val="bg1"/>
                </a:solidFill>
                <a:cs typeface="Calibri"/>
              </a:rPr>
              <a:t> COVID-19</a:t>
            </a:r>
          </a:p>
        </p:txBody>
      </p:sp>
      <p:sp>
        <p:nvSpPr>
          <p:cNvPr id="67" name="Google Shape;55;p13">
            <a:extLst>
              <a:ext uri="{FF2B5EF4-FFF2-40B4-BE49-F238E27FC236}">
                <a16:creationId xmlns:a16="http://schemas.microsoft.com/office/drawing/2014/main" id="{8CEF881C-3727-4C5F-9F80-DDC10317EA34}"/>
              </a:ext>
            </a:extLst>
          </p:cNvPr>
          <p:cNvSpPr/>
          <p:nvPr/>
        </p:nvSpPr>
        <p:spPr>
          <a:xfrm>
            <a:off x="10927603" y="355702"/>
            <a:ext cx="3474722" cy="782309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b="1">
                <a:latin typeface="Work Sans"/>
                <a:ea typeface="Work Sans"/>
                <a:cs typeface="Work Sans"/>
                <a:sym typeface="Work Sans"/>
              </a:rPr>
              <a:t>Add an image and scale it 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 Upload from Computer and select an image of you that you’d like 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 the brochure cover.</a:t>
            </a:r>
            <a:endParaRPr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  <a:p>
            <a:pPr>
              <a:lnSpc>
                <a:spcPct val="115000"/>
              </a:lnSpc>
              <a:buSzPts val="1100"/>
            </a:pPr>
            <a:endParaRPr lang="en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</a:t>
            </a:r>
          </a:p>
          <a:p>
            <a:pPr>
              <a:lnSpc>
                <a:spcPct val="115000"/>
              </a:lnSpc>
              <a:buSzPts val="1100"/>
            </a:pPr>
            <a:endParaRPr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-US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</a:t>
            </a: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>
              <a:latin typeface="Work Sans"/>
              <a:ea typeface="Work Sans"/>
              <a:cs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Crop your image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If the image is larger than the brochure cover, you can crop it by right clicking on the image and selecting the Crop tool that appears in the pop-up menu. You can then drag the black bars at the edges of the image to trim it to the right size. Click outside of the image to apply the changes.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332D402-8071-4C5F-89BF-D967B6EEC410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3236457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Google Shape;56;p13">
            <a:extLst>
              <a:ext uri="{FF2B5EF4-FFF2-40B4-BE49-F238E27FC236}">
                <a16:creationId xmlns:a16="http://schemas.microsoft.com/office/drawing/2014/main" id="{EC93F50E-A37E-4385-BF90-2F2F3CC373A0}"/>
              </a:ext>
            </a:extLst>
          </p:cNvPr>
          <p:cNvSpPr/>
          <p:nvPr/>
        </p:nvSpPr>
        <p:spPr>
          <a:xfrm>
            <a:off x="10927602" y="1521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5" name="Google Shape;55;p13">
            <a:extLst>
              <a:ext uri="{FF2B5EF4-FFF2-40B4-BE49-F238E27FC236}">
                <a16:creationId xmlns:a16="http://schemas.microsoft.com/office/drawing/2014/main" id="{A09AFEAC-F40D-496E-9ACD-B406C3095759}"/>
              </a:ext>
            </a:extLst>
          </p:cNvPr>
          <p:cNvSpPr/>
          <p:nvPr/>
        </p:nvSpPr>
        <p:spPr>
          <a:xfrm>
            <a:off x="1609545" y="8410460"/>
            <a:ext cx="6736170" cy="196046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 information on your organization and other relevant resources</a:t>
            </a: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>
                <a:solidFill>
                  <a:srgbClr val="000000"/>
                </a:solidFill>
                <a:latin typeface="Work Sans"/>
                <a:sym typeface="Work Sans"/>
              </a:rPr>
              <a:t>The bottom portion of the back cover </a:t>
            </a:r>
            <a:r>
              <a:rPr lang="en-US">
                <a:latin typeface="Work Sans"/>
                <a:sym typeface="Work Sans"/>
              </a:rPr>
              <a:t>allows you to include organizational links, phone numbers, and other information useful to your community.</a:t>
            </a:r>
          </a:p>
          <a:p>
            <a:pPr>
              <a:lnSpc>
                <a:spcPct val="115000"/>
              </a:lnSpc>
              <a:spcAft>
                <a:spcPts val="600"/>
              </a:spcAft>
              <a:buSzPts val="1100"/>
            </a:pPr>
            <a:r>
              <a:rPr lang="en-US">
                <a:latin typeface="Work Sans"/>
                <a:sym typeface="Work Sans"/>
              </a:rPr>
              <a:t>Be sure to include a date on the brochure as information </a:t>
            </a:r>
            <a:br>
              <a:rPr lang="en-US">
                <a:latin typeface="Work Sans"/>
                <a:sym typeface="Work Sans"/>
              </a:rPr>
            </a:br>
            <a:r>
              <a:rPr lang="en-US">
                <a:latin typeface="Work Sans"/>
                <a:sym typeface="Work Sans"/>
              </a:rPr>
              <a:t>changes quickly.</a:t>
            </a:r>
          </a:p>
        </p:txBody>
      </p:sp>
      <p:sp>
        <p:nvSpPr>
          <p:cNvPr id="46" name="Google Shape;56;p13">
            <a:extLst>
              <a:ext uri="{FF2B5EF4-FFF2-40B4-BE49-F238E27FC236}">
                <a16:creationId xmlns:a16="http://schemas.microsoft.com/office/drawing/2014/main" id="{54FD3222-4221-4EFC-998C-3B045AE66EBD}"/>
              </a:ext>
            </a:extLst>
          </p:cNvPr>
          <p:cNvSpPr/>
          <p:nvPr/>
        </p:nvSpPr>
        <p:spPr>
          <a:xfrm>
            <a:off x="1609544" y="8054886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8B05432-8DAA-4763-9BDD-B0CAB0D131C0}"/>
              </a:ext>
            </a:extLst>
          </p:cNvPr>
          <p:cNvCxnSpPr>
            <a:cxnSpLocks/>
          </p:cNvCxnSpPr>
          <p:nvPr/>
        </p:nvCxnSpPr>
        <p:spPr>
          <a:xfrm flipV="1">
            <a:off x="5029200" y="7783826"/>
            <a:ext cx="0" cy="62016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Google Shape;56;p13">
            <a:extLst>
              <a:ext uri="{FF2B5EF4-FFF2-40B4-BE49-F238E27FC236}">
                <a16:creationId xmlns:a16="http://schemas.microsoft.com/office/drawing/2014/main" id="{FB2199B5-95F2-4518-B0C3-129FA3A5712B}"/>
              </a:ext>
            </a:extLst>
          </p:cNvPr>
          <p:cNvSpPr/>
          <p:nvPr/>
        </p:nvSpPr>
        <p:spPr>
          <a:xfrm>
            <a:off x="1598114" y="-3800930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2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32620623-2B9B-4DC1-9CE4-1376FFCA847C}"/>
              </a:ext>
            </a:extLst>
          </p:cNvPr>
          <p:cNvCxnSpPr>
            <a:cxnSpLocks/>
          </p:cNvCxnSpPr>
          <p:nvPr/>
        </p:nvCxnSpPr>
        <p:spPr>
          <a:xfrm>
            <a:off x="5029200" y="-663806"/>
            <a:ext cx="0" cy="66380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Google Shape;55;p13">
            <a:extLst>
              <a:ext uri="{FF2B5EF4-FFF2-40B4-BE49-F238E27FC236}">
                <a16:creationId xmlns:a16="http://schemas.microsoft.com/office/drawing/2014/main" id="{A00B592B-B35D-4799-AE4C-3ADC32F7EB77}"/>
              </a:ext>
            </a:extLst>
          </p:cNvPr>
          <p:cNvSpPr/>
          <p:nvPr/>
        </p:nvSpPr>
        <p:spPr>
          <a:xfrm>
            <a:off x="1598114" y="-3432202"/>
            <a:ext cx="6861994" cy="275384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Include information on local vaccination efforts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Use the top portion back cover of the brochure to provide resources and links out to more information on vaccination in the area.</a:t>
            </a: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on this panel is completely editable and new text can be added by 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right clicking on the border of a text box </a:t>
            </a: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selecting copy from the menu → </a:t>
            </a:r>
            <a:b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</a:br>
            <a:r>
              <a:rPr lang="en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right click where you want the new text box → select Paste from the menu</a:t>
            </a: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spcAft>
                <a:spcPts val="1200"/>
              </a:spcAft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7823C1-F315-4F28-B47B-640FBEE09E38}"/>
              </a:ext>
            </a:extLst>
          </p:cNvPr>
          <p:cNvSpPr/>
          <p:nvPr/>
        </p:nvSpPr>
        <p:spPr>
          <a:xfrm>
            <a:off x="7847724" y="4526960"/>
            <a:ext cx="914966" cy="914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114FBF-5AE4-42F5-8AE8-A5207B89C7FF}"/>
              </a:ext>
            </a:extLst>
          </p:cNvPr>
          <p:cNvSpPr txBox="1"/>
          <p:nvPr/>
        </p:nvSpPr>
        <p:spPr>
          <a:xfrm>
            <a:off x="188331" y="6834251"/>
            <a:ext cx="2844966" cy="5078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,Sans-Serif" panose="020F0502020204030204" pitchFamily="34" charset="0"/>
              <a:buChar char="₊"/>
            </a:pP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fi ki </a:t>
            </a:r>
            <a:r>
              <a:rPr lang="en-US" sz="1100" dirty="0" err="1">
                <a:cs typeface="Calibri"/>
              </a:rPr>
              <a:t>ansent</a:t>
            </a:r>
            <a:r>
              <a:rPr lang="en-US" sz="1100" dirty="0">
                <a:cs typeface="Calibri"/>
              </a:rPr>
              <a:t>, ki ap bay tete, </a:t>
            </a:r>
            <a:r>
              <a:rPr lang="en-US" sz="1100" dirty="0" err="1">
                <a:cs typeface="Calibri"/>
              </a:rPr>
              <a:t>oswa</a:t>
            </a:r>
            <a:r>
              <a:rPr lang="en-US" sz="1100" dirty="0">
                <a:cs typeface="Calibri"/>
              </a:rPr>
              <a:t> ki ap </a:t>
            </a:r>
            <a:r>
              <a:rPr lang="en-US" sz="1100" dirty="0" err="1">
                <a:cs typeface="Calibri"/>
              </a:rPr>
              <a:t>eseye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ansent</a:t>
            </a:r>
            <a:r>
              <a:rPr lang="en-US" sz="1100" dirty="0">
                <a:cs typeface="Calibri"/>
              </a:rPr>
              <a:t>, </a:t>
            </a:r>
            <a:r>
              <a:rPr lang="en-US" sz="1100" dirty="0" err="1">
                <a:cs typeface="Calibri"/>
              </a:rPr>
              <a:t>vaksen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enpòtan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anpil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kenbe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manman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ti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bebe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 an </a:t>
            </a:r>
            <a:r>
              <a:rPr lang="en-US" sz="1100" dirty="0" err="1">
                <a:cs typeface="Calibri"/>
              </a:rPr>
              <a:t>sante</a:t>
            </a:r>
            <a:r>
              <a:rPr lang="en-US" sz="1100" dirty="0">
                <a:cs typeface="Calibri"/>
              </a:rPr>
              <a:t>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55F4B92-A022-4FA9-97D1-244E9872D5E7}"/>
              </a:ext>
            </a:extLst>
          </p:cNvPr>
          <p:cNvSpPr txBox="1"/>
          <p:nvPr/>
        </p:nvSpPr>
        <p:spPr>
          <a:xfrm>
            <a:off x="155121" y="6553983"/>
            <a:ext cx="883765" cy="26898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80000"/>
              </a:lnSpc>
            </a:pPr>
            <a:r>
              <a:rPr lang="en-US" sz="1400" b="1" dirty="0" err="1"/>
              <a:t>Pou</a:t>
            </a:r>
            <a:r>
              <a:rPr lang="en-US" sz="1400" b="1" dirty="0"/>
              <a:t> fi </a:t>
            </a:r>
            <a:r>
              <a:rPr lang="en-US" sz="1400" b="1" dirty="0" err="1"/>
              <a:t>yo</a:t>
            </a:r>
            <a:r>
              <a:rPr lang="en-US" sz="1400" b="1" dirty="0"/>
              <a:t>:</a:t>
            </a:r>
            <a:endParaRPr lang="en-US" sz="1400" b="1" dirty="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3442F4-DE5C-6AAE-6226-CAD7316A4A24}"/>
              </a:ext>
            </a:extLst>
          </p:cNvPr>
          <p:cNvSpPr txBox="1"/>
          <p:nvPr/>
        </p:nvSpPr>
        <p:spPr>
          <a:xfrm>
            <a:off x="6856969" y="4686724"/>
            <a:ext cx="3049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HT" sz="3600" b="1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Pwoteje</a:t>
            </a:r>
            <a:r>
              <a:rPr lang="fr-HT" sz="36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HT" sz="3600" b="1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Tèt</a:t>
            </a:r>
            <a:r>
              <a:rPr lang="fr-HT" sz="36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</a:t>
            </a:r>
            <a:r>
              <a:rPr lang="fr-HT" sz="3600" b="1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</a:t>
            </a:r>
            <a:r>
              <a:rPr lang="fr-HT" sz="3600" b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COVID-19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CA84A2-D6CB-FC92-6965-20634FBDD2B8}"/>
              </a:ext>
            </a:extLst>
          </p:cNvPr>
          <p:cNvSpPr txBox="1"/>
          <p:nvPr/>
        </p:nvSpPr>
        <p:spPr>
          <a:xfrm>
            <a:off x="3738204" y="7049144"/>
            <a:ext cx="2581813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b="1" dirty="0" err="1"/>
              <a:t>Mizajou</a:t>
            </a:r>
            <a:r>
              <a:rPr lang="en-US" sz="1400" b="1" dirty="0"/>
              <a:t>: </a:t>
            </a:r>
            <a:r>
              <a:rPr lang="en-US" sz="1400" dirty="0">
                <a:ea typeface="+mn-lt"/>
                <a:cs typeface="+mn-lt"/>
              </a:rPr>
              <a:t>5 Out 2024</a:t>
            </a:r>
            <a:endParaRPr lang="en-US" sz="1400" b="1" dirty="0"/>
          </a:p>
        </p:txBody>
      </p:sp>
      <p:pic>
        <p:nvPicPr>
          <p:cNvPr id="2" name="Picture 1" descr="A screenshot of a video game&#10;&#10;Description automatically generated with low confidence">
            <a:extLst>
              <a:ext uri="{FF2B5EF4-FFF2-40B4-BE49-F238E27FC236}">
                <a16:creationId xmlns:a16="http://schemas.microsoft.com/office/drawing/2014/main" id="{784BF030-E745-E452-6489-26C8483F0A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1405" y="6161482"/>
            <a:ext cx="951498" cy="51077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14B45D-2FA4-37DB-0517-FAC926F18EF7}"/>
              </a:ext>
            </a:extLst>
          </p:cNvPr>
          <p:cNvSpPr txBox="1"/>
          <p:nvPr/>
        </p:nvSpPr>
        <p:spPr>
          <a:xfrm>
            <a:off x="4774699" y="6042007"/>
            <a:ext cx="1636644" cy="69249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en-US" sz="1100" err="1"/>
              <a:t>Pou</a:t>
            </a:r>
            <a:r>
              <a:rPr lang="en-US" sz="1100"/>
              <a:t> </a:t>
            </a:r>
            <a:r>
              <a:rPr lang="en-US" sz="1100" err="1"/>
              <a:t>Repons</a:t>
            </a:r>
            <a:r>
              <a:rPr lang="en-US" sz="1100"/>
              <a:t> </a:t>
            </a:r>
            <a:r>
              <a:rPr lang="en-US" sz="1100" err="1"/>
              <a:t>ak</a:t>
            </a:r>
            <a:r>
              <a:rPr lang="en-US" sz="1100"/>
              <a:t> </a:t>
            </a:r>
            <a:r>
              <a:rPr lang="en-US" sz="1100" err="1"/>
              <a:t>Keksyon</a:t>
            </a:r>
            <a:r>
              <a:rPr lang="en-US" sz="1100"/>
              <a:t> </a:t>
            </a:r>
            <a:r>
              <a:rPr lang="en-US" sz="1100" err="1"/>
              <a:t>yo</a:t>
            </a:r>
            <a:r>
              <a:rPr lang="en-US" sz="1100"/>
              <a:t> </a:t>
            </a:r>
            <a:r>
              <a:rPr lang="en-US" sz="1100" err="1"/>
              <a:t>poze</a:t>
            </a:r>
            <a:r>
              <a:rPr lang="en-US" sz="1100"/>
              <a:t> </a:t>
            </a:r>
            <a:r>
              <a:rPr lang="en-US" sz="1100" err="1"/>
              <a:t>souvan</a:t>
            </a:r>
            <a:r>
              <a:rPr lang="en-US" sz="1100"/>
              <a:t>, </a:t>
            </a:r>
            <a:r>
              <a:rPr lang="en-US" sz="1100" err="1"/>
              <a:t>vizite</a:t>
            </a:r>
            <a:r>
              <a:rPr lang="en-US" sz="1100"/>
              <a:t> </a:t>
            </a:r>
            <a:r>
              <a:rPr lang="en-US" sz="1100" b="1"/>
              <a:t>Migrant Clinicians Network</a:t>
            </a:r>
            <a:r>
              <a:rPr lang="en-US" sz="1100"/>
              <a:t>:</a:t>
            </a:r>
            <a:br>
              <a:rPr lang="en-US" sz="1100"/>
            </a:br>
            <a:r>
              <a:rPr lang="en-US" sz="1200"/>
              <a:t>https://bit.ly/3ki1xAI</a:t>
            </a:r>
            <a:endParaRPr lang="en-US" sz="11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29B0CB-54B5-E0D2-6FE4-C16EE9F22989}"/>
              </a:ext>
            </a:extLst>
          </p:cNvPr>
          <p:cNvSpPr txBox="1"/>
          <p:nvPr/>
        </p:nvSpPr>
        <p:spPr>
          <a:xfrm>
            <a:off x="4774699" y="5212409"/>
            <a:ext cx="1587560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1000"/>
              </a:spcAft>
              <a:buClr>
                <a:srgbClr val="0E5299"/>
              </a:buClr>
              <a:buSzPct val="225000"/>
            </a:pPr>
            <a:r>
              <a:rPr lang="en-US" sz="1100" b="1" err="1">
                <a:ea typeface="+mn-lt"/>
                <a:cs typeface="+mn-lt"/>
              </a:rPr>
              <a:t>Vizite</a:t>
            </a:r>
            <a:r>
              <a:rPr lang="en-US" sz="1100" b="1">
                <a:ea typeface="+mn-lt"/>
                <a:cs typeface="+mn-lt"/>
              </a:rPr>
              <a:t> Sant </a:t>
            </a:r>
            <a:r>
              <a:rPr lang="en-US" sz="1100" b="1" err="1">
                <a:ea typeface="+mn-lt"/>
                <a:cs typeface="+mn-lt"/>
              </a:rPr>
              <a:t>Kontwòl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Maladi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yo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ak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Pwevansyon</a:t>
            </a:r>
            <a:r>
              <a:rPr lang="en-US" sz="1100" b="1">
                <a:ea typeface="+mn-lt"/>
                <a:cs typeface="+mn-lt"/>
              </a:rPr>
              <a:t>:</a:t>
            </a:r>
            <a:br>
              <a:rPr lang="en-US" sz="1100" b="1">
                <a:ea typeface="+mn-lt"/>
                <a:cs typeface="+mn-lt"/>
              </a:rPr>
            </a:br>
            <a:r>
              <a:rPr lang="en-US" sz="1100">
                <a:ea typeface="+mn-lt"/>
                <a:cs typeface="+mn-lt"/>
              </a:rPr>
              <a:t>https://www.cdc.gov/coronavirus/2019-ncov/</a:t>
            </a:r>
          </a:p>
        </p:txBody>
      </p:sp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DB5C3189-EDB8-3D13-DC5A-C4942E12B23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444" y="5220916"/>
            <a:ext cx="927459" cy="700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628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:a16="http://schemas.microsoft.com/office/drawing/2014/main" id="{0D224C6D-E8EF-4211-9756-6DC6C615AA6C}"/>
              </a:ext>
            </a:extLst>
          </p:cNvPr>
          <p:cNvSpPr/>
          <p:nvPr/>
        </p:nvSpPr>
        <p:spPr>
          <a:xfrm>
            <a:off x="6733426" y="2437929"/>
            <a:ext cx="3324973" cy="751778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E17B11B-52C6-47D5-B28A-E51F8EAE0034}"/>
              </a:ext>
            </a:extLst>
          </p:cNvPr>
          <p:cNvSpPr/>
          <p:nvPr/>
        </p:nvSpPr>
        <p:spPr>
          <a:xfrm>
            <a:off x="6732814" y="-6791"/>
            <a:ext cx="3334158" cy="888699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7F08F341-63C8-4E34-8EF8-33FB31D3C1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" t="2198" r="5067" b="27522"/>
          <a:stretch/>
        </p:blipFill>
        <p:spPr>
          <a:xfrm>
            <a:off x="-4" y="-1"/>
            <a:ext cx="3371851" cy="1672135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1514A06F-6C9B-400A-813A-0BB94C3D4BDA}"/>
              </a:ext>
            </a:extLst>
          </p:cNvPr>
          <p:cNvSpPr/>
          <p:nvPr/>
        </p:nvSpPr>
        <p:spPr>
          <a:xfrm>
            <a:off x="3371847" y="-2345"/>
            <a:ext cx="3371851" cy="884253"/>
          </a:xfrm>
          <a:prstGeom prst="rect">
            <a:avLst/>
          </a:prstGeom>
          <a:gradFill flip="none" rotWithShape="1">
            <a:gsLst>
              <a:gs pos="0">
                <a:srgbClr val="0E5299">
                  <a:alpha val="76000"/>
                </a:srgbClr>
              </a:gs>
              <a:gs pos="63000">
                <a:srgbClr val="0E5299">
                  <a:alpha val="86000"/>
                </a:srgbClr>
              </a:gs>
              <a:gs pos="100000">
                <a:srgbClr val="0E5299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E25588B-FE07-48CB-A7BA-42DD444F277B}"/>
              </a:ext>
            </a:extLst>
          </p:cNvPr>
          <p:cNvSpPr txBox="1"/>
          <p:nvPr/>
        </p:nvSpPr>
        <p:spPr>
          <a:xfrm>
            <a:off x="3871329" y="252490"/>
            <a:ext cx="2372892" cy="4985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fi-FI" b="1">
                <a:solidFill>
                  <a:schemeClr val="bg1"/>
                </a:solidFill>
                <a:cs typeface="Calibri"/>
              </a:rPr>
              <a:t>KISA POU KONNEN LÈ W AP PRAN VAKSEN COVID</a:t>
            </a:r>
            <a:endParaRPr lang="es-ES" b="1">
              <a:solidFill>
                <a:schemeClr val="bg1"/>
              </a:solidFill>
              <a:cs typeface="Calibri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E219E5C-240E-4E38-9050-D19698E7D036}"/>
              </a:ext>
            </a:extLst>
          </p:cNvPr>
          <p:cNvGrpSpPr/>
          <p:nvPr/>
        </p:nvGrpSpPr>
        <p:grpSpPr>
          <a:xfrm>
            <a:off x="3631629" y="4490754"/>
            <a:ext cx="2950693" cy="1410724"/>
            <a:chOff x="3643289" y="4315161"/>
            <a:chExt cx="2950693" cy="141072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FD3EC11-B334-473F-BCC6-24366A951BED}"/>
                </a:ext>
              </a:extLst>
            </p:cNvPr>
            <p:cNvGrpSpPr/>
            <p:nvPr/>
          </p:nvGrpSpPr>
          <p:grpSpPr>
            <a:xfrm>
              <a:off x="3643289" y="4315161"/>
              <a:ext cx="1286764" cy="1409202"/>
              <a:chOff x="3643289" y="4315161"/>
              <a:chExt cx="1286764" cy="140920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4C3BAA96-8C90-41D8-A7B5-0119B6C9224E}"/>
                  </a:ext>
                </a:extLst>
              </p:cNvPr>
              <p:cNvGrpSpPr/>
              <p:nvPr/>
            </p:nvGrpSpPr>
            <p:grpSpPr>
              <a:xfrm>
                <a:off x="3830342" y="4315161"/>
                <a:ext cx="912659" cy="912659"/>
                <a:chOff x="4125623" y="3537465"/>
                <a:chExt cx="1906877" cy="1906877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475462CB-7506-47B5-BEF3-D13CAE4F1353}"/>
                    </a:ext>
                  </a:extLst>
                </p:cNvPr>
                <p:cNvSpPr/>
                <p:nvPr/>
              </p:nvSpPr>
              <p:spPr>
                <a:xfrm>
                  <a:off x="4125623" y="3537465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4" name="Graphic 63">
                  <a:extLst>
                    <a:ext uri="{FF2B5EF4-FFF2-40B4-BE49-F238E27FC236}">
                      <a16:creationId xmlns:a16="http://schemas.microsoft.com/office/drawing/2014/main" id="{5CABCE15-D27A-47DA-946E-92F6653B15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3589" y="3691146"/>
                  <a:ext cx="1599516" cy="1599516"/>
                </a:xfrm>
                <a:prstGeom prst="rect">
                  <a:avLst/>
                </a:prstGeom>
              </p:spPr>
            </p:pic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A34D6256-75F4-4D11-9E4D-F4ABDB12E451}"/>
                  </a:ext>
                </a:extLst>
              </p:cNvPr>
              <p:cNvSpPr txBox="1"/>
              <p:nvPr/>
            </p:nvSpPr>
            <p:spPr>
              <a:xfrm>
                <a:off x="3643289" y="5267315"/>
                <a:ext cx="128676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Ou ap </a:t>
                </a:r>
                <a:r>
                  <a:rPr lang="en-US" sz="1100" b="1" err="1"/>
                  <a:t>santi</a:t>
                </a:r>
                <a:r>
                  <a:rPr lang="en-US" sz="1100" b="1"/>
                  <a:t> w </a:t>
                </a:r>
                <a:r>
                  <a:rPr lang="en-US" sz="1100" b="1" err="1"/>
                  <a:t>byen</a:t>
                </a:r>
                <a:r>
                  <a:rPr lang="en-US" sz="1100" b="1"/>
                  <a:t> </a:t>
                </a:r>
                <a:r>
                  <a:rPr lang="en-US" sz="1100" b="1" err="1"/>
                  <a:t>kèk</a:t>
                </a:r>
                <a:r>
                  <a:rPr lang="en-US" sz="1100" b="1"/>
                  <a:t> </a:t>
                </a:r>
                <a:r>
                  <a:rPr lang="en-US" sz="1100" b="1" err="1"/>
                  <a:t>jou</a:t>
                </a:r>
                <a:r>
                  <a:rPr lang="en-US" sz="1100" b="1"/>
                  <a:t> </a:t>
                </a:r>
                <a:r>
                  <a:rPr lang="en-US" sz="1100" b="1" err="1"/>
                  <a:t>apre</a:t>
                </a:r>
                <a:r>
                  <a:rPr lang="en-US" sz="1100" b="1"/>
                  <a:t> </a:t>
                </a:r>
                <a:r>
                  <a:rPr lang="en-US" sz="1100" b="1" err="1"/>
                  <a:t>ou</a:t>
                </a:r>
                <a:r>
                  <a:rPr lang="en-US" sz="1100" b="1"/>
                  <a:t> fin </a:t>
                </a:r>
                <a:r>
                  <a:rPr lang="en-US" sz="1100" b="1" err="1"/>
                  <a:t>pran</a:t>
                </a:r>
                <a:r>
                  <a:rPr lang="en-US" sz="1100" b="1"/>
                  <a:t> piki a.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D2CB385-2E8F-4957-A6FF-8EAA8DF3FEDC}"/>
                </a:ext>
              </a:extLst>
            </p:cNvPr>
            <p:cNvGrpSpPr/>
            <p:nvPr/>
          </p:nvGrpSpPr>
          <p:grpSpPr>
            <a:xfrm>
              <a:off x="5124318" y="4315758"/>
              <a:ext cx="1469664" cy="1410127"/>
              <a:chOff x="5124318" y="4315758"/>
              <a:chExt cx="1469664" cy="1410127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E53BD4F8-AFAC-4BB2-8D4D-6D1B2FDADE7F}"/>
                  </a:ext>
                </a:extLst>
              </p:cNvPr>
              <p:cNvGrpSpPr/>
              <p:nvPr/>
            </p:nvGrpSpPr>
            <p:grpSpPr>
              <a:xfrm>
                <a:off x="5406247" y="4315758"/>
                <a:ext cx="912659" cy="912659"/>
                <a:chOff x="5310651" y="3880938"/>
                <a:chExt cx="1906877" cy="1906877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4D389D62-A03D-46AE-B379-DEA9A654EFD2}"/>
                    </a:ext>
                  </a:extLst>
                </p:cNvPr>
                <p:cNvSpPr/>
                <p:nvPr/>
              </p:nvSpPr>
              <p:spPr>
                <a:xfrm>
                  <a:off x="5310651" y="3880938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6" name="Graphic 65">
                  <a:extLst>
                    <a:ext uri="{FF2B5EF4-FFF2-40B4-BE49-F238E27FC236}">
                      <a16:creationId xmlns:a16="http://schemas.microsoft.com/office/drawing/2014/main" id="{2982380A-5821-4881-8F72-A31E399D9B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78794" y="3931315"/>
                  <a:ext cx="1806122" cy="1806122"/>
                </a:xfrm>
                <a:prstGeom prst="rect">
                  <a:avLst/>
                </a:prstGeom>
              </p:spPr>
            </p:pic>
          </p:grp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9494E1F9-E0B9-48F3-A35C-C638E094663E}"/>
                  </a:ext>
                </a:extLst>
              </p:cNvPr>
              <p:cNvSpPr txBox="1"/>
              <p:nvPr/>
            </p:nvSpPr>
            <p:spPr>
              <a:xfrm>
                <a:off x="5124318" y="5268837"/>
                <a:ext cx="1469664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 err="1">
                    <a:cs typeface="Calibri"/>
                  </a:rPr>
                  <a:t>Yo</a:t>
                </a:r>
                <a:r>
                  <a:rPr lang="en-US" sz="1100" b="1">
                    <a:cs typeface="Calibri"/>
                  </a:rPr>
                  <a:t> </a:t>
                </a:r>
                <a:r>
                  <a:rPr lang="en-US" sz="1100" b="1" err="1">
                    <a:cs typeface="Calibri"/>
                  </a:rPr>
                  <a:t>konsidere</a:t>
                </a:r>
                <a:r>
                  <a:rPr lang="en-US" sz="1100" b="1">
                    <a:cs typeface="Calibri"/>
                  </a:rPr>
                  <a:t> </a:t>
                </a:r>
                <a:r>
                  <a:rPr lang="en-US" sz="1100" b="1" err="1">
                    <a:cs typeface="Calibri"/>
                  </a:rPr>
                  <a:t>ou</a:t>
                </a:r>
                <a:r>
                  <a:rPr lang="en-US" sz="1100" b="1">
                    <a:cs typeface="Calibri"/>
                  </a:rPr>
                  <a:t> </a:t>
                </a:r>
                <a:r>
                  <a:rPr lang="en-US" sz="1100" b="1" err="1">
                    <a:cs typeface="Calibri"/>
                  </a:rPr>
                  <a:t>ajou</a:t>
                </a:r>
                <a:r>
                  <a:rPr lang="en-US" sz="1100" b="1">
                    <a:cs typeface="Calibri"/>
                  </a:rPr>
                  <a:t> </a:t>
                </a:r>
                <a:r>
                  <a:rPr lang="en-US" sz="1100" b="1" err="1">
                    <a:cs typeface="Calibri"/>
                  </a:rPr>
                  <a:t>depi</a:t>
                </a:r>
                <a:r>
                  <a:rPr lang="en-US" sz="1100" b="1">
                    <a:cs typeface="Calibri"/>
                  </a:rPr>
                  <a:t> w </a:t>
                </a:r>
                <a:r>
                  <a:rPr lang="en-US" sz="1100" b="1" err="1">
                    <a:cs typeface="Calibri"/>
                  </a:rPr>
                  <a:t>resevwa</a:t>
                </a:r>
                <a:r>
                  <a:rPr lang="en-US" sz="1100" b="1">
                    <a:cs typeface="Calibri"/>
                  </a:rPr>
                  <a:t> </a:t>
                </a:r>
                <a:r>
                  <a:rPr lang="en-US" sz="1100" b="1" err="1">
                    <a:cs typeface="Calibri"/>
                  </a:rPr>
                  <a:t>dòz</a:t>
                </a:r>
                <a:r>
                  <a:rPr lang="en-US" sz="1100" b="1">
                    <a:cs typeface="Calibri"/>
                  </a:rPr>
                  <a:t> </a:t>
                </a:r>
                <a:r>
                  <a:rPr lang="en-US" sz="1100" b="1" err="1">
                    <a:cs typeface="Calibri"/>
                  </a:rPr>
                  <a:t>ou</a:t>
                </a:r>
                <a:r>
                  <a:rPr lang="en-US" sz="1100" b="1">
                    <a:cs typeface="Calibri"/>
                  </a:rPr>
                  <a:t> </a:t>
                </a:r>
                <a:r>
                  <a:rPr lang="en-US" sz="1100" b="1" err="1">
                    <a:cs typeface="Calibri"/>
                  </a:rPr>
                  <a:t>bezwen</a:t>
                </a:r>
                <a:r>
                  <a:rPr lang="en-US" sz="1100" b="1">
                    <a:cs typeface="Calibri"/>
                  </a:rPr>
                  <a:t> an (</a:t>
                </a:r>
                <a:r>
                  <a:rPr lang="en-US" sz="1100" b="1" err="1">
                    <a:cs typeface="Calibri"/>
                  </a:rPr>
                  <a:t>yo</a:t>
                </a:r>
                <a:r>
                  <a:rPr lang="en-US" sz="1100" b="1">
                    <a:cs typeface="Calibri"/>
                  </a:rPr>
                  <a:t>).</a:t>
                </a: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E48A02-8458-475B-8BCE-CF41ED4A85EA}"/>
              </a:ext>
            </a:extLst>
          </p:cNvPr>
          <p:cNvGrpSpPr/>
          <p:nvPr/>
        </p:nvGrpSpPr>
        <p:grpSpPr>
          <a:xfrm>
            <a:off x="3484843" y="6135873"/>
            <a:ext cx="3097479" cy="1410703"/>
            <a:chOff x="3496503" y="5978678"/>
            <a:chExt cx="3097479" cy="141070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DDE8E62-6C13-40D3-B7FE-BEC4C648D3A7}"/>
                </a:ext>
              </a:extLst>
            </p:cNvPr>
            <p:cNvGrpSpPr/>
            <p:nvPr/>
          </p:nvGrpSpPr>
          <p:grpSpPr>
            <a:xfrm>
              <a:off x="3496503" y="5981826"/>
              <a:ext cx="1539886" cy="1266636"/>
              <a:chOff x="3496503" y="5981826"/>
              <a:chExt cx="1539886" cy="1266636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B8583C2F-7784-4FCC-BD67-F89B45AAAB25}"/>
                  </a:ext>
                </a:extLst>
              </p:cNvPr>
              <p:cNvGrpSpPr/>
              <p:nvPr/>
            </p:nvGrpSpPr>
            <p:grpSpPr>
              <a:xfrm>
                <a:off x="3830342" y="5981826"/>
                <a:ext cx="912658" cy="912658"/>
                <a:chOff x="551043" y="6616319"/>
                <a:chExt cx="1906877" cy="1906877"/>
              </a:xfrm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0D9D98DC-A3DE-4819-BACD-1451DB23D2BA}"/>
                    </a:ext>
                  </a:extLst>
                </p:cNvPr>
                <p:cNvSpPr/>
                <p:nvPr/>
              </p:nvSpPr>
              <p:spPr>
                <a:xfrm>
                  <a:off x="551043" y="6616319"/>
                  <a:ext cx="1906877" cy="1906877"/>
                </a:xfrm>
                <a:prstGeom prst="rect">
                  <a:avLst/>
                </a:prstGeom>
                <a:solidFill>
                  <a:srgbClr val="FBC02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8" name="Graphic 67">
                  <a:extLst>
                    <a:ext uri="{FF2B5EF4-FFF2-40B4-BE49-F238E27FC236}">
                      <a16:creationId xmlns:a16="http://schemas.microsoft.com/office/drawing/2014/main" id="{108C51B7-80EA-4AA9-9180-F79C7FB5865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9878" y="6689124"/>
                  <a:ext cx="1580314" cy="1761266"/>
                </a:xfrm>
                <a:prstGeom prst="rect">
                  <a:avLst/>
                </a:prstGeom>
              </p:spPr>
            </p:pic>
          </p:grp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35AAC854-2E22-419D-B132-096B2F209976}"/>
                  </a:ext>
                </a:extLst>
              </p:cNvPr>
              <p:cNvSpPr txBox="1"/>
              <p:nvPr/>
            </p:nvSpPr>
            <p:spPr>
              <a:xfrm>
                <a:off x="3496503" y="6943763"/>
                <a:ext cx="1539886" cy="30469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 dirty="0">
                    <a:ea typeface="+mn-lt"/>
                    <a:cs typeface="+mn-lt"/>
                  </a:rPr>
                  <a:t>Lave men w epi </a:t>
                </a:r>
                <a:r>
                  <a:rPr lang="en-US" sz="1100" b="1" err="1">
                    <a:ea typeface="+mn-lt"/>
                    <a:cs typeface="+mn-lt"/>
                  </a:rPr>
                  <a:t>pran</a:t>
                </a:r>
                <a:r>
                  <a:rPr lang="en-US" sz="1100" b="1" dirty="0">
                    <a:ea typeface="+mn-lt"/>
                    <a:cs typeface="+mn-lt"/>
                  </a:rPr>
                  <a:t> </a:t>
                </a:r>
                <a:r>
                  <a:rPr lang="en-US" sz="1100" b="1" err="1">
                    <a:ea typeface="+mn-lt"/>
                    <a:cs typeface="+mn-lt"/>
                  </a:rPr>
                  <a:t>mezi</a:t>
                </a:r>
                <a:r>
                  <a:rPr lang="en-US" sz="1100" b="1" dirty="0">
                    <a:ea typeface="+mn-lt"/>
                    <a:cs typeface="+mn-lt"/>
                  </a:rPr>
                  <a:t> </a:t>
                </a:r>
                <a:r>
                  <a:rPr lang="en-US" sz="1100" b="1" err="1">
                    <a:ea typeface="+mn-lt"/>
                    <a:cs typeface="+mn-lt"/>
                  </a:rPr>
                  <a:t>pou</a:t>
                </a:r>
                <a:r>
                  <a:rPr lang="en-US" sz="1100" b="1" dirty="0">
                    <a:ea typeface="+mn-lt"/>
                    <a:cs typeface="+mn-lt"/>
                  </a:rPr>
                  <a:t> w pa </a:t>
                </a:r>
                <a:r>
                  <a:rPr lang="en-US" sz="1100" b="1" err="1">
                    <a:ea typeface="+mn-lt"/>
                    <a:cs typeface="+mn-lt"/>
                  </a:rPr>
                  <a:t>gaye</a:t>
                </a:r>
                <a:r>
                  <a:rPr lang="en-US" sz="1100" b="1" dirty="0">
                    <a:ea typeface="+mn-lt"/>
                    <a:cs typeface="+mn-lt"/>
                  </a:rPr>
                  <a:t> COVID-19.</a:t>
                </a:r>
                <a:endParaRPr lang="en-US" b="1" dirty="0">
                  <a:ea typeface="Calibri"/>
                  <a:cs typeface="Calibri"/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FD9E393-0A72-457D-A10E-4A652B5FDD1C}"/>
                </a:ext>
              </a:extLst>
            </p:cNvPr>
            <p:cNvGrpSpPr/>
            <p:nvPr/>
          </p:nvGrpSpPr>
          <p:grpSpPr>
            <a:xfrm>
              <a:off x="5178064" y="5978678"/>
              <a:ext cx="1415918" cy="1410703"/>
              <a:chOff x="5178064" y="5978678"/>
              <a:chExt cx="1415918" cy="1410703"/>
            </a:xfrm>
          </p:grpSpPr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6A300940-612E-4434-A90A-166319E03B88}"/>
                  </a:ext>
                </a:extLst>
              </p:cNvPr>
              <p:cNvGrpSpPr/>
              <p:nvPr/>
            </p:nvGrpSpPr>
            <p:grpSpPr>
              <a:xfrm>
                <a:off x="5406247" y="5978678"/>
                <a:ext cx="910394" cy="950687"/>
                <a:chOff x="5310651" y="6616319"/>
                <a:chExt cx="1906877" cy="1991273"/>
              </a:xfrm>
            </p:grpSpPr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4ECC08A2-238A-4CB1-8AE0-794CADCFE2CA}"/>
                    </a:ext>
                  </a:extLst>
                </p:cNvPr>
                <p:cNvSpPr/>
                <p:nvPr/>
              </p:nvSpPr>
              <p:spPr>
                <a:xfrm>
                  <a:off x="5310651" y="6616319"/>
                  <a:ext cx="1906877" cy="1906877"/>
                </a:xfrm>
                <a:prstGeom prst="rect">
                  <a:avLst/>
                </a:prstGeom>
                <a:solidFill>
                  <a:srgbClr val="96CF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70" name="Graphic 69">
                  <a:extLst>
                    <a:ext uri="{FF2B5EF4-FFF2-40B4-BE49-F238E27FC236}">
                      <a16:creationId xmlns:a16="http://schemas.microsoft.com/office/drawing/2014/main" id="{A5138267-2CC7-4BD0-98E1-87BB31AA73C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8062" y="6700715"/>
                  <a:ext cx="1496071" cy="1906877"/>
                </a:xfrm>
                <a:prstGeom prst="rect">
                  <a:avLst/>
                </a:prstGeom>
              </p:spPr>
            </p:pic>
          </p:grp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450DF418-A625-4960-A393-2A15BFEA09B0}"/>
                  </a:ext>
                </a:extLst>
              </p:cNvPr>
              <p:cNvSpPr txBox="1"/>
              <p:nvPr/>
            </p:nvSpPr>
            <p:spPr>
              <a:xfrm>
                <a:off x="5178064" y="6932333"/>
                <a:ext cx="1415918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 err="1"/>
                  <a:t>Ou</a:t>
                </a:r>
                <a:r>
                  <a:rPr lang="en-US" sz="1100" b="1"/>
                  <a:t> </a:t>
                </a:r>
                <a:r>
                  <a:rPr lang="en-US" sz="1100" b="1" err="1"/>
                  <a:t>fè</a:t>
                </a:r>
                <a:r>
                  <a:rPr lang="en-US" sz="1100" b="1"/>
                  <a:t> </a:t>
                </a:r>
                <a:r>
                  <a:rPr lang="en-US" sz="1100" b="1" err="1"/>
                  <a:t>pati</a:t>
                </a:r>
                <a:r>
                  <a:rPr lang="en-US" sz="1100" b="1"/>
                  <a:t> pa w la </a:t>
                </a:r>
                <a:r>
                  <a:rPr lang="en-US" sz="1100" b="1" err="1"/>
                  <a:t>pou</a:t>
                </a:r>
                <a:r>
                  <a:rPr lang="en-US" sz="1100" b="1"/>
                  <a:t> </a:t>
                </a:r>
                <a:r>
                  <a:rPr lang="en-US" sz="1100" b="1" err="1"/>
                  <a:t>pwoteje</a:t>
                </a:r>
                <a:r>
                  <a:rPr lang="en-US" sz="1100" b="1"/>
                  <a:t> </a:t>
                </a:r>
                <a:r>
                  <a:rPr lang="en-US" sz="1100" b="1" err="1"/>
                  <a:t>tèt</a:t>
                </a:r>
                <a:r>
                  <a:rPr lang="en-US" sz="1100" b="1"/>
                  <a:t> </a:t>
                </a:r>
                <a:r>
                  <a:rPr lang="en-US" sz="1100" b="1" err="1"/>
                  <a:t>ou</a:t>
                </a:r>
                <a:r>
                  <a:rPr lang="en-US" sz="1100" b="1"/>
                  <a:t> </a:t>
                </a:r>
                <a:r>
                  <a:rPr lang="en-US" sz="1100" b="1" err="1"/>
                  <a:t>ak</a:t>
                </a:r>
                <a:r>
                  <a:rPr lang="en-US" sz="1100" b="1"/>
                  <a:t> </a:t>
                </a:r>
                <a:r>
                  <a:rPr lang="en-US" sz="1100" b="1" err="1"/>
                  <a:t>lòt</a:t>
                </a:r>
                <a:r>
                  <a:rPr lang="en-US" sz="1100" b="1"/>
                  <a:t> </a:t>
                </a:r>
                <a:r>
                  <a:rPr lang="en-US" sz="1100" b="1" err="1"/>
                  <a:t>moun</a:t>
                </a:r>
                <a:r>
                  <a:rPr lang="en-US" sz="1100" b="1"/>
                  <a:t> </a:t>
                </a:r>
                <a:r>
                  <a:rPr lang="en-US" sz="1100" b="1" err="1"/>
                  <a:t>kont</a:t>
                </a:r>
                <a:r>
                  <a:rPr lang="en-US" sz="1100" b="1"/>
                  <a:t> COVID-19 la!</a:t>
                </a:r>
                <a:endParaRPr lang="en-US" sz="1100" b="1">
                  <a:cs typeface="Calibri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073D58-88F1-972C-C8A0-C29EE39C3045}"/>
              </a:ext>
            </a:extLst>
          </p:cNvPr>
          <p:cNvGrpSpPr/>
          <p:nvPr/>
        </p:nvGrpSpPr>
        <p:grpSpPr>
          <a:xfrm>
            <a:off x="3678469" y="2877035"/>
            <a:ext cx="2964897" cy="1399647"/>
            <a:chOff x="3678469" y="2767124"/>
            <a:chExt cx="2964897" cy="1399647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1AA550C-EE3F-C787-FF31-40FAF48CCB1D}"/>
                </a:ext>
              </a:extLst>
            </p:cNvPr>
            <p:cNvGrpSpPr/>
            <p:nvPr/>
          </p:nvGrpSpPr>
          <p:grpSpPr>
            <a:xfrm>
              <a:off x="3678469" y="2767509"/>
              <a:ext cx="1204312" cy="1392385"/>
              <a:chOff x="3672855" y="2611358"/>
              <a:chExt cx="1204312" cy="1392385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C92E1F6-CB79-4454-8F75-4337B1CD1240}"/>
                  </a:ext>
                </a:extLst>
              </p:cNvPr>
              <p:cNvGrpSpPr/>
              <p:nvPr/>
            </p:nvGrpSpPr>
            <p:grpSpPr>
              <a:xfrm>
                <a:off x="3818682" y="2611358"/>
                <a:ext cx="912659" cy="904573"/>
                <a:chOff x="5308054" y="1151350"/>
                <a:chExt cx="1912070" cy="1895129"/>
              </a:xfrm>
            </p:grpSpPr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18E70612-92D9-41E3-A0B5-16C06E125376}"/>
                    </a:ext>
                  </a:extLst>
                </p:cNvPr>
                <p:cNvSpPr/>
                <p:nvPr/>
              </p:nvSpPr>
              <p:spPr>
                <a:xfrm>
                  <a:off x="5308054" y="1151350"/>
                  <a:ext cx="1912070" cy="1895129"/>
                </a:xfrm>
                <a:prstGeom prst="rect">
                  <a:avLst/>
                </a:prstGeom>
                <a:solidFill>
                  <a:srgbClr val="96CF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0" name="Graphic 59">
                  <a:extLst>
                    <a:ext uri="{FF2B5EF4-FFF2-40B4-BE49-F238E27FC236}">
                      <a16:creationId xmlns:a16="http://schemas.microsoft.com/office/drawing/2014/main" id="{897F88EE-9380-4C72-87E9-2CFBA51EAA8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14345" y="1244342"/>
                  <a:ext cx="1266835" cy="1747665"/>
                </a:xfrm>
                <a:prstGeom prst="rect">
                  <a:avLst/>
                </a:prstGeom>
              </p:spPr>
            </p:pic>
          </p:grp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72B83FDF-F93F-4618-9DBE-B31F40A0657A}"/>
                  </a:ext>
                </a:extLst>
              </p:cNvPr>
              <p:cNvSpPr txBox="1"/>
              <p:nvPr/>
            </p:nvSpPr>
            <p:spPr>
              <a:xfrm>
                <a:off x="3672855" y="3546695"/>
                <a:ext cx="1204312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100" b="1"/>
                  <a:t>Tout </a:t>
                </a:r>
                <a:r>
                  <a:rPr lang="en-US" sz="1100" b="1" err="1"/>
                  <a:t>vaksen</a:t>
                </a:r>
                <a:r>
                  <a:rPr lang="en-US" sz="1100" b="1"/>
                  <a:t> </a:t>
                </a:r>
                <a:r>
                  <a:rPr lang="en-US" sz="1100" b="1" err="1"/>
                  <a:t>kont</a:t>
                </a:r>
                <a:r>
                  <a:rPr lang="en-US" sz="1100" b="1"/>
                  <a:t> KOVID-19 </a:t>
                </a:r>
                <a:r>
                  <a:rPr lang="en-US" sz="1100" b="1" err="1"/>
                  <a:t>yo</a:t>
                </a:r>
                <a:r>
                  <a:rPr lang="en-US" sz="1100" b="1"/>
                  <a:t> </a:t>
                </a:r>
                <a:r>
                  <a:rPr lang="en-US" sz="1100" b="1" err="1"/>
                  <a:t>san</a:t>
                </a:r>
                <a:r>
                  <a:rPr lang="en-US" sz="1100" b="1"/>
                  <a:t> </a:t>
                </a:r>
                <a:r>
                  <a:rPr lang="en-US" sz="1100" b="1" err="1"/>
                  <a:t>danje</a:t>
                </a:r>
                <a:r>
                  <a:rPr lang="en-US" sz="1100" b="1"/>
                  <a:t> epi </a:t>
                </a:r>
                <a:r>
                  <a:rPr lang="en-US" sz="1100" b="1" err="1"/>
                  <a:t>yo</a:t>
                </a:r>
                <a:r>
                  <a:rPr lang="en-US" sz="1100" b="1"/>
                  <a:t> </a:t>
                </a:r>
                <a:r>
                  <a:rPr lang="en-US" sz="1100" b="1" err="1"/>
                  <a:t>efikas</a:t>
                </a:r>
                <a:r>
                  <a:rPr lang="en-US" sz="1100" b="1"/>
                  <a:t>. </a:t>
                </a:r>
                <a:endParaRPr lang="en-US" sz="1100" b="1">
                  <a:cs typeface="Calibri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CD5A2D8-73F6-409F-A288-22E919A88FB5}"/>
                </a:ext>
              </a:extLst>
            </p:cNvPr>
            <p:cNvGrpSpPr/>
            <p:nvPr/>
          </p:nvGrpSpPr>
          <p:grpSpPr>
            <a:xfrm>
              <a:off x="5022220" y="2767124"/>
              <a:ext cx="1621146" cy="1399647"/>
              <a:chOff x="5033880" y="2652212"/>
              <a:chExt cx="1621146" cy="1399647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2DD5FC86-05F0-48AB-93B0-64165CAF5FD6}"/>
                  </a:ext>
                </a:extLst>
              </p:cNvPr>
              <p:cNvGrpSpPr/>
              <p:nvPr/>
            </p:nvGrpSpPr>
            <p:grpSpPr>
              <a:xfrm>
                <a:off x="5406248" y="2652212"/>
                <a:ext cx="912658" cy="912658"/>
                <a:chOff x="3973660" y="2739932"/>
                <a:chExt cx="1906877" cy="1906877"/>
              </a:xfrm>
            </p:grpSpPr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F3FB5EBF-5B72-4C2E-BA7D-BD4FB9A8E362}"/>
                    </a:ext>
                  </a:extLst>
                </p:cNvPr>
                <p:cNvSpPr/>
                <p:nvPr/>
              </p:nvSpPr>
              <p:spPr>
                <a:xfrm>
                  <a:off x="3973660" y="2739932"/>
                  <a:ext cx="1906877" cy="1906877"/>
                </a:xfrm>
                <a:prstGeom prst="rect">
                  <a:avLst/>
                </a:prstGeom>
                <a:solidFill>
                  <a:srgbClr val="FF738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62" name="Graphic 61">
                  <a:extLst>
                    <a:ext uri="{FF2B5EF4-FFF2-40B4-BE49-F238E27FC236}">
                      <a16:creationId xmlns:a16="http://schemas.microsoft.com/office/drawing/2014/main" id="{49D3CE87-0927-415E-8FD8-75F7856FBF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96DAC541-7B7A-43D3-8B79-37D633B846F1}">
                      <asvg:svgBlip xmlns:asvg="http://schemas.microsoft.com/office/drawing/2016/SVG/main" r:embed="rId1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44229" y="2842702"/>
                  <a:ext cx="1360976" cy="1720366"/>
                </a:xfrm>
                <a:prstGeom prst="rect">
                  <a:avLst/>
                </a:prstGeom>
              </p:spPr>
            </p:pic>
          </p:grp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E952BE9E-FE66-4F25-BCCB-70DDF04034C7}"/>
                  </a:ext>
                </a:extLst>
              </p:cNvPr>
              <p:cNvSpPr txBox="1"/>
              <p:nvPr/>
            </p:nvSpPr>
            <p:spPr>
              <a:xfrm>
                <a:off x="5033880" y="3594811"/>
                <a:ext cx="1621146" cy="457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100" b="1" err="1">
                    <a:ea typeface="+mn-lt"/>
                    <a:cs typeface="Calibri Light"/>
                  </a:rPr>
                  <a:t>Apre</a:t>
                </a:r>
                <a:r>
                  <a:rPr lang="en-US" sz="1100" b="1">
                    <a:ea typeface="+mn-lt"/>
                    <a:cs typeface="Calibri Light"/>
                  </a:rPr>
                  <a:t> </a:t>
                </a:r>
                <a:r>
                  <a:rPr lang="en-US" sz="1100" b="1" err="1">
                    <a:ea typeface="+mn-lt"/>
                    <a:cs typeface="Calibri Light"/>
                  </a:rPr>
                  <a:t>vaksinasyon</a:t>
                </a:r>
                <a:r>
                  <a:rPr lang="en-US" sz="1100" b="1">
                    <a:ea typeface="+mn-lt"/>
                    <a:cs typeface="Calibri Light"/>
                  </a:rPr>
                  <a:t> an </a:t>
                </a:r>
                <a:r>
                  <a:rPr lang="en-US" sz="1100" b="1" err="1">
                    <a:ea typeface="+mn-lt"/>
                    <a:cs typeface="Calibri Light"/>
                  </a:rPr>
                  <a:t>ou</a:t>
                </a:r>
                <a:r>
                  <a:rPr lang="en-US" sz="1100" b="1">
                    <a:ea typeface="+mn-lt"/>
                    <a:cs typeface="Calibri Light"/>
                  </a:rPr>
                  <a:t> ka gen: </a:t>
                </a:r>
                <a:r>
                  <a:rPr lang="en-US" sz="1100" b="1" err="1">
                    <a:ea typeface="+mn-lt"/>
                    <a:cs typeface="Calibri Light"/>
                  </a:rPr>
                  <a:t>doulè</a:t>
                </a:r>
                <a:r>
                  <a:rPr lang="en-US" sz="1100" b="1">
                    <a:ea typeface="+mn-lt"/>
                    <a:cs typeface="Calibri Light"/>
                  </a:rPr>
                  <a:t> nan bra, </a:t>
                </a:r>
                <a:r>
                  <a:rPr lang="en-US" sz="1100" b="1" err="1">
                    <a:ea typeface="+mn-lt"/>
                    <a:cs typeface="Calibri Light"/>
                  </a:rPr>
                  <a:t>tèt</a:t>
                </a:r>
                <a:r>
                  <a:rPr lang="en-US" sz="1100" b="1">
                    <a:ea typeface="+mn-lt"/>
                    <a:cs typeface="Calibri Light"/>
                  </a:rPr>
                  <a:t> </a:t>
                </a:r>
                <a:r>
                  <a:rPr lang="en-US" sz="1100" b="1" err="1">
                    <a:ea typeface="+mn-lt"/>
                    <a:cs typeface="Calibri Light"/>
                  </a:rPr>
                  <a:t>fè</a:t>
                </a:r>
                <a:r>
                  <a:rPr lang="en-US" sz="1100" b="1">
                    <a:ea typeface="+mn-lt"/>
                    <a:cs typeface="Calibri Light"/>
                  </a:rPr>
                  <a:t> mal, </a:t>
                </a:r>
                <a:r>
                  <a:rPr lang="en-US" sz="1100" b="1" err="1">
                    <a:ea typeface="+mn-lt"/>
                    <a:cs typeface="Calibri Light"/>
                  </a:rPr>
                  <a:t>lafyèv</a:t>
                </a:r>
                <a:r>
                  <a:rPr lang="en-US" sz="1100" b="1">
                    <a:ea typeface="+mn-lt"/>
                    <a:cs typeface="Calibri Light"/>
                  </a:rPr>
                  <a:t>, </a:t>
                </a:r>
                <a:r>
                  <a:rPr lang="en-US" sz="1100" b="1" err="1">
                    <a:ea typeface="+mn-lt"/>
                    <a:cs typeface="Calibri Light"/>
                  </a:rPr>
                  <a:t>oswa</a:t>
                </a:r>
                <a:r>
                  <a:rPr lang="en-US" sz="1100" b="1">
                    <a:ea typeface="+mn-lt"/>
                    <a:cs typeface="Calibri Light"/>
                  </a:rPr>
                  <a:t> </a:t>
                </a:r>
                <a:r>
                  <a:rPr lang="en-US" sz="1100" b="1" err="1">
                    <a:ea typeface="+mn-lt"/>
                    <a:cs typeface="Calibri Light"/>
                  </a:rPr>
                  <a:t>frison</a:t>
                </a:r>
                <a:r>
                  <a:rPr lang="en-US" sz="1100" b="1">
                    <a:ea typeface="+mn-lt"/>
                    <a:cs typeface="Calibri Light"/>
                  </a:rPr>
                  <a:t>.</a:t>
                </a:r>
              </a:p>
            </p:txBody>
          </p:sp>
        </p:grp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5B5B4C32-5690-42D3-8E0F-8B8D57B90BE8}"/>
              </a:ext>
            </a:extLst>
          </p:cNvPr>
          <p:cNvSpPr/>
          <p:nvPr/>
        </p:nvSpPr>
        <p:spPr>
          <a:xfrm>
            <a:off x="0" y="1654969"/>
            <a:ext cx="3371849" cy="453210"/>
          </a:xfrm>
          <a:prstGeom prst="rect">
            <a:avLst/>
          </a:prstGeom>
          <a:solidFill>
            <a:srgbClr val="549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469997-340E-4E4D-9DDD-329EFC5C9422}"/>
              </a:ext>
            </a:extLst>
          </p:cNvPr>
          <p:cNvSpPr txBox="1"/>
          <p:nvPr/>
        </p:nvSpPr>
        <p:spPr>
          <a:xfrm>
            <a:off x="400048" y="1772432"/>
            <a:ext cx="2571752" cy="2354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700" b="1" dirty="0" err="1">
                <a:solidFill>
                  <a:schemeClr val="bg1"/>
                </a:solidFill>
                <a:cs typeface="Calibri"/>
              </a:rPr>
              <a:t>Avantaj</a:t>
            </a:r>
            <a:r>
              <a:rPr lang="es-ES" sz="17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700" b="1" dirty="0" err="1">
                <a:solidFill>
                  <a:schemeClr val="bg1"/>
                </a:solidFill>
                <a:cs typeface="Calibri"/>
              </a:rPr>
              <a:t>vaksinasyon</a:t>
            </a:r>
            <a:r>
              <a:rPr lang="es-ES" sz="17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700" b="1" dirty="0" err="1">
                <a:solidFill>
                  <a:schemeClr val="bg1"/>
                </a:solidFill>
                <a:cs typeface="Calibri"/>
              </a:rPr>
              <a:t>an</a:t>
            </a:r>
            <a:endParaRPr lang="es-ES" sz="1700" b="1" dirty="0">
              <a:solidFill>
                <a:schemeClr val="bg1"/>
              </a:solidFill>
              <a:cs typeface="Calibri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C180C783-5033-41A5-818F-D7E275EF2D0F}"/>
              </a:ext>
            </a:extLst>
          </p:cNvPr>
          <p:cNvSpPr/>
          <p:nvPr/>
        </p:nvSpPr>
        <p:spPr>
          <a:xfrm>
            <a:off x="1" y="5320812"/>
            <a:ext cx="3371850" cy="583282"/>
          </a:xfrm>
          <a:prstGeom prst="rect">
            <a:avLst/>
          </a:prstGeom>
          <a:gradFill flip="none" rotWithShape="1">
            <a:gsLst>
              <a:gs pos="0">
                <a:srgbClr val="C00000">
                  <a:alpha val="78000"/>
                </a:srgbClr>
              </a:gs>
              <a:gs pos="63000">
                <a:srgbClr val="C00000">
                  <a:alpha val="85000"/>
                </a:srgbClr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B90134A-2100-44CE-B08A-1B5B56D1DA59}"/>
              </a:ext>
            </a:extLst>
          </p:cNvPr>
          <p:cNvSpPr txBox="1"/>
          <p:nvPr/>
        </p:nvSpPr>
        <p:spPr>
          <a:xfrm>
            <a:off x="338951" y="5403413"/>
            <a:ext cx="2707912" cy="4154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500" b="1" err="1">
                <a:solidFill>
                  <a:schemeClr val="bg1"/>
                </a:solidFill>
                <a:cs typeface="Calibri"/>
              </a:rPr>
              <a:t>Risk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ki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genyen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pou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moun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ki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pa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br>
              <a:rPr lang="es-ES" sz="1500" b="1">
                <a:solidFill>
                  <a:schemeClr val="bg1"/>
                </a:solidFill>
                <a:cs typeface="Calibri"/>
              </a:rPr>
            </a:br>
            <a:r>
              <a:rPr lang="es-ES" sz="1500" b="1" err="1">
                <a:solidFill>
                  <a:schemeClr val="bg1"/>
                </a:solidFill>
                <a:cs typeface="Calibri"/>
              </a:rPr>
              <a:t>pran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vaksen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an</a:t>
            </a:r>
            <a:endParaRPr lang="es-ES" sz="1500" b="1">
              <a:solidFill>
                <a:schemeClr val="bg1"/>
              </a:solidFill>
              <a:cs typeface="Calibri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4FF3B32-BCBB-4E36-AA4F-850C58A6E173}"/>
              </a:ext>
            </a:extLst>
          </p:cNvPr>
          <p:cNvSpPr txBox="1"/>
          <p:nvPr/>
        </p:nvSpPr>
        <p:spPr>
          <a:xfrm>
            <a:off x="271833" y="6011078"/>
            <a:ext cx="2821366" cy="133882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100" dirty="0" err="1">
                <a:cs typeface="Calibri"/>
              </a:rPr>
              <a:t>Plis</a:t>
            </a:r>
            <a:r>
              <a:rPr lang="en-US" sz="1100" dirty="0">
                <a:cs typeface="Calibri"/>
              </a:rPr>
              <a:t> risk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kontamine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ak</a:t>
            </a:r>
            <a:r>
              <a:rPr lang="en-US" sz="1100" dirty="0">
                <a:cs typeface="Calibri"/>
              </a:rPr>
              <a:t> COVID-19.</a:t>
            </a: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100" dirty="0" err="1">
                <a:cs typeface="Calibri"/>
              </a:rPr>
              <a:t>Plis</a:t>
            </a:r>
            <a:r>
              <a:rPr lang="en-US" sz="1100" dirty="0">
                <a:cs typeface="Calibri"/>
              </a:rPr>
              <a:t> risk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gen </a:t>
            </a:r>
            <a:r>
              <a:rPr lang="en-US" sz="1100" dirty="0" err="1">
                <a:cs typeface="Calibri"/>
              </a:rPr>
              <a:t>gwo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enfeksyon</a:t>
            </a:r>
            <a:r>
              <a:rPr lang="en-US" sz="1100" dirty="0">
                <a:cs typeface="Calibri"/>
              </a:rPr>
              <a:t>, </a:t>
            </a:r>
            <a:r>
              <a:rPr lang="en-US" sz="1100" dirty="0" err="1">
                <a:cs typeface="Calibri"/>
              </a:rPr>
              <a:t>entène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lopital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lanmò</a:t>
            </a:r>
            <a:r>
              <a:rPr lang="en-US" sz="1100" dirty="0">
                <a:cs typeface="Calibri"/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C00000"/>
              </a:buClr>
              <a:buSzPct val="150000"/>
              <a:buFont typeface="Calibri" panose="020F0502020204030204" pitchFamily="34" charset="0"/>
              <a:buChar char="x"/>
            </a:pPr>
            <a:r>
              <a:rPr lang="en-US" sz="1100" dirty="0">
                <a:cs typeface="Calibri"/>
              </a:rPr>
              <a:t>Si yon </a:t>
            </a:r>
            <a:r>
              <a:rPr lang="en-US" sz="1100" dirty="0" err="1">
                <a:cs typeface="Calibri"/>
              </a:rPr>
              <a:t>majorite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moun</a:t>
            </a:r>
            <a:r>
              <a:rPr lang="en-US" sz="1100" dirty="0">
                <a:cs typeface="Calibri"/>
              </a:rPr>
              <a:t> </a:t>
            </a:r>
            <a:r>
              <a:rPr lang="en-US" sz="1100" b="1" dirty="0">
                <a:cs typeface="Calibri"/>
              </a:rPr>
              <a:t>PA PRAN VAKSEN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kont</a:t>
            </a:r>
            <a:r>
              <a:rPr lang="en-US" sz="1100" dirty="0">
                <a:cs typeface="Calibri"/>
              </a:rPr>
              <a:t> COVID-19 la, </a:t>
            </a:r>
            <a:r>
              <a:rPr lang="en-US" sz="1100" dirty="0" err="1">
                <a:cs typeface="Calibri"/>
              </a:rPr>
              <a:t>alò</a:t>
            </a:r>
            <a:r>
              <a:rPr lang="en-US" sz="1100" dirty="0">
                <a:cs typeface="Calibri"/>
              </a:rPr>
              <a:t> risk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gen </a:t>
            </a:r>
            <a:r>
              <a:rPr lang="en-US" sz="1100" dirty="0" err="1">
                <a:cs typeface="Calibri"/>
              </a:rPr>
              <a:t>maladi</a:t>
            </a:r>
            <a:r>
              <a:rPr lang="en-US" sz="1100" dirty="0">
                <a:cs typeface="Calibri"/>
              </a:rPr>
              <a:t> ki </a:t>
            </a:r>
            <a:r>
              <a:rPr lang="en-US" sz="1100" dirty="0" err="1">
                <a:cs typeface="Calibri"/>
              </a:rPr>
              <a:t>grav</a:t>
            </a:r>
            <a:r>
              <a:rPr lang="en-US" sz="1100" dirty="0">
                <a:cs typeface="Calibri"/>
              </a:rPr>
              <a:t> epi risk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gen </a:t>
            </a:r>
            <a:r>
              <a:rPr lang="en-US" sz="1100" dirty="0" err="1">
                <a:cs typeface="Calibri"/>
              </a:rPr>
              <a:t>nouvo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mitasyon</a:t>
            </a:r>
            <a:r>
              <a:rPr lang="en-US" sz="1100" dirty="0">
                <a:cs typeface="Calibri"/>
              </a:rPr>
              <a:t> ki pi </a:t>
            </a:r>
            <a:r>
              <a:rPr lang="en-US" sz="1100" dirty="0" err="1">
                <a:cs typeface="Calibri"/>
              </a:rPr>
              <a:t>kontajye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danjere</a:t>
            </a:r>
            <a:r>
              <a:rPr lang="en-US" sz="1100" dirty="0">
                <a:cs typeface="Calibri"/>
              </a:rPr>
              <a:t> vin pi </a:t>
            </a:r>
            <a:r>
              <a:rPr lang="en-US" sz="1100" dirty="0" err="1">
                <a:cs typeface="Calibri"/>
              </a:rPr>
              <a:t>plis</a:t>
            </a:r>
            <a:r>
              <a:rPr lang="en-US" sz="1100" dirty="0">
                <a:cs typeface="Calibri"/>
              </a:rPr>
              <a:t>.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0DB9AF7-CFC5-4DFA-ABD1-D22CBDA07F11}"/>
              </a:ext>
            </a:extLst>
          </p:cNvPr>
          <p:cNvSpPr txBox="1"/>
          <p:nvPr/>
        </p:nvSpPr>
        <p:spPr>
          <a:xfrm>
            <a:off x="6858198" y="317890"/>
            <a:ext cx="3047604" cy="4431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600" b="1" err="1">
                <a:solidFill>
                  <a:schemeClr val="bg1"/>
                </a:solidFill>
                <a:cs typeface="Calibri"/>
              </a:rPr>
              <a:t>Kòman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 m </a:t>
            </a:r>
            <a:r>
              <a:rPr lang="es-ES" sz="1600" b="1" err="1">
                <a:solidFill>
                  <a:schemeClr val="bg1"/>
                </a:solidFill>
                <a:cs typeface="Calibri"/>
              </a:rPr>
              <a:t>ap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b="1" err="1">
                <a:solidFill>
                  <a:schemeClr val="bg1"/>
                </a:solidFill>
                <a:cs typeface="Calibri"/>
              </a:rPr>
              <a:t>fè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b="1" err="1">
                <a:solidFill>
                  <a:schemeClr val="bg1"/>
                </a:solidFill>
                <a:cs typeface="Calibri"/>
              </a:rPr>
              <a:t>konnen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b="1" err="1">
                <a:solidFill>
                  <a:schemeClr val="bg1"/>
                </a:solidFill>
                <a:cs typeface="Calibri"/>
              </a:rPr>
              <a:t>kilè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b="1" err="1">
                <a:solidFill>
                  <a:schemeClr val="bg1"/>
                </a:solidFill>
                <a:cs typeface="Calibri"/>
              </a:rPr>
              <a:t>oswa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 si </a:t>
            </a:r>
            <a:r>
              <a:rPr lang="es-ES" sz="1600" b="1" err="1">
                <a:solidFill>
                  <a:schemeClr val="bg1"/>
                </a:solidFill>
                <a:cs typeface="Calibri"/>
              </a:rPr>
              <a:t>mwen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b="1" err="1">
                <a:solidFill>
                  <a:schemeClr val="bg1"/>
                </a:solidFill>
                <a:cs typeface="Calibri"/>
              </a:rPr>
              <a:t>bezwen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b="1" err="1">
                <a:solidFill>
                  <a:schemeClr val="bg1"/>
                </a:solidFill>
                <a:cs typeface="Calibri"/>
              </a:rPr>
              <a:t>yon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b="1" err="1">
                <a:solidFill>
                  <a:schemeClr val="bg1"/>
                </a:solidFill>
                <a:cs typeface="Calibri"/>
              </a:rPr>
              <a:t>lòt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b="1" err="1">
                <a:solidFill>
                  <a:schemeClr val="bg1"/>
                </a:solidFill>
                <a:cs typeface="Calibri"/>
              </a:rPr>
              <a:t>vaksen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600" b="1" err="1">
                <a:solidFill>
                  <a:schemeClr val="bg1"/>
                </a:solidFill>
                <a:cs typeface="Calibri"/>
              </a:rPr>
              <a:t>an</a:t>
            </a:r>
            <a:r>
              <a:rPr lang="es-ES" sz="1600" b="1">
                <a:solidFill>
                  <a:schemeClr val="bg1"/>
                </a:solidFill>
                <a:cs typeface="Calibri"/>
              </a:rPr>
              <a:t>?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E8BE779-ED93-43C1-B2DC-1EDC1AE0F920}"/>
              </a:ext>
            </a:extLst>
          </p:cNvPr>
          <p:cNvSpPr txBox="1"/>
          <p:nvPr/>
        </p:nvSpPr>
        <p:spPr>
          <a:xfrm>
            <a:off x="6816529" y="2536124"/>
            <a:ext cx="3130944" cy="54014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s-ES" sz="1300" b="1" dirty="0">
                <a:solidFill>
                  <a:schemeClr val="bg1"/>
                </a:solidFill>
                <a:cs typeface="Calibri"/>
              </a:rPr>
              <a:t>Kisa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Mwen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Ta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Dwe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Fè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Si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Mwen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Te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Resevwa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Vaksen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Kont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Kovid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Nan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Yon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Peyi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Diferan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Epi Li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Pa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Disponib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Nan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Peyi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 </a:t>
            </a:r>
            <a:r>
              <a:rPr lang="es-ES" sz="1300" b="1" dirty="0" err="1">
                <a:solidFill>
                  <a:schemeClr val="bg1"/>
                </a:solidFill>
                <a:cs typeface="Calibri"/>
              </a:rPr>
              <a:t>Etazini</a:t>
            </a:r>
            <a:r>
              <a:rPr lang="es-ES" sz="1300" b="1" dirty="0">
                <a:solidFill>
                  <a:schemeClr val="bg1"/>
                </a:solidFill>
                <a:cs typeface="Calibri"/>
              </a:rPr>
              <a:t>? 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3482495-BD14-4B94-8405-C95646A5FC7A}"/>
              </a:ext>
            </a:extLst>
          </p:cNvPr>
          <p:cNvSpPr txBox="1"/>
          <p:nvPr/>
        </p:nvSpPr>
        <p:spPr>
          <a:xfrm>
            <a:off x="6925415" y="3311473"/>
            <a:ext cx="2809134" cy="22682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ea typeface="+mn-lt"/>
                <a:cs typeface="+mn-lt"/>
              </a:rPr>
              <a:t>Se pa tout </a:t>
            </a:r>
            <a:r>
              <a:rPr lang="en-US" sz="1100" dirty="0" err="1">
                <a:ea typeface="+mn-lt"/>
                <a:cs typeface="+mn-lt"/>
              </a:rPr>
              <a:t>peyi</a:t>
            </a:r>
            <a:r>
              <a:rPr lang="en-US" sz="1100" dirty="0">
                <a:ea typeface="+mn-lt"/>
                <a:cs typeface="+mn-lt"/>
              </a:rPr>
              <a:t> ki </a:t>
            </a:r>
            <a:r>
              <a:rPr lang="en-US" sz="1100" dirty="0" err="1">
                <a:ea typeface="+mn-lt"/>
                <a:cs typeface="+mn-lt"/>
              </a:rPr>
              <a:t>apwouve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menm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kont</a:t>
            </a:r>
            <a:r>
              <a:rPr lang="en-US" sz="1100" dirty="0">
                <a:ea typeface="+mn-lt"/>
                <a:cs typeface="+mn-lt"/>
              </a:rPr>
              <a:t> COVID-19 </a:t>
            </a:r>
            <a:r>
              <a:rPr lang="en-US" sz="1100" dirty="0" err="1">
                <a:ea typeface="+mn-lt"/>
                <a:cs typeface="+mn-lt"/>
              </a:rPr>
              <a:t>avèk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Etazini</a:t>
            </a:r>
            <a:r>
              <a:rPr lang="en-US" sz="1100" dirty="0">
                <a:ea typeface="+mn-lt"/>
                <a:cs typeface="+mn-lt"/>
              </a:rPr>
              <a:t>.</a:t>
            </a:r>
          </a:p>
          <a:p>
            <a:pPr marL="171450" indent="-171450">
              <a:lnSpc>
                <a:spcPct val="110000"/>
              </a:lnSpc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ea typeface="+mn-lt"/>
                <a:cs typeface="+mn-lt"/>
              </a:rPr>
              <a:t>Gen </a:t>
            </a:r>
            <a:r>
              <a:rPr lang="en-US" sz="1100" dirty="0" err="1">
                <a:ea typeface="+mn-lt"/>
                <a:cs typeface="+mn-lt"/>
              </a:rPr>
              <a:t>kèk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ki pa </a:t>
            </a:r>
            <a:r>
              <a:rPr lang="en-US" sz="1100" dirty="0" err="1">
                <a:ea typeface="+mn-lt"/>
                <a:cs typeface="+mn-lt"/>
              </a:rPr>
              <a:t>disponib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Ozetazini</a:t>
            </a:r>
            <a:r>
              <a:rPr lang="en-US" sz="1100" dirty="0">
                <a:ea typeface="+mn-lt"/>
                <a:cs typeface="+mn-lt"/>
              </a:rPr>
              <a:t> men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rekonèt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. Si Sant </a:t>
            </a:r>
            <a:r>
              <a:rPr lang="en-US" sz="1100" dirty="0" err="1">
                <a:ea typeface="+mn-lt"/>
                <a:cs typeface="+mn-lt"/>
              </a:rPr>
              <a:t>Kontwòl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Prevansyon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Maladi</a:t>
            </a:r>
            <a:r>
              <a:rPr lang="en-US" sz="1100" dirty="0">
                <a:ea typeface="+mn-lt"/>
                <a:cs typeface="+mn-lt"/>
              </a:rPr>
              <a:t> (Centers for Disease Control and Prevention, CDC) </a:t>
            </a:r>
            <a:r>
              <a:rPr lang="en-US" sz="1100" dirty="0" err="1">
                <a:ea typeface="+mn-lt"/>
                <a:cs typeface="+mn-lt"/>
              </a:rPr>
              <a:t>rekonèt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w </a:t>
            </a:r>
            <a:r>
              <a:rPr lang="en-US" sz="1100" dirty="0" err="1">
                <a:ea typeface="+mn-lt"/>
                <a:cs typeface="+mn-lt"/>
              </a:rPr>
              <a:t>lan</a:t>
            </a:r>
            <a:r>
              <a:rPr lang="en-US" sz="1100" dirty="0">
                <a:ea typeface="+mn-lt"/>
                <a:cs typeface="+mn-lt"/>
              </a:rPr>
              <a:t>, epi w gen kat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, </a:t>
            </a:r>
            <a:r>
              <a:rPr lang="en-US" sz="1100" dirty="0" err="1">
                <a:ea typeface="+mn-lt"/>
                <a:cs typeface="+mn-lt"/>
              </a:rPr>
              <a:t>lè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konsa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pa </a:t>
            </a:r>
            <a:r>
              <a:rPr lang="en-US" sz="1100" dirty="0" err="1">
                <a:ea typeface="+mn-lt"/>
                <a:cs typeface="+mn-lt"/>
              </a:rPr>
              <a:t>bezwen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rekòmanse</a:t>
            </a:r>
            <a:r>
              <a:rPr lang="en-US" sz="1100" dirty="0">
                <a:ea typeface="+mn-lt"/>
                <a:cs typeface="+mn-lt"/>
              </a:rPr>
              <a:t>. Ou ka </a:t>
            </a:r>
            <a:r>
              <a:rPr lang="en-US" sz="1100" dirty="0" err="1">
                <a:ea typeface="+mn-lt"/>
                <a:cs typeface="+mn-lt"/>
              </a:rPr>
              <a:t>pran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ajou</a:t>
            </a:r>
            <a:r>
              <a:rPr lang="en-US" sz="1100" dirty="0">
                <a:ea typeface="+mn-lt"/>
                <a:cs typeface="+mn-lt"/>
              </a:rPr>
              <a:t> w la (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)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w ka </a:t>
            </a:r>
            <a:r>
              <a:rPr lang="en-US" sz="1100" dirty="0" err="1">
                <a:ea typeface="+mn-lt"/>
                <a:cs typeface="+mn-lt"/>
              </a:rPr>
              <a:t>vaksinen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konplètman</a:t>
            </a:r>
            <a:r>
              <a:rPr lang="en-US" sz="1100" dirty="0">
                <a:ea typeface="+mn-lt"/>
                <a:cs typeface="+mn-lt"/>
              </a:rPr>
              <a:t>. Si w pa gen kat </a:t>
            </a:r>
            <a:r>
              <a:rPr lang="en-US" sz="1100" dirty="0" err="1">
                <a:ea typeface="+mn-lt"/>
                <a:cs typeface="+mn-lt"/>
              </a:rPr>
              <a:t>vaksen</a:t>
            </a:r>
            <a:r>
              <a:rPr lang="en-US" sz="1100" dirty="0">
                <a:ea typeface="+mn-lt"/>
                <a:cs typeface="+mn-lt"/>
              </a:rPr>
              <a:t>,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pral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oblije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rekòmanse</a:t>
            </a:r>
            <a:r>
              <a:rPr lang="en-US" sz="1100" dirty="0">
                <a:ea typeface="+mn-lt"/>
                <a:cs typeface="+mn-lt"/>
              </a:rPr>
              <a:t>. Chache </a:t>
            </a:r>
            <a:r>
              <a:rPr lang="en-US" sz="1100" dirty="0" err="1">
                <a:ea typeface="+mn-lt"/>
                <a:cs typeface="+mn-lt"/>
              </a:rPr>
              <a:t>wè</a:t>
            </a:r>
            <a:r>
              <a:rPr lang="en-US" sz="1100" dirty="0">
                <a:ea typeface="+mn-lt"/>
                <a:cs typeface="+mn-lt"/>
              </a:rPr>
              <a:t> yon </a:t>
            </a:r>
            <a:r>
              <a:rPr lang="en-US" sz="1100" dirty="0" err="1">
                <a:ea typeface="+mn-lt"/>
                <a:cs typeface="+mn-lt"/>
              </a:rPr>
              <a:t>doktè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konnen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kantite</a:t>
            </a:r>
            <a:r>
              <a:rPr lang="en-US" sz="1100" dirty="0">
                <a:ea typeface="+mn-lt"/>
                <a:cs typeface="+mn-lt"/>
              </a:rPr>
              <a:t> tan ki </a:t>
            </a:r>
            <a:r>
              <a:rPr lang="en-US" sz="1100" dirty="0" err="1">
                <a:ea typeface="+mn-lt"/>
                <a:cs typeface="+mn-lt"/>
              </a:rPr>
              <a:t>rekòmande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pou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pran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pran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dòz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.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02A308C-7CEE-4935-B621-3628895777AE}"/>
              </a:ext>
            </a:extLst>
          </p:cNvPr>
          <p:cNvSpPr txBox="1"/>
          <p:nvPr/>
        </p:nvSpPr>
        <p:spPr>
          <a:xfrm>
            <a:off x="271833" y="2222661"/>
            <a:ext cx="2821366" cy="28315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9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00" dirty="0" err="1">
                <a:cs typeface="Calibri"/>
              </a:rPr>
              <a:t>Vaksinasyon</a:t>
            </a:r>
            <a:r>
              <a:rPr lang="en-US" sz="1100" dirty="0">
                <a:cs typeface="Calibri"/>
              </a:rPr>
              <a:t> an </a:t>
            </a:r>
            <a:r>
              <a:rPr lang="en-US" sz="1100" dirty="0" err="1">
                <a:cs typeface="Calibri"/>
              </a:rPr>
              <a:t>pwoteje</a:t>
            </a:r>
            <a:r>
              <a:rPr lang="en-US" sz="1100" dirty="0">
                <a:cs typeface="Calibri"/>
              </a:rPr>
              <a:t> w, </a:t>
            </a:r>
            <a:r>
              <a:rPr lang="en-US" sz="1100" dirty="0" err="1">
                <a:cs typeface="Calibri"/>
              </a:rPr>
              <a:t>fanmi</a:t>
            </a:r>
            <a:r>
              <a:rPr lang="en-US" sz="1100" dirty="0">
                <a:cs typeface="Calibri"/>
              </a:rPr>
              <a:t> w, </a:t>
            </a:r>
            <a:r>
              <a:rPr lang="en-US" sz="1100" dirty="0" err="1">
                <a:cs typeface="Calibri"/>
              </a:rPr>
              <a:t>ak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kòlèg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kont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maladi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grav</a:t>
            </a:r>
            <a:r>
              <a:rPr lang="en-US" sz="1100" dirty="0">
                <a:cs typeface="Calibri"/>
              </a:rPr>
              <a:t> epi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 pa </a:t>
            </a:r>
            <a:r>
              <a:rPr lang="en-US" sz="1100" dirty="0" err="1">
                <a:cs typeface="Calibri"/>
              </a:rPr>
              <a:t>entène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lopital</a:t>
            </a:r>
            <a:r>
              <a:rPr lang="en-US" sz="1100" dirty="0">
                <a:cs typeface="Calibri"/>
              </a:rPr>
              <a:t>. </a:t>
            </a:r>
          </a:p>
          <a:p>
            <a:pPr marL="171450" indent="-171450">
              <a:spcAft>
                <a:spcPts val="9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00" dirty="0" err="1">
                <a:cs typeface="Calibri"/>
              </a:rPr>
              <a:t>Vaksinasyon</a:t>
            </a:r>
            <a:r>
              <a:rPr lang="en-US" sz="1100" dirty="0">
                <a:cs typeface="Calibri"/>
              </a:rPr>
              <a:t> an </a:t>
            </a:r>
            <a:r>
              <a:rPr lang="en-US" sz="1100" dirty="0" err="1">
                <a:cs typeface="Calibri"/>
              </a:rPr>
              <a:t>diminye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kantite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nouvo</a:t>
            </a:r>
            <a:r>
              <a:rPr lang="en-US" sz="1100" dirty="0">
                <a:cs typeface="Calibri"/>
              </a:rPr>
              <a:t> ka COVID-19 ki </a:t>
            </a:r>
            <a:r>
              <a:rPr lang="en-US" sz="1100" dirty="0" err="1">
                <a:cs typeface="Calibri"/>
              </a:rPr>
              <a:t>grav</a:t>
            </a:r>
            <a:r>
              <a:rPr lang="en-US" sz="1100" dirty="0">
                <a:cs typeface="Calibri"/>
              </a:rPr>
              <a:t> epi ki </a:t>
            </a:r>
            <a:r>
              <a:rPr lang="en-US" sz="1100" dirty="0" err="1">
                <a:cs typeface="Calibri"/>
              </a:rPr>
              <a:t>tiye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moun</a:t>
            </a:r>
            <a:r>
              <a:rPr lang="en-US" sz="1100" dirty="0">
                <a:cs typeface="Calibri"/>
              </a:rPr>
              <a:t> nan </a:t>
            </a:r>
            <a:r>
              <a:rPr lang="en-US" sz="1100" dirty="0" err="1">
                <a:cs typeface="Calibri"/>
              </a:rPr>
              <a:t>kominote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ou</a:t>
            </a:r>
            <a:r>
              <a:rPr lang="en-US" sz="1100" dirty="0">
                <a:cs typeface="Calibri"/>
              </a:rPr>
              <a:t> a.</a:t>
            </a:r>
          </a:p>
          <a:p>
            <a:pPr marL="171450" indent="-171450">
              <a:spcAft>
                <a:spcPts val="9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00" dirty="0" err="1">
                <a:cs typeface="Calibri"/>
              </a:rPr>
              <a:t>Vaksinasyon</a:t>
            </a:r>
            <a:r>
              <a:rPr lang="en-US" sz="1100" dirty="0">
                <a:cs typeface="Calibri"/>
              </a:rPr>
              <a:t> an </a:t>
            </a:r>
            <a:r>
              <a:rPr lang="en-US" sz="1100" dirty="0" err="1">
                <a:cs typeface="Calibri"/>
              </a:rPr>
              <a:t>pwoteje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lopital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doktè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 pa </a:t>
            </a:r>
            <a:r>
              <a:rPr lang="en-US" sz="1100" dirty="0" err="1">
                <a:cs typeface="Calibri"/>
              </a:rPr>
              <a:t>plen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avèk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pasyan</a:t>
            </a:r>
            <a:r>
              <a:rPr lang="en-US" sz="1100" dirty="0">
                <a:cs typeface="Calibri"/>
              </a:rPr>
              <a:t> ki </a:t>
            </a:r>
            <a:r>
              <a:rPr lang="en-US" sz="1100" dirty="0" err="1">
                <a:cs typeface="Calibri"/>
              </a:rPr>
              <a:t>malad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grav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avèk</a:t>
            </a:r>
            <a:r>
              <a:rPr lang="en-US" sz="1100" dirty="0">
                <a:cs typeface="Calibri"/>
              </a:rPr>
              <a:t> COVID-19.</a:t>
            </a:r>
          </a:p>
          <a:p>
            <a:pPr marL="171450" indent="-171450">
              <a:spcAft>
                <a:spcPts val="9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00" dirty="0" err="1">
                <a:cs typeface="Calibri"/>
              </a:rPr>
              <a:t>Plis</a:t>
            </a:r>
            <a:r>
              <a:rPr lang="en-US" sz="1100" dirty="0">
                <a:cs typeface="Calibri"/>
              </a:rPr>
              <a:t> gen </a:t>
            </a:r>
            <a:r>
              <a:rPr lang="en-US" sz="1100" dirty="0" err="1">
                <a:cs typeface="Calibri"/>
              </a:rPr>
              <a:t>moun</a:t>
            </a:r>
            <a:r>
              <a:rPr lang="en-US" sz="1100" dirty="0">
                <a:cs typeface="Calibri"/>
              </a:rPr>
              <a:t> nan </a:t>
            </a:r>
            <a:r>
              <a:rPr lang="en-US" sz="1100" dirty="0" err="1">
                <a:cs typeface="Calibri"/>
              </a:rPr>
              <a:t>kominote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nou</a:t>
            </a:r>
            <a:r>
              <a:rPr lang="en-US" sz="1100" dirty="0">
                <a:cs typeface="Calibri"/>
              </a:rPr>
              <a:t> an ki </a:t>
            </a:r>
            <a:r>
              <a:rPr lang="en-US" sz="1100" dirty="0" err="1">
                <a:cs typeface="Calibri"/>
              </a:rPr>
              <a:t>vaksine</a:t>
            </a:r>
            <a:r>
              <a:rPr lang="en-US" sz="1100" dirty="0">
                <a:cs typeface="Calibri"/>
              </a:rPr>
              <a:t>, </a:t>
            </a:r>
            <a:r>
              <a:rPr lang="en-US" sz="1100" dirty="0" err="1">
                <a:cs typeface="Calibri"/>
              </a:rPr>
              <a:t>mwens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nou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bezwen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enkyete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pou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nouvo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varyan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.</a:t>
            </a:r>
          </a:p>
          <a:p>
            <a:pPr marL="171450" indent="-171450">
              <a:spcAft>
                <a:spcPts val="900"/>
              </a:spcAft>
              <a:buClr>
                <a:srgbClr val="84BAF0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100" dirty="0">
                <a:cs typeface="Calibri"/>
              </a:rPr>
              <a:t>Nan pa </a:t>
            </a:r>
            <a:r>
              <a:rPr lang="en-US" sz="1100" dirty="0" err="1">
                <a:cs typeface="Calibri"/>
              </a:rPr>
              <a:t>twò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lontan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nou</a:t>
            </a:r>
            <a:r>
              <a:rPr lang="en-US" sz="1100" dirty="0">
                <a:cs typeface="Calibri"/>
              </a:rPr>
              <a:t> ap </a:t>
            </a:r>
            <a:r>
              <a:rPr lang="en-US" sz="1100" dirty="0" err="1">
                <a:cs typeface="Calibri"/>
              </a:rPr>
              <a:t>kapab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retounen</a:t>
            </a:r>
            <a:r>
              <a:rPr lang="en-US" sz="1100" dirty="0">
                <a:cs typeface="Calibri"/>
              </a:rPr>
              <a:t> nan </a:t>
            </a:r>
            <a:r>
              <a:rPr lang="en-US" sz="1100" dirty="0" err="1">
                <a:cs typeface="Calibri"/>
              </a:rPr>
              <a:t>aktivite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nòmal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nou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si</a:t>
            </a:r>
            <a:r>
              <a:rPr lang="en-US" sz="1100" dirty="0">
                <a:cs typeface="Calibri"/>
              </a:rPr>
              <a:t> gen </a:t>
            </a:r>
            <a:r>
              <a:rPr lang="en-US" sz="1100" dirty="0" err="1">
                <a:cs typeface="Calibri"/>
              </a:rPr>
              <a:t>plis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moun</a:t>
            </a:r>
            <a:r>
              <a:rPr lang="en-US" sz="1100" dirty="0">
                <a:cs typeface="Calibri"/>
              </a:rPr>
              <a:t> ki </a:t>
            </a:r>
            <a:r>
              <a:rPr lang="en-US" sz="1100" dirty="0" err="1">
                <a:cs typeface="Calibri"/>
              </a:rPr>
              <a:t>vaksine</a:t>
            </a:r>
            <a:r>
              <a:rPr lang="en-US" sz="1100" dirty="0">
                <a:cs typeface="Calibri"/>
              </a:rPr>
              <a:t>.</a:t>
            </a:r>
          </a:p>
        </p:txBody>
      </p:sp>
      <p:sp>
        <p:nvSpPr>
          <p:cNvPr id="73" name="Google Shape;55;p13">
            <a:extLst>
              <a:ext uri="{FF2B5EF4-FFF2-40B4-BE49-F238E27FC236}">
                <a16:creationId xmlns:a16="http://schemas.microsoft.com/office/drawing/2014/main" id="{54FAC6A3-A11C-4F13-92B0-2966640B05A8}"/>
              </a:ext>
            </a:extLst>
          </p:cNvPr>
          <p:cNvSpPr/>
          <p:nvPr/>
        </p:nvSpPr>
        <p:spPr>
          <a:xfrm>
            <a:off x="10927602" y="-190722"/>
            <a:ext cx="3818912" cy="4057759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Address Concerns in the Community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This panel is intended to provide information addressing the concerns specific to the community receiving</a:t>
            </a:r>
            <a:br>
              <a:rPr lang="en-US">
                <a:latin typeface="Work Sans"/>
                <a:ea typeface="Work Sans"/>
                <a:cs typeface="Work Sans"/>
                <a:sym typeface="Work Sans"/>
              </a:rPr>
            </a:b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brochure.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The text boxes with the questions and answers can be edited, copied or deleted so you can customize this panel to fit your needs.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Here you can include links to relevant resources or more information addressing the community’s concerns.</a:t>
            </a:r>
          </a:p>
        </p:txBody>
      </p:sp>
      <p:sp>
        <p:nvSpPr>
          <p:cNvPr id="84" name="Google Shape;56;p13">
            <a:extLst>
              <a:ext uri="{FF2B5EF4-FFF2-40B4-BE49-F238E27FC236}">
                <a16:creationId xmlns:a16="http://schemas.microsoft.com/office/drawing/2014/main" id="{6301E195-806A-4789-914D-A0A1ABD12A03}"/>
              </a:ext>
            </a:extLst>
          </p:cNvPr>
          <p:cNvSpPr/>
          <p:nvPr/>
        </p:nvSpPr>
        <p:spPr>
          <a:xfrm>
            <a:off x="10927602" y="-570303"/>
            <a:ext cx="1119255" cy="380312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82F9CAB5-26A5-4ACC-9431-403CD205D48F}"/>
              </a:ext>
            </a:extLst>
          </p:cNvPr>
          <p:cNvCxnSpPr>
            <a:cxnSpLocks/>
          </p:cNvCxnSpPr>
          <p:nvPr/>
        </p:nvCxnSpPr>
        <p:spPr>
          <a:xfrm flipH="1" flipV="1">
            <a:off x="10067585" y="1237626"/>
            <a:ext cx="860017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A5D6EFA-D2CA-4604-A90C-877E24577BAE}"/>
              </a:ext>
            </a:extLst>
          </p:cNvPr>
          <p:cNvSpPr txBox="1"/>
          <p:nvPr/>
        </p:nvSpPr>
        <p:spPr>
          <a:xfrm>
            <a:off x="6922018" y="1027994"/>
            <a:ext cx="2983784" cy="100027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cs typeface="Calibri"/>
              </a:rPr>
              <a:t>Moun ki gen </a:t>
            </a:r>
            <a:r>
              <a:rPr lang="en-US" sz="1100" dirty="0" err="1">
                <a:cs typeface="Calibri"/>
              </a:rPr>
              <a:t>sistèm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iminitè</a:t>
            </a:r>
            <a:r>
              <a:rPr lang="en-US" sz="1100" dirty="0">
                <a:cs typeface="Calibri"/>
              </a:rPr>
              <a:t> ki </a:t>
            </a:r>
            <a:r>
              <a:rPr lang="en-US" sz="1100" dirty="0" err="1">
                <a:cs typeface="Calibri"/>
              </a:rPr>
              <a:t>fèb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bezwen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dòz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vaksen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anplis</a:t>
            </a:r>
            <a:r>
              <a:rPr lang="en-US" sz="1100" dirty="0">
                <a:cs typeface="Calibri"/>
              </a:rPr>
              <a:t>.</a:t>
            </a: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>
                <a:ea typeface="+mn-lt"/>
                <a:cs typeface="+mn-lt"/>
              </a:rPr>
              <a:t>Si w </a:t>
            </a:r>
            <a:r>
              <a:rPr lang="en-US" sz="1100" dirty="0" err="1">
                <a:ea typeface="+mn-lt"/>
                <a:cs typeface="+mn-lt"/>
              </a:rPr>
              <a:t>pako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vaksinen</a:t>
            </a:r>
            <a:r>
              <a:rPr lang="en-US" sz="1100" dirty="0">
                <a:ea typeface="+mn-lt"/>
                <a:cs typeface="+mn-lt"/>
              </a:rPr>
              <a:t>, </a:t>
            </a:r>
            <a:r>
              <a:rPr lang="en-US" sz="1100" dirty="0" err="1">
                <a:ea typeface="+mn-lt"/>
                <a:cs typeface="+mn-lt"/>
              </a:rPr>
              <a:t>mande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pwofesyonèl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swen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sante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ou</a:t>
            </a:r>
            <a:r>
              <a:rPr lang="en-US" sz="1100" dirty="0">
                <a:ea typeface="+mn-lt"/>
                <a:cs typeface="+mn-lt"/>
              </a:rPr>
              <a:t> a </a:t>
            </a:r>
            <a:r>
              <a:rPr lang="en-US" sz="1100" dirty="0" err="1">
                <a:ea typeface="+mn-lt"/>
                <a:cs typeface="+mn-lt"/>
              </a:rPr>
              <a:t>kèk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rekòmandasyon</a:t>
            </a:r>
            <a:r>
              <a:rPr lang="en-US" sz="1100" dirty="0">
                <a:ea typeface="+mn-lt"/>
                <a:cs typeface="+mn-lt"/>
              </a:rPr>
              <a:t> sou </a:t>
            </a:r>
            <a:r>
              <a:rPr lang="en-US" sz="1100" dirty="0" err="1">
                <a:ea typeface="+mn-lt"/>
                <a:cs typeface="+mn-lt"/>
              </a:rPr>
              <a:t>dòz</a:t>
            </a:r>
            <a:r>
              <a:rPr lang="en-US" sz="1100" dirty="0">
                <a:ea typeface="+mn-lt"/>
                <a:cs typeface="+mn-lt"/>
              </a:rPr>
              <a:t> </a:t>
            </a:r>
            <a:r>
              <a:rPr lang="en-US" sz="1100" dirty="0" err="1">
                <a:ea typeface="+mn-lt"/>
                <a:cs typeface="+mn-lt"/>
              </a:rPr>
              <a:t>yo</a:t>
            </a:r>
            <a:r>
              <a:rPr lang="en-US" sz="1100" dirty="0">
                <a:ea typeface="+mn-lt"/>
                <a:cs typeface="+mn-lt"/>
              </a:rPr>
              <a:t>. </a:t>
            </a:r>
            <a:endParaRPr lang="en-US" dirty="0">
              <a:ea typeface="+mn-lt"/>
              <a:cs typeface="+mn-lt"/>
            </a:endParaRPr>
          </a:p>
          <a:p>
            <a:pPr marL="171450" indent="-171450">
              <a:spcAft>
                <a:spcPts val="600"/>
              </a:spcAft>
              <a:buClr>
                <a:srgbClr val="0E5299"/>
              </a:buClr>
              <a:buSzPct val="225000"/>
              <a:buFont typeface="Calibri" panose="020F0502020204030204" pitchFamily="34" charset="0"/>
              <a:buChar char="₊"/>
            </a:pPr>
            <a:r>
              <a:rPr lang="en-US" sz="1100" dirty="0" err="1">
                <a:cs typeface="Calibri"/>
              </a:rPr>
              <a:t>Chèche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jwenn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dènye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enfòmasyon</a:t>
            </a:r>
            <a:r>
              <a:rPr lang="en-US" sz="1100" dirty="0">
                <a:cs typeface="Calibri"/>
              </a:rPr>
              <a:t> sou </a:t>
            </a:r>
            <a:r>
              <a:rPr lang="en-US" sz="1100" dirty="0" err="1">
                <a:cs typeface="Calibri"/>
              </a:rPr>
              <a:t>vaksen</a:t>
            </a:r>
            <a:r>
              <a:rPr lang="en-US" sz="1100" dirty="0">
                <a:cs typeface="Calibri"/>
              </a:rPr>
              <a:t> </a:t>
            </a:r>
            <a:r>
              <a:rPr lang="en-US" sz="1100" dirty="0" err="1">
                <a:cs typeface="Calibri"/>
              </a:rPr>
              <a:t>yo</a:t>
            </a:r>
            <a:r>
              <a:rPr lang="en-US" sz="1100" dirty="0">
                <a:cs typeface="Calibri"/>
              </a:rPr>
              <a:t>.</a:t>
            </a:r>
            <a:endParaRPr lang="en-US" sz="1100" dirty="0">
              <a:ea typeface="Calibri"/>
              <a:cs typeface="Calibri"/>
            </a:endParaRPr>
          </a:p>
        </p:txBody>
      </p:sp>
      <p:sp>
        <p:nvSpPr>
          <p:cNvPr id="87" name="Google Shape;55;p13">
            <a:extLst>
              <a:ext uri="{FF2B5EF4-FFF2-40B4-BE49-F238E27FC236}">
                <a16:creationId xmlns:a16="http://schemas.microsoft.com/office/drawing/2014/main" id="{FB75EBC1-A90B-4351-AC7F-59F58A8F7733}"/>
              </a:ext>
            </a:extLst>
          </p:cNvPr>
          <p:cNvSpPr/>
          <p:nvPr/>
        </p:nvSpPr>
        <p:spPr>
          <a:xfrm>
            <a:off x="10927602" y="4590256"/>
            <a:ext cx="3818912" cy="311102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b="1">
                <a:latin typeface="Work Sans"/>
                <a:ea typeface="Work Sans"/>
                <a:cs typeface="Work Sans"/>
                <a:sym typeface="Work Sans"/>
              </a:rPr>
              <a:t>Save the file as a PDF</a:t>
            </a:r>
            <a:endParaRPr lang="en-US" b="1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-US">
                <a:latin typeface="Work Sans"/>
                <a:ea typeface="Work Sans"/>
                <a:cs typeface="Work Sans"/>
                <a:sym typeface="Work Sans"/>
              </a:rPr>
              <a:t>Once the content of the brochure has been finalized, you can save the file as a PDF for printing and distribution.</a:t>
            </a:r>
          </a:p>
          <a:p>
            <a:pPr>
              <a:lnSpc>
                <a:spcPct val="115000"/>
              </a:lnSpc>
              <a:buSzPts val="1100"/>
            </a:pPr>
            <a:endParaRPr lang="en-US">
              <a:latin typeface="Work Sans"/>
              <a:ea typeface="Work Sans"/>
              <a:cs typeface="Work Sans"/>
              <a:sym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1400" b="1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 b="1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1400" b="1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140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</p:txBody>
      </p:sp>
      <p:sp>
        <p:nvSpPr>
          <p:cNvPr id="90" name="Google Shape;56;p13">
            <a:extLst>
              <a:ext uri="{FF2B5EF4-FFF2-40B4-BE49-F238E27FC236}">
                <a16:creationId xmlns:a16="http://schemas.microsoft.com/office/drawing/2014/main" id="{092CAE2F-5A7F-4F50-BC43-BC32D9DDB515}"/>
              </a:ext>
            </a:extLst>
          </p:cNvPr>
          <p:cNvSpPr/>
          <p:nvPr/>
        </p:nvSpPr>
        <p:spPr>
          <a:xfrm>
            <a:off x="10927602" y="4236075"/>
            <a:ext cx="1119255" cy="354181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latin typeface="Work Sans"/>
                <a:ea typeface="Work Sans"/>
                <a:cs typeface="Work Sans"/>
                <a:sym typeface="Work Sans"/>
              </a:rPr>
              <a:t>5</a:t>
            </a:r>
            <a:endParaRPr sz="24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5F54ADB9-EDD6-4085-9C88-4E0A43AD590B}"/>
              </a:ext>
            </a:extLst>
          </p:cNvPr>
          <p:cNvSpPr/>
          <p:nvPr/>
        </p:nvSpPr>
        <p:spPr>
          <a:xfrm>
            <a:off x="6733427" y="5778693"/>
            <a:ext cx="3334158" cy="536012"/>
          </a:xfrm>
          <a:prstGeom prst="rect">
            <a:avLst/>
          </a:prstGeom>
          <a:solidFill>
            <a:srgbClr val="F29D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4AEED90-7E2D-4C4A-B5AD-DD18687738DB}"/>
              </a:ext>
            </a:extLst>
          </p:cNvPr>
          <p:cNvSpPr txBox="1"/>
          <p:nvPr/>
        </p:nvSpPr>
        <p:spPr>
          <a:xfrm>
            <a:off x="7106298" y="5809785"/>
            <a:ext cx="2589505" cy="4616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sz="1500" b="1">
                <a:solidFill>
                  <a:schemeClr val="bg1"/>
                </a:solidFill>
                <a:cs typeface="Calibri"/>
              </a:rPr>
              <a:t>Ki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kote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mwen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ka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jwenn</a:t>
            </a:r>
            <a:br>
              <a:rPr lang="es-ES" sz="1500" b="1">
                <a:solidFill>
                  <a:schemeClr val="bg1"/>
                </a:solidFill>
                <a:cs typeface="Calibri"/>
              </a:rPr>
            </a:br>
            <a:r>
              <a:rPr lang="es-ES" sz="1500" b="1">
                <a:solidFill>
                  <a:schemeClr val="bg1"/>
                </a:solidFill>
                <a:cs typeface="Calibri"/>
              </a:rPr>
              <a:t>plis </a:t>
            </a:r>
            <a:r>
              <a:rPr lang="es-ES" sz="1500" b="1" err="1">
                <a:solidFill>
                  <a:schemeClr val="bg1"/>
                </a:solidFill>
                <a:cs typeface="Calibri"/>
              </a:rPr>
              <a:t>enfòmasyon</a:t>
            </a:r>
            <a:r>
              <a:rPr lang="es-ES" sz="1500" b="1">
                <a:solidFill>
                  <a:schemeClr val="bg1"/>
                </a:solidFill>
                <a:cs typeface="Calibri"/>
              </a:rPr>
              <a:t>?</a:t>
            </a:r>
          </a:p>
        </p:txBody>
      </p:sp>
      <p:pic>
        <p:nvPicPr>
          <p:cNvPr id="82" name="Picture 81" descr="Qr code&#10;&#10;Description automatically generated">
            <a:extLst>
              <a:ext uri="{FF2B5EF4-FFF2-40B4-BE49-F238E27FC236}">
                <a16:creationId xmlns:a16="http://schemas.microsoft.com/office/drawing/2014/main" id="{37963255-CCF6-4EF7-80BA-E336F1F1D8B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664" y="6775437"/>
            <a:ext cx="803240" cy="803240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57157206-5058-41B6-BA44-B9B07BA0054A}"/>
              </a:ext>
            </a:extLst>
          </p:cNvPr>
          <p:cNvSpPr txBox="1"/>
          <p:nvPr/>
        </p:nvSpPr>
        <p:spPr>
          <a:xfrm>
            <a:off x="6921422" y="6393628"/>
            <a:ext cx="2847748" cy="3385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buClr>
                <a:srgbClr val="0E5299"/>
              </a:buClr>
              <a:buSzPct val="225000"/>
            </a:pPr>
            <a:r>
              <a:rPr lang="en-US" sz="1100" b="1" err="1">
                <a:ea typeface="+mn-lt"/>
                <a:cs typeface="+mn-lt"/>
              </a:rPr>
              <a:t>Vizite</a:t>
            </a:r>
            <a:r>
              <a:rPr lang="en-US" sz="1100" b="1">
                <a:ea typeface="+mn-lt"/>
                <a:cs typeface="+mn-lt"/>
              </a:rPr>
              <a:t> Sant </a:t>
            </a:r>
            <a:r>
              <a:rPr lang="en-US" sz="1100" b="1" err="1">
                <a:ea typeface="+mn-lt"/>
                <a:cs typeface="+mn-lt"/>
              </a:rPr>
              <a:t>pou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Kontwòl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ak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Prevansyon</a:t>
            </a:r>
            <a:r>
              <a:rPr lang="en-US" sz="1100" b="1">
                <a:ea typeface="+mn-lt"/>
                <a:cs typeface="+mn-lt"/>
              </a:rPr>
              <a:t> </a:t>
            </a:r>
            <a:r>
              <a:rPr lang="en-US" sz="1100" b="1" err="1">
                <a:ea typeface="+mn-lt"/>
                <a:cs typeface="+mn-lt"/>
              </a:rPr>
              <a:t>Maladi</a:t>
            </a:r>
            <a:r>
              <a:rPr lang="en-US" sz="1100" b="1">
                <a:ea typeface="+mn-lt"/>
                <a:cs typeface="+mn-lt"/>
              </a:rPr>
              <a:t>:</a:t>
            </a:r>
            <a:r>
              <a:rPr lang="en-US" sz="1100">
                <a:ea typeface="+mn-lt"/>
                <a:cs typeface="+mn-lt"/>
              </a:rPr>
              <a:t> </a:t>
            </a:r>
            <a:r>
              <a:rPr lang="en-US" sz="1100">
                <a:ea typeface="+mn-lt"/>
                <a:cs typeface="Calibri"/>
              </a:rPr>
              <a:t>https://www.cdc.gov/coronavirus/2019-ncov/</a:t>
            </a:r>
            <a:endParaRPr lang="en-US" sz="1100">
              <a:cs typeface="Calibri"/>
            </a:endParaRPr>
          </a:p>
        </p:txBody>
      </p:sp>
      <p:pic>
        <p:nvPicPr>
          <p:cNvPr id="98" name="Picture 97" descr="Logo&#10;&#10;Description automatically generated">
            <a:extLst>
              <a:ext uri="{FF2B5EF4-FFF2-40B4-BE49-F238E27FC236}">
                <a16:creationId xmlns:a16="http://schemas.microsoft.com/office/drawing/2014/main" id="{22FFC87F-3DC3-4F75-8488-33FE1B6D88C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643" y="6862169"/>
            <a:ext cx="855756" cy="646576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EC9E95A-36B1-00EE-BA39-2968884CB989}"/>
              </a:ext>
            </a:extLst>
          </p:cNvPr>
          <p:cNvGrpSpPr/>
          <p:nvPr/>
        </p:nvGrpSpPr>
        <p:grpSpPr>
          <a:xfrm>
            <a:off x="3818682" y="1027994"/>
            <a:ext cx="2728168" cy="1675272"/>
            <a:chOff x="3818682" y="1014351"/>
            <a:chExt cx="2728168" cy="1675272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1C43B50-56B9-48F4-A242-AA07131EB20F}"/>
                </a:ext>
              </a:extLst>
            </p:cNvPr>
            <p:cNvGrpSpPr/>
            <p:nvPr/>
          </p:nvGrpSpPr>
          <p:grpSpPr>
            <a:xfrm>
              <a:off x="3818682" y="1014402"/>
              <a:ext cx="912658" cy="1556982"/>
              <a:chOff x="3830342" y="1017380"/>
              <a:chExt cx="912658" cy="1556982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924410D2-E053-4B13-9AF3-7AB02607E8E3}"/>
                  </a:ext>
                </a:extLst>
              </p:cNvPr>
              <p:cNvGrpSpPr/>
              <p:nvPr/>
            </p:nvGrpSpPr>
            <p:grpSpPr>
              <a:xfrm>
                <a:off x="3830342" y="1017380"/>
                <a:ext cx="912658" cy="912658"/>
                <a:chOff x="3715046" y="1230483"/>
                <a:chExt cx="1906877" cy="1906877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FC1CE315-88D0-4FAB-B917-12F8669FFDDA}"/>
                    </a:ext>
                  </a:extLst>
                </p:cNvPr>
                <p:cNvSpPr/>
                <p:nvPr/>
              </p:nvSpPr>
              <p:spPr>
                <a:xfrm>
                  <a:off x="3715046" y="1230483"/>
                  <a:ext cx="1906877" cy="1906877"/>
                </a:xfrm>
                <a:prstGeom prst="rect">
                  <a:avLst/>
                </a:prstGeom>
                <a:solidFill>
                  <a:srgbClr val="1565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54" name="Graphic 53">
                  <a:extLst>
                    <a:ext uri="{FF2B5EF4-FFF2-40B4-BE49-F238E27FC236}">
                      <a16:creationId xmlns:a16="http://schemas.microsoft.com/office/drawing/2014/main" id="{4EA2C26A-014B-4A02-8B74-A5A9C7085E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>
                  <a:extLst>
                    <a:ext uri="{96DAC541-7B7A-43D3-8B79-37D633B846F1}">
                      <asvg:svgBlip xmlns:asvg="http://schemas.microsoft.com/office/drawing/2016/SVG/main" r:embed="rId1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910661" y="1298402"/>
                  <a:ext cx="1508158" cy="1749464"/>
                </a:xfrm>
                <a:prstGeom prst="rect">
                  <a:avLst/>
                </a:prstGeom>
              </p:spPr>
            </p:pic>
          </p:grp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8B8A546D-0D96-41A8-AF3B-4B63418BEC93}"/>
                  </a:ext>
                </a:extLst>
              </p:cNvPr>
              <p:cNvSpPr txBox="1"/>
              <p:nvPr/>
            </p:nvSpPr>
            <p:spPr>
              <a:xfrm>
                <a:off x="3830344" y="1964964"/>
                <a:ext cx="912656" cy="60939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fr-FR" sz="1100" b="1"/>
                  <a:t>Li </a:t>
                </a:r>
                <a:r>
                  <a:rPr lang="fr-FR" sz="1100" b="1" err="1"/>
                  <a:t>enpòtan</a:t>
                </a:r>
                <a:r>
                  <a:rPr lang="fr-FR" sz="1100" b="1"/>
                  <a:t> pou </a:t>
                </a:r>
                <a:r>
                  <a:rPr lang="fr-FR" sz="1100" b="1" err="1"/>
                  <a:t>pran</a:t>
                </a:r>
                <a:r>
                  <a:rPr lang="fr-FR" sz="1100" b="1"/>
                  <a:t> </a:t>
                </a:r>
                <a:r>
                  <a:rPr lang="fr-FR" sz="1100" b="1" err="1"/>
                  <a:t>vaksen</a:t>
                </a:r>
                <a:r>
                  <a:rPr lang="fr-FR" sz="1100" b="1"/>
                  <a:t> an, </a:t>
                </a:r>
                <a:r>
                  <a:rPr lang="fr-FR" sz="1100" b="1" err="1"/>
                  <a:t>menm</a:t>
                </a:r>
                <a:r>
                  <a:rPr lang="fr-FR" sz="1100" b="1"/>
                  <a:t> si ou te </a:t>
                </a:r>
                <a:r>
                  <a:rPr lang="fr-FR" sz="1100" b="1" err="1"/>
                  <a:t>gen</a:t>
                </a:r>
                <a:r>
                  <a:rPr lang="fr-FR" sz="1100" b="1"/>
                  <a:t> COVID-19.</a:t>
                </a:r>
                <a:endParaRPr lang="en-US" sz="1100" b="1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120F376-D815-2103-D98C-080C92350FE4}"/>
                </a:ext>
              </a:extLst>
            </p:cNvPr>
            <p:cNvGrpSpPr/>
            <p:nvPr/>
          </p:nvGrpSpPr>
          <p:grpSpPr>
            <a:xfrm>
              <a:off x="5148098" y="1014351"/>
              <a:ext cx="1398752" cy="1675272"/>
              <a:chOff x="5148521" y="1051364"/>
              <a:chExt cx="1398752" cy="1675272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482EC1C3-0E80-45C7-B781-D237CC6D5E82}"/>
                  </a:ext>
                </a:extLst>
              </p:cNvPr>
              <p:cNvSpPr/>
              <p:nvPr/>
            </p:nvSpPr>
            <p:spPr>
              <a:xfrm>
                <a:off x="5394587" y="1051364"/>
                <a:ext cx="912659" cy="912659"/>
              </a:xfrm>
              <a:prstGeom prst="rect">
                <a:avLst/>
              </a:prstGeom>
              <a:solidFill>
                <a:srgbClr val="FBC02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33A254BB-728B-46FC-AE36-69A08FD9FC00}"/>
                  </a:ext>
                </a:extLst>
              </p:cNvPr>
              <p:cNvSpPr txBox="1"/>
              <p:nvPr/>
            </p:nvSpPr>
            <p:spPr>
              <a:xfrm>
                <a:off x="5148521" y="1999514"/>
                <a:ext cx="1398752" cy="72712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sz="1050" b="1" err="1">
                    <a:cs typeface="Calibri"/>
                  </a:rPr>
                  <a:t>Chèche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konnen</a:t>
                </a:r>
                <a:r>
                  <a:rPr lang="en-US" sz="1050" b="1">
                    <a:cs typeface="Calibri"/>
                  </a:rPr>
                  <a:t> ki </a:t>
                </a:r>
                <a:r>
                  <a:rPr lang="en-US" sz="1050" b="1" err="1">
                    <a:cs typeface="Calibri"/>
                  </a:rPr>
                  <a:t>kote</a:t>
                </a:r>
                <a:r>
                  <a:rPr lang="en-US" sz="1050" b="1">
                    <a:cs typeface="Calibri"/>
                  </a:rPr>
                  <a:t> ki </a:t>
                </a:r>
                <a:r>
                  <a:rPr lang="en-US" sz="1050" b="1" err="1">
                    <a:cs typeface="Calibri"/>
                  </a:rPr>
                  <a:t>ofri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vaksen</a:t>
                </a:r>
                <a:r>
                  <a:rPr lang="en-US" sz="1050" b="1">
                    <a:cs typeface="Calibri"/>
                  </a:rPr>
                  <a:t> gratis nan eta w la </a:t>
                </a:r>
                <a:r>
                  <a:rPr lang="en-US" sz="1050" b="1" err="1">
                    <a:cs typeface="Calibri"/>
                  </a:rPr>
                  <a:t>oswa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depatman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sante</a:t>
                </a:r>
                <a:r>
                  <a:rPr lang="en-US" sz="1050" b="1">
                    <a:cs typeface="Calibri"/>
                  </a:rPr>
                  <a:t>, </a:t>
                </a:r>
                <a:r>
                  <a:rPr lang="en-US" sz="1050" b="1" err="1">
                    <a:cs typeface="Calibri"/>
                  </a:rPr>
                  <a:t>famasi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oswa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sant</a:t>
                </a:r>
                <a:r>
                  <a:rPr lang="en-US" sz="1050" b="1">
                    <a:cs typeface="Calibri"/>
                  </a:rPr>
                  <a:t> </a:t>
                </a:r>
                <a:r>
                  <a:rPr lang="en-US" sz="1050" b="1" err="1">
                    <a:cs typeface="Calibri"/>
                  </a:rPr>
                  <a:t>sante</a:t>
                </a:r>
                <a:r>
                  <a:rPr lang="en-US" sz="1050" b="1">
                    <a:cs typeface="Calibri"/>
                  </a:rPr>
                  <a:t> nan </a:t>
                </a:r>
                <a:r>
                  <a:rPr lang="en-US" sz="1050" b="1" err="1">
                    <a:cs typeface="Calibri"/>
                  </a:rPr>
                  <a:t>zòn</a:t>
                </a:r>
                <a:r>
                  <a:rPr lang="en-US" sz="1050" b="1">
                    <a:cs typeface="Calibri"/>
                  </a:rPr>
                  <a:t> pa w la.</a:t>
                </a:r>
              </a:p>
            </p:txBody>
          </p:sp>
          <p:pic>
            <p:nvPicPr>
              <p:cNvPr id="8" name="Picture 7" descr="A person in a white coat and mask giving a vaccine to a person&#10;&#10;Description automatically generated">
                <a:extLst>
                  <a:ext uri="{FF2B5EF4-FFF2-40B4-BE49-F238E27FC236}">
                    <a16:creationId xmlns:a16="http://schemas.microsoft.com/office/drawing/2014/main" id="{194E93C8-64BE-7B32-2A4A-58630A8EAB8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679" r="24859" b="44386"/>
              <a:stretch/>
            </p:blipFill>
            <p:spPr>
              <a:xfrm>
                <a:off x="5394587" y="1056367"/>
                <a:ext cx="910394" cy="88112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14076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a82cfb-08d0-4eac-a8a5-9ca94e9619de">
      <UserInfo>
        <DisplayName>Alma Galvan</DisplayName>
        <AccountId>20</AccountId>
        <AccountType/>
      </UserInfo>
      <UserInfo>
        <DisplayName>Noel Dufrene</DisplayName>
        <AccountId>328</AccountId>
        <AccountType/>
      </UserInfo>
      <UserInfo>
        <DisplayName>Esther Rojas</DisplayName>
        <AccountId>999</AccountId>
        <AccountType/>
      </UserInfo>
      <UserInfo>
        <DisplayName>Amy Liebman</DisplayName>
        <AccountId>13</AccountId>
        <AccountType/>
      </UserInfo>
      <UserInfo>
        <DisplayName>Giovanni Lopez-Quezada</DisplayName>
        <AccountId>24</AccountId>
        <AccountType/>
      </UserInfo>
    </SharedWithUsers>
    <lcf76f155ced4ddcb4097134ff3c332f xmlns="75afdd44-4aa4-4d0a-9dc0-7606fd3e2ef5">
      <Terms xmlns="http://schemas.microsoft.com/office/infopath/2007/PartnerControls"/>
    </lcf76f155ced4ddcb4097134ff3c332f>
    <TaxCatchAll xmlns="41a82cfb-08d0-4eac-a8a5-9ca94e9619d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8" ma:contentTypeDescription="Create a new document." ma:contentTypeScope="" ma:versionID="17fd9f63545b271226ea19c7e97be1af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caf5d2f84ab60f1877a99a6360b149b7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00e72db-c2aa-41da-91da-e234c5c619be}" ma:internalName="TaxCatchAll" ma:showField="CatchAllData" ma:web="41a82cfb-08d0-4eac-a8a5-9ca94e9619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31A789-22A4-42AD-9555-79F54CF048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0C9791-0C68-4692-80D1-3058BBD0918D}">
  <ds:schemaRefs>
    <ds:schemaRef ds:uri="75afdd44-4aa4-4d0a-9dc0-7606fd3e2ef5"/>
    <ds:schemaRef ds:uri="http://purl.org/dc/terms/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41a82cfb-08d0-4eac-a8a5-9ca94e9619d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18D8362-E099-47E1-85EB-A562A798F9A8}">
  <ds:schemaRefs>
    <ds:schemaRef ds:uri="41a82cfb-08d0-4eac-a8a5-9ca94e9619de"/>
    <ds:schemaRef ds:uri="75afdd44-4aa4-4d0a-9dc0-7606fd3e2e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1351</Words>
  <Application>Microsoft Office PowerPoint</Application>
  <PresentationFormat>Custom</PresentationFormat>
  <Paragraphs>97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Calibri,Sans-Serif</vt:lpstr>
      <vt:lpstr>Wingdings</vt:lpstr>
      <vt:lpstr>Work Sans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2022_6_1_COVID19-General-Trifold_Handout_Template</dc:title>
  <dc:creator>Migrant Clinicians Network</dc:creator>
  <cp:lastModifiedBy>Sonia Alvarado</cp:lastModifiedBy>
  <cp:revision>25</cp:revision>
  <dcterms:created xsi:type="dcterms:W3CDTF">2021-06-09T15:49:13Z</dcterms:created>
  <dcterms:modified xsi:type="dcterms:W3CDTF">2024-10-10T16:42:23Z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  <property fmtid="{D5CDD505-2E9C-101B-9397-08002B2CF9AE}" pid="3" name="MediaServiceImageTags">
    <vt:lpwstr/>
  </property>
</Properties>
</file>