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7"/>
  </p:notesMasterIdLst>
  <p:sldIdLst>
    <p:sldId id="256" r:id="rId5"/>
    <p:sldId id="257" r:id="rId6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920" userDrawn="1">
          <p15:clr>
            <a:srgbClr val="A4A3A4"/>
          </p15:clr>
        </p15:guide>
        <p15:guide id="3" pos="2352" userDrawn="1">
          <p15:clr>
            <a:srgbClr val="A4A3A4"/>
          </p15:clr>
        </p15:guide>
        <p15:guide id="4" pos="4032" userDrawn="1">
          <p15:clr>
            <a:srgbClr val="A4A3A4"/>
          </p15:clr>
        </p15:guide>
        <p15:guide id="5" pos="4464" userDrawn="1">
          <p15:clr>
            <a:srgbClr val="A4A3A4"/>
          </p15:clr>
        </p15:guide>
        <p15:guide id="6" orient="horz" pos="2448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7B99792-8BE8-A8EB-BE8D-E41AC500DBBB}" name="Noel Dufrene" initials="ND" userId="S::ndufrene@migrantclinician.org::131c83a1-d70b-4f56-8487-a9b39281de7c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ises Arjona Jr" initials="MAJ" lastIdx="3" clrIdx="0">
    <p:extLst>
      <p:ext uri="{19B8F6BF-5375-455C-9EA6-DF929625EA0E}">
        <p15:presenceInfo xmlns:p15="http://schemas.microsoft.com/office/powerpoint/2012/main" userId="S::mariona@migrantclinician.org::a80d5cef-34f5-4625-8e1e-059da6cac246" providerId="AD"/>
      </p:ext>
    </p:extLst>
  </p:cmAuthor>
  <p:cmAuthor id="2" name="Alma Galvan" initials="AG" lastIdx="4" clrIdx="1">
    <p:extLst>
      <p:ext uri="{19B8F6BF-5375-455C-9EA6-DF929625EA0E}">
        <p15:presenceInfo xmlns:p15="http://schemas.microsoft.com/office/powerpoint/2012/main" userId="S::agalvan@migrantclinician.org::82bfc8be-73ed-4017-b250-fad6233e8710" providerId="AD"/>
      </p:ext>
    </p:extLst>
  </p:cmAuthor>
  <p:cmAuthor id="3" name="Noel Dufrene" initials="ND" lastIdx="16" clrIdx="2">
    <p:extLst>
      <p:ext uri="{19B8F6BF-5375-455C-9EA6-DF929625EA0E}">
        <p15:presenceInfo xmlns:p15="http://schemas.microsoft.com/office/powerpoint/2012/main" userId="S::ndufrene@migrantclinician.org::131c83a1-d70b-4f56-8487-a9b39281de7c" providerId="AD"/>
      </p:ext>
    </p:extLst>
  </p:cmAuthor>
  <p:cmAuthor id="4" name="Moises Arjona Jr" initials="MJ" lastIdx="3" clrIdx="3">
    <p:extLst>
      <p:ext uri="{19B8F6BF-5375-455C-9EA6-DF929625EA0E}">
        <p15:presenceInfo xmlns:p15="http://schemas.microsoft.com/office/powerpoint/2012/main" userId="S::marjona@migrantclinician.org::a80d5cef-34f5-4625-8e1e-059da6cac246" providerId="AD"/>
      </p:ext>
    </p:extLst>
  </p:cmAuthor>
  <p:cmAuthor id="5" name="Amy Liebman" initials="AL" lastIdx="8" clrIdx="4">
    <p:extLst>
      <p:ext uri="{19B8F6BF-5375-455C-9EA6-DF929625EA0E}">
        <p15:presenceInfo xmlns:p15="http://schemas.microsoft.com/office/powerpoint/2012/main" userId="S::aliebman@migrantclinician.org::59da9bd5-3b01-4476-8a94-d6cba23d62c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5299"/>
    <a:srgbClr val="E88B0E"/>
    <a:srgbClr val="F29D2C"/>
    <a:srgbClr val="FFFFFF"/>
    <a:srgbClr val="319997"/>
    <a:srgbClr val="FFD243"/>
    <a:srgbClr val="549FEA"/>
    <a:srgbClr val="2F3492"/>
    <a:srgbClr val="69ABED"/>
    <a:srgbClr val="72B0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0E3526-8EA4-793D-0BE0-61A232AB830F}" v="1" dt="2024-10-10T15:53:24.3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3657" autoAdjust="0"/>
    <p:restoredTop sz="94660"/>
  </p:normalViewPr>
  <p:slideViewPr>
    <p:cSldViewPr snapToGrid="0">
      <p:cViewPr varScale="1">
        <p:scale>
          <a:sx n="89" d="100"/>
          <a:sy n="89" d="100"/>
        </p:scale>
        <p:origin x="2688" y="126"/>
      </p:cViewPr>
      <p:guideLst>
        <p:guide pos="1920"/>
        <p:guide pos="2352"/>
        <p:guide pos="4032"/>
        <p:guide pos="4464"/>
        <p:guide orient="horz"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31A2A1-49DD-4A62-9765-ACAB44B00788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A2CE5F-867D-4C67-B4D0-A0B12BB26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612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A2CE5F-867D-4C67-B4D0-A0B12BB26D6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264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A2CE5F-867D-4C67-B4D0-A0B12BB26D6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185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821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237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854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460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473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62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393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67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25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752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012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278F4-9A08-431F-B491-7EFB91B99DFB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989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18" Type="http://schemas.openxmlformats.org/officeDocument/2006/relationships/image" Target="../media/image22.sv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svg"/><Relationship Id="rId20" Type="http://schemas.openxmlformats.org/officeDocument/2006/relationships/image" Target="../media/image24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sv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svg"/><Relationship Id="rId22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regnant person with a bandage on her belly&#10;&#10;Description automatically generated">
            <a:extLst>
              <a:ext uri="{FF2B5EF4-FFF2-40B4-BE49-F238E27FC236}">
                <a16:creationId xmlns:a16="http://schemas.microsoft.com/office/drawing/2014/main" id="{C9C64499-3512-CB2B-C768-B631DA10FD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83" t="1242" r="28404" b="10321"/>
          <a:stretch/>
        </p:blipFill>
        <p:spPr>
          <a:xfrm>
            <a:off x="6687543" y="-9824"/>
            <a:ext cx="3399461" cy="4950566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1D1608B5-C458-4DFE-8053-BD5151C412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82768" y="4092231"/>
            <a:ext cx="3384816" cy="3650725"/>
          </a:xfrm>
          <a:prstGeom prst="rect">
            <a:avLst/>
          </a:prstGeom>
          <a:effectLst>
            <a:outerShdw blurRad="1016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0CF064-0BD0-4CF0-9E9F-496787C4E7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8013" y="4205730"/>
            <a:ext cx="3493311" cy="3590855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80AC400D-F660-4D51-B47A-3A22B01C9133}"/>
              </a:ext>
            </a:extLst>
          </p:cNvPr>
          <p:cNvSpPr/>
          <p:nvPr/>
        </p:nvSpPr>
        <p:spPr>
          <a:xfrm>
            <a:off x="3312834" y="1"/>
            <a:ext cx="3384813" cy="917085"/>
          </a:xfrm>
          <a:prstGeom prst="rect">
            <a:avLst/>
          </a:prstGeom>
          <a:gradFill flip="none" rotWithShape="1">
            <a:gsLst>
              <a:gs pos="0">
                <a:srgbClr val="0E5299">
                  <a:alpha val="76000"/>
                </a:srgbClr>
              </a:gs>
              <a:gs pos="63000">
                <a:srgbClr val="0E5299">
                  <a:alpha val="86000"/>
                </a:srgbClr>
              </a:gs>
              <a:gs pos="100000">
                <a:srgbClr val="0E529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7B8E400-F5C5-42FB-988E-939361ED1137}"/>
              </a:ext>
            </a:extLst>
          </p:cNvPr>
          <p:cNvSpPr txBox="1"/>
          <p:nvPr/>
        </p:nvSpPr>
        <p:spPr>
          <a:xfrm>
            <a:off x="3573007" y="260187"/>
            <a:ext cx="2862036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fi-FI" sz="2000" b="1">
                <a:solidFill>
                  <a:schemeClr val="bg1"/>
                </a:solidFill>
              </a:rPr>
              <a:t>KIJAN POUM GEN </a:t>
            </a:r>
            <a:br>
              <a:rPr lang="fi-FI" sz="2000" b="1">
                <a:solidFill>
                  <a:schemeClr val="bg1"/>
                </a:solidFill>
              </a:rPr>
            </a:br>
            <a:r>
              <a:rPr lang="fi-FI" sz="2000" b="1">
                <a:solidFill>
                  <a:schemeClr val="bg1"/>
                </a:solidFill>
              </a:rPr>
              <a:t>VAKSEN COVID-19</a:t>
            </a:r>
            <a:endParaRPr lang="es-ES" sz="2000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3A4E983-9F63-4335-862E-7EB57F6D2A96}"/>
              </a:ext>
            </a:extLst>
          </p:cNvPr>
          <p:cNvSpPr txBox="1"/>
          <p:nvPr/>
        </p:nvSpPr>
        <p:spPr>
          <a:xfrm>
            <a:off x="3535196" y="1011793"/>
            <a:ext cx="2950864" cy="367280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700"/>
              </a:spcAft>
              <a:buClr>
                <a:srgbClr val="E88B0E"/>
              </a:buClr>
              <a:buSzPct val="135000"/>
            </a:pPr>
            <a:r>
              <a:rPr lang="en-US" sz="1200" b="1" err="1">
                <a:ea typeface="+mn-lt"/>
                <a:cs typeface="+mn-lt"/>
              </a:rPr>
              <a:t>Vaksen</a:t>
            </a:r>
            <a:r>
              <a:rPr lang="en-US" sz="1200" b="1">
                <a:ea typeface="+mn-lt"/>
                <a:cs typeface="+mn-lt"/>
              </a:rPr>
              <a:t> an gratis </a:t>
            </a:r>
            <a:r>
              <a:rPr lang="en-US" sz="1200" b="1" err="1">
                <a:ea typeface="+mn-lt"/>
                <a:cs typeface="+mn-lt"/>
              </a:rPr>
              <a:t>pou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 b="1" err="1">
                <a:ea typeface="+mn-lt"/>
                <a:cs typeface="+mn-lt"/>
              </a:rPr>
              <a:t>pifò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 b="1" err="1">
                <a:ea typeface="+mn-lt"/>
                <a:cs typeface="+mn-lt"/>
              </a:rPr>
              <a:t>moun</a:t>
            </a:r>
            <a:r>
              <a:rPr lang="en-US" sz="1200" b="1">
                <a:ea typeface="+mn-lt"/>
                <a:cs typeface="+mn-lt"/>
              </a:rPr>
              <a:t>, </a:t>
            </a:r>
            <a:r>
              <a:rPr lang="en-US" sz="1200" b="1" err="1">
                <a:ea typeface="+mn-lt"/>
                <a:cs typeface="+mn-lt"/>
              </a:rPr>
              <a:t>menm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 b="1" err="1">
                <a:ea typeface="+mn-lt"/>
                <a:cs typeface="+mn-lt"/>
              </a:rPr>
              <a:t>pou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 b="1" err="1">
                <a:ea typeface="+mn-lt"/>
                <a:cs typeface="+mn-lt"/>
              </a:rPr>
              <a:t>moun</a:t>
            </a:r>
            <a:r>
              <a:rPr lang="en-US" sz="1200" b="1">
                <a:ea typeface="+mn-lt"/>
                <a:cs typeface="+mn-lt"/>
              </a:rPr>
              <a:t> ki pa gen </a:t>
            </a:r>
            <a:r>
              <a:rPr lang="en-US" sz="1200" b="1" err="1">
                <a:ea typeface="+mn-lt"/>
                <a:cs typeface="+mn-lt"/>
              </a:rPr>
              <a:t>asirans</a:t>
            </a:r>
            <a:r>
              <a:rPr lang="en-US" sz="1200" b="1">
                <a:ea typeface="+mn-lt"/>
                <a:cs typeface="+mn-lt"/>
              </a:rPr>
              <a:t>.</a:t>
            </a:r>
          </a:p>
          <a:p>
            <a:pPr>
              <a:spcAft>
                <a:spcPts val="700"/>
              </a:spcAft>
            </a:pPr>
            <a:r>
              <a:rPr lang="en-US" sz="1200" b="1">
                <a:ea typeface="+mn-lt"/>
                <a:cs typeface="+mn-lt"/>
              </a:rPr>
              <a:t>Tcheke pou w wè ki bò w ka jwenn vaksen COVID gratis:</a:t>
            </a:r>
            <a:endParaRPr lang="en-US" b="1">
              <a:ea typeface="Calibri"/>
              <a:cs typeface="Calibri"/>
            </a:endParaRPr>
          </a:p>
          <a:p>
            <a:pPr marL="171450" indent="-171450">
              <a:spcAft>
                <a:spcPts val="700"/>
              </a:spcAft>
              <a:buClr>
                <a:srgbClr val="E88B0E"/>
              </a:buClr>
              <a:buSzPct val="135000"/>
              <a:buFont typeface="Wingdings" panose="05000000000000000000" pitchFamily="2" charset="2"/>
              <a:buChar char="ü"/>
            </a:pPr>
            <a:r>
              <a:rPr lang="en-US" sz="1200">
                <a:ea typeface="+mn-lt"/>
                <a:cs typeface="+mn-lt"/>
              </a:rPr>
              <a:t>Pale </a:t>
            </a:r>
            <a:r>
              <a:rPr lang="en-US" sz="1200" err="1">
                <a:ea typeface="+mn-lt"/>
                <a:cs typeface="+mn-lt"/>
              </a:rPr>
              <a:t>avèk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doktè</a:t>
            </a:r>
            <a:r>
              <a:rPr lang="en-US" sz="1200">
                <a:ea typeface="+mn-lt"/>
                <a:cs typeface="+mn-lt"/>
              </a:rPr>
              <a:t> OB/GYN </a:t>
            </a:r>
            <a:r>
              <a:rPr lang="en-US" sz="1200" err="1">
                <a:ea typeface="+mn-lt"/>
                <a:cs typeface="+mn-lt"/>
              </a:rPr>
              <a:t>ou</a:t>
            </a:r>
            <a:r>
              <a:rPr lang="en-US" sz="1200">
                <a:ea typeface="+mn-lt"/>
                <a:cs typeface="+mn-lt"/>
              </a:rPr>
              <a:t>.</a:t>
            </a:r>
          </a:p>
          <a:p>
            <a:pPr marL="171450" indent="-171450">
              <a:spcAft>
                <a:spcPts val="700"/>
              </a:spcAft>
              <a:buClr>
                <a:srgbClr val="E88B0E"/>
              </a:buClr>
              <a:buSzPct val="135000"/>
              <a:buFont typeface="Wingdings" panose="05000000000000000000" pitchFamily="2" charset="2"/>
              <a:buChar char="ü"/>
            </a:pPr>
            <a:r>
              <a:rPr lang="en-US" sz="1200">
                <a:ea typeface="+mn-lt"/>
                <a:cs typeface="+mn-lt"/>
              </a:rPr>
              <a:t>Mande </a:t>
            </a:r>
            <a:r>
              <a:rPr lang="en-US" sz="1200" err="1">
                <a:ea typeface="+mn-lt"/>
                <a:cs typeface="+mn-lt"/>
              </a:rPr>
              <a:t>si</a:t>
            </a:r>
            <a:r>
              <a:rPr lang="en-US" sz="1200">
                <a:ea typeface="+mn-lt"/>
                <a:cs typeface="+mn-lt"/>
              </a:rPr>
              <a:t> pa </a:t>
            </a:r>
            <a:r>
              <a:rPr lang="en-US" sz="1200" err="1">
                <a:ea typeface="+mn-lt"/>
                <a:cs typeface="+mn-lt"/>
              </a:rPr>
              <a:t>genyen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klinik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mobil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ak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ekspozisyon</a:t>
            </a:r>
            <a:r>
              <a:rPr lang="en-US" sz="1200">
                <a:ea typeface="+mn-lt"/>
                <a:cs typeface="+mn-lt"/>
              </a:rPr>
              <a:t> sou </a:t>
            </a:r>
            <a:r>
              <a:rPr lang="en-US" sz="1200" err="1">
                <a:ea typeface="+mn-lt"/>
                <a:cs typeface="+mn-lt"/>
              </a:rPr>
              <a:t>sante</a:t>
            </a:r>
            <a:endParaRPr lang="en-US" sz="1200">
              <a:ea typeface="+mn-lt"/>
              <a:cs typeface="+mn-lt"/>
            </a:endParaRPr>
          </a:p>
          <a:p>
            <a:pPr marL="171450" indent="-171450">
              <a:spcAft>
                <a:spcPts val="700"/>
              </a:spcAft>
              <a:buClr>
                <a:srgbClr val="E88B0E"/>
              </a:buClr>
              <a:buSzPct val="135000"/>
              <a:buFont typeface="Wingdings" panose="05000000000000000000" pitchFamily="2" charset="2"/>
              <a:buChar char="ü"/>
            </a:pPr>
            <a:r>
              <a:rPr lang="en-US" sz="1200" err="1">
                <a:ea typeface="+mn-lt"/>
                <a:cs typeface="+mn-lt"/>
              </a:rPr>
              <a:t>Depatman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sante</a:t>
            </a:r>
            <a:endParaRPr lang="en-US" sz="1200">
              <a:ea typeface="+mn-lt"/>
              <a:cs typeface="+mn-lt"/>
            </a:endParaRPr>
          </a:p>
          <a:p>
            <a:pPr marL="171450" indent="-171450">
              <a:spcAft>
                <a:spcPts val="700"/>
              </a:spcAft>
              <a:buClr>
                <a:srgbClr val="E88B0E"/>
              </a:buClr>
              <a:buSzPct val="135000"/>
              <a:buFont typeface="Wingdings" panose="05000000000000000000" pitchFamily="2" charset="2"/>
              <a:buChar char="ü"/>
            </a:pPr>
            <a:r>
              <a:rPr lang="en-US" sz="1200">
                <a:ea typeface="+mn-lt"/>
                <a:cs typeface="+mn-lt"/>
              </a:rPr>
              <a:t>Sant Sante </a:t>
            </a:r>
            <a:r>
              <a:rPr lang="en-US" sz="1200" err="1">
                <a:ea typeface="+mn-lt"/>
                <a:cs typeface="+mn-lt"/>
              </a:rPr>
              <a:t>Kominotè</a:t>
            </a:r>
            <a:endParaRPr lang="en-US" sz="1200">
              <a:ea typeface="+mn-lt"/>
              <a:cs typeface="+mn-lt"/>
            </a:endParaRPr>
          </a:p>
          <a:p>
            <a:pPr marL="171450" indent="-171450">
              <a:spcAft>
                <a:spcPts val="700"/>
              </a:spcAft>
              <a:buClr>
                <a:srgbClr val="E88B0E"/>
              </a:buClr>
              <a:buSzPct val="135000"/>
              <a:buFont typeface="Wingdings" panose="05000000000000000000" pitchFamily="2" charset="2"/>
              <a:buChar char="ü"/>
            </a:pPr>
            <a:r>
              <a:rPr lang="en-US" sz="1200" err="1">
                <a:ea typeface="+mn-lt"/>
                <a:cs typeface="+mn-lt"/>
              </a:rPr>
              <a:t>Famasi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bò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lakay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ou</a:t>
            </a:r>
            <a:endParaRPr lang="en-US" sz="1200">
              <a:ea typeface="+mn-lt"/>
              <a:cs typeface="+mn-lt"/>
            </a:endParaRPr>
          </a:p>
          <a:p>
            <a:pPr marL="171450" indent="-171450">
              <a:spcAft>
                <a:spcPts val="700"/>
              </a:spcAft>
              <a:buClr>
                <a:srgbClr val="FFC000"/>
              </a:buClr>
              <a:buSzPct val="115000"/>
              <a:buFont typeface="Wingdings" panose="05000000000000000000" pitchFamily="2" charset="2"/>
              <a:buChar char="ü"/>
            </a:pPr>
            <a:r>
              <a:rPr lang="en-US" sz="1200" b="1">
                <a:cs typeface="Calibri"/>
              </a:rPr>
              <a:t>Pale </a:t>
            </a:r>
            <a:r>
              <a:rPr lang="en-US" sz="1200" b="1" err="1">
                <a:cs typeface="Calibri"/>
              </a:rPr>
              <a:t>avèk</a:t>
            </a:r>
            <a:r>
              <a:rPr lang="en-US" sz="1200" b="1">
                <a:cs typeface="Calibri"/>
              </a:rPr>
              <a:t> </a:t>
            </a:r>
            <a:r>
              <a:rPr lang="en-US" sz="1200" b="1" err="1">
                <a:cs typeface="Calibri"/>
              </a:rPr>
              <a:t>patwon</a:t>
            </a:r>
            <a:r>
              <a:rPr lang="en-US" sz="1200" b="1">
                <a:cs typeface="Calibri"/>
              </a:rPr>
              <a:t> w </a:t>
            </a:r>
            <a:r>
              <a:rPr lang="en-US" sz="1200" b="1" err="1">
                <a:cs typeface="Calibri"/>
              </a:rPr>
              <a:t>lan</a:t>
            </a:r>
            <a:r>
              <a:rPr lang="en-US" sz="1200" b="1">
                <a:cs typeface="Calibri"/>
              </a:rPr>
              <a:t> sou </a:t>
            </a:r>
            <a:r>
              <a:rPr lang="en-US" sz="1200" b="1" err="1">
                <a:cs typeface="Calibri"/>
              </a:rPr>
              <a:t>fason</a:t>
            </a:r>
            <a:r>
              <a:rPr lang="en-US" sz="1200" b="1">
                <a:cs typeface="Calibri"/>
              </a:rPr>
              <a:t> </a:t>
            </a:r>
            <a:r>
              <a:rPr lang="en-US" sz="1200" b="1" err="1">
                <a:cs typeface="Calibri"/>
              </a:rPr>
              <a:t>ou</a:t>
            </a:r>
            <a:r>
              <a:rPr lang="en-US" sz="1200" b="1">
                <a:cs typeface="Calibri"/>
              </a:rPr>
              <a:t> </a:t>
            </a:r>
            <a:r>
              <a:rPr lang="en-US" sz="1200" b="1" err="1">
                <a:cs typeface="Calibri"/>
              </a:rPr>
              <a:t>kapab</a:t>
            </a:r>
            <a:r>
              <a:rPr lang="en-US" sz="1200" b="1">
                <a:cs typeface="Calibri"/>
              </a:rPr>
              <a:t> </a:t>
            </a:r>
            <a:r>
              <a:rPr lang="en-US" sz="1200" b="1" err="1">
                <a:cs typeface="Calibri"/>
              </a:rPr>
              <a:t>jwenn</a:t>
            </a:r>
            <a:r>
              <a:rPr lang="en-US" sz="1200" b="1">
                <a:cs typeface="Calibri"/>
              </a:rPr>
              <a:t> </a:t>
            </a:r>
            <a:r>
              <a:rPr lang="en-US" sz="1200" b="1" err="1">
                <a:cs typeface="Calibri"/>
              </a:rPr>
              <a:t>vaksen</a:t>
            </a:r>
            <a:r>
              <a:rPr lang="en-US" sz="1200" b="1">
                <a:cs typeface="Calibri"/>
              </a:rPr>
              <a:t> </a:t>
            </a:r>
            <a:r>
              <a:rPr lang="en-US" sz="1200" b="1" err="1">
                <a:cs typeface="Calibri"/>
              </a:rPr>
              <a:t>kont</a:t>
            </a:r>
            <a:r>
              <a:rPr lang="en-US" sz="1200" b="1">
                <a:cs typeface="Calibri"/>
              </a:rPr>
              <a:t> KOVID-19 la</a:t>
            </a:r>
            <a:r>
              <a:rPr lang="en-US" sz="1200">
                <a:cs typeface="Calibri"/>
              </a:rPr>
              <a:t>. </a:t>
            </a:r>
            <a:r>
              <a:rPr lang="en-US" sz="1200" err="1">
                <a:cs typeface="Calibri"/>
              </a:rPr>
              <a:t>Yo</a:t>
            </a:r>
            <a:r>
              <a:rPr lang="en-US" sz="1200">
                <a:cs typeface="Calibri"/>
              </a:rPr>
              <a:t> ka </a:t>
            </a:r>
            <a:r>
              <a:rPr lang="en-US" sz="1200" err="1">
                <a:cs typeface="Calibri"/>
              </a:rPr>
              <a:t>ede</a:t>
            </a:r>
            <a:r>
              <a:rPr lang="en-US" sz="1200">
                <a:cs typeface="Calibri"/>
              </a:rPr>
              <a:t> w nan </a:t>
            </a:r>
            <a:r>
              <a:rPr lang="en-US" sz="1200" err="1">
                <a:cs typeface="Calibri"/>
              </a:rPr>
              <a:t>aranjman</a:t>
            </a:r>
            <a:r>
              <a:rPr lang="en-US" sz="1200">
                <a:cs typeface="Calibri"/>
              </a:rPr>
              <a:t> w ap </a:t>
            </a:r>
            <a:r>
              <a:rPr lang="en-US" sz="1200" err="1">
                <a:cs typeface="Calibri"/>
              </a:rPr>
              <a:t>fè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pou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jwenn</a:t>
            </a:r>
            <a:r>
              <a:rPr lang="en-US" sz="1200">
                <a:cs typeface="Calibri"/>
              </a:rPr>
              <a:t> yon </a:t>
            </a:r>
            <a:r>
              <a:rPr lang="en-US" sz="1200" err="1">
                <a:cs typeface="Calibri"/>
              </a:rPr>
              <a:t>vaksen</a:t>
            </a:r>
            <a:r>
              <a:rPr lang="en-US" sz="1200">
                <a:cs typeface="Calibri"/>
              </a:rPr>
              <a:t>.</a:t>
            </a:r>
          </a:p>
          <a:p>
            <a:pPr marL="171450" indent="-171450">
              <a:spcAft>
                <a:spcPts val="700"/>
              </a:spcAft>
              <a:buClr>
                <a:srgbClr val="FFC000"/>
              </a:buClr>
              <a:buSzPct val="115000"/>
              <a:buFont typeface="Wingdings" panose="05000000000000000000" pitchFamily="2" charset="2"/>
              <a:buChar char="ü"/>
            </a:pPr>
            <a:r>
              <a:rPr lang="en-US" sz="1200" err="1">
                <a:cs typeface="Calibri"/>
              </a:rPr>
              <a:t>Jwenn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vaksen</a:t>
            </a:r>
            <a:r>
              <a:rPr lang="en-US" sz="1200">
                <a:cs typeface="Calibri"/>
              </a:rPr>
              <a:t>: https://www.vaccines.gov/search/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412BEDF-938B-4552-A838-8D513795A6C4}"/>
              </a:ext>
            </a:extLst>
          </p:cNvPr>
          <p:cNvSpPr txBox="1"/>
          <p:nvPr/>
        </p:nvSpPr>
        <p:spPr>
          <a:xfrm>
            <a:off x="3705980" y="4817613"/>
            <a:ext cx="2584462" cy="24622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600" b="1"/>
              <a:t>POU PLIS ENFÒMASYON</a:t>
            </a:r>
            <a:endParaRPr lang="en-US" sz="160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1B9FDB4-492B-471F-AA2B-648877AF1225}"/>
              </a:ext>
            </a:extLst>
          </p:cNvPr>
          <p:cNvCxnSpPr>
            <a:cxnSpLocks/>
          </p:cNvCxnSpPr>
          <p:nvPr/>
        </p:nvCxnSpPr>
        <p:spPr>
          <a:xfrm>
            <a:off x="3652352" y="5114697"/>
            <a:ext cx="2691718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EDEE0F97-3635-427A-BD00-71FB513590E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1405" y="6320113"/>
            <a:ext cx="951498" cy="510774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F98A33C-7962-4B3C-B25B-C9892753FC58}"/>
              </a:ext>
            </a:extLst>
          </p:cNvPr>
          <p:cNvSpPr txBox="1"/>
          <p:nvPr/>
        </p:nvSpPr>
        <p:spPr>
          <a:xfrm>
            <a:off x="4774699" y="6200638"/>
            <a:ext cx="1636644" cy="69249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err="1"/>
              <a:t>Pou</a:t>
            </a:r>
            <a:r>
              <a:rPr lang="en-US" sz="1100"/>
              <a:t> </a:t>
            </a:r>
            <a:r>
              <a:rPr lang="en-US" sz="1100" err="1"/>
              <a:t>Repons</a:t>
            </a:r>
            <a:r>
              <a:rPr lang="en-US" sz="1100"/>
              <a:t> </a:t>
            </a:r>
            <a:r>
              <a:rPr lang="en-US" sz="1100" err="1"/>
              <a:t>ak</a:t>
            </a:r>
            <a:r>
              <a:rPr lang="en-US" sz="1100"/>
              <a:t> </a:t>
            </a:r>
            <a:r>
              <a:rPr lang="en-US" sz="1100" err="1"/>
              <a:t>Keksyon</a:t>
            </a:r>
            <a:r>
              <a:rPr lang="en-US" sz="1100"/>
              <a:t> </a:t>
            </a:r>
            <a:r>
              <a:rPr lang="en-US" sz="1100" err="1"/>
              <a:t>yo</a:t>
            </a:r>
            <a:r>
              <a:rPr lang="en-US" sz="1100"/>
              <a:t> </a:t>
            </a:r>
            <a:r>
              <a:rPr lang="en-US" sz="1100" err="1"/>
              <a:t>poze</a:t>
            </a:r>
            <a:r>
              <a:rPr lang="en-US" sz="1100"/>
              <a:t> </a:t>
            </a:r>
            <a:r>
              <a:rPr lang="en-US" sz="1100" err="1"/>
              <a:t>souvan</a:t>
            </a:r>
            <a:r>
              <a:rPr lang="en-US" sz="1100"/>
              <a:t>, </a:t>
            </a:r>
            <a:r>
              <a:rPr lang="en-US" sz="1100" err="1"/>
              <a:t>vizite</a:t>
            </a:r>
            <a:r>
              <a:rPr lang="en-US" sz="1100"/>
              <a:t> </a:t>
            </a:r>
            <a:r>
              <a:rPr lang="en-US" sz="1100" b="1"/>
              <a:t>Migrant Clinicians Network</a:t>
            </a:r>
            <a:r>
              <a:rPr lang="en-US" sz="1100"/>
              <a:t>:</a:t>
            </a:r>
            <a:br>
              <a:rPr lang="en-US" sz="1100"/>
            </a:br>
            <a:r>
              <a:rPr lang="en-US" sz="1200"/>
              <a:t>https://bit.ly/3ki1xAI</a:t>
            </a:r>
            <a:endParaRPr lang="en-US" sz="110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A3BD4A0-DEEA-4C27-896B-073409BC72F6}"/>
              </a:ext>
            </a:extLst>
          </p:cNvPr>
          <p:cNvCxnSpPr>
            <a:cxnSpLocks/>
          </p:cNvCxnSpPr>
          <p:nvPr/>
        </p:nvCxnSpPr>
        <p:spPr>
          <a:xfrm>
            <a:off x="3685749" y="7098042"/>
            <a:ext cx="2686901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B2856935-14FB-4AE6-88E2-4E9655334FD4}"/>
              </a:ext>
            </a:extLst>
          </p:cNvPr>
          <p:cNvSpPr txBox="1"/>
          <p:nvPr/>
        </p:nvSpPr>
        <p:spPr>
          <a:xfrm>
            <a:off x="7038210" y="7250412"/>
            <a:ext cx="2686901" cy="1661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200" err="1">
                <a:solidFill>
                  <a:schemeClr val="bg1"/>
                </a:solidFill>
              </a:rPr>
              <a:t>Kanpay</a:t>
            </a:r>
            <a:r>
              <a:rPr lang="en-US" sz="1200">
                <a:solidFill>
                  <a:schemeClr val="bg1"/>
                </a:solidFill>
              </a:rPr>
              <a:t> </a:t>
            </a:r>
            <a:r>
              <a:rPr lang="en-US" sz="1200" err="1">
                <a:solidFill>
                  <a:schemeClr val="bg1"/>
                </a:solidFill>
              </a:rPr>
              <a:t>Sansibilizasyon</a:t>
            </a:r>
            <a:r>
              <a:rPr lang="en-US" sz="1200">
                <a:solidFill>
                  <a:schemeClr val="bg1"/>
                </a:solidFill>
              </a:rPr>
              <a:t> </a:t>
            </a:r>
            <a:r>
              <a:rPr lang="en-US" sz="1200" err="1">
                <a:solidFill>
                  <a:schemeClr val="bg1"/>
                </a:solidFill>
              </a:rPr>
              <a:t>Vaksen</a:t>
            </a:r>
            <a:r>
              <a:rPr lang="en-US" sz="1200">
                <a:solidFill>
                  <a:schemeClr val="bg1"/>
                </a:solidFill>
              </a:rPr>
              <a:t> COVID-19</a:t>
            </a:r>
            <a:endParaRPr lang="es-ES" sz="1200">
              <a:solidFill>
                <a:schemeClr val="bg1"/>
              </a:solidFill>
              <a:cs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27823C1-F315-4F28-B47B-640FBEE09E38}"/>
              </a:ext>
            </a:extLst>
          </p:cNvPr>
          <p:cNvSpPr/>
          <p:nvPr/>
        </p:nvSpPr>
        <p:spPr>
          <a:xfrm>
            <a:off x="7847724" y="4526960"/>
            <a:ext cx="914966" cy="914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F0C7DC3-1172-41B1-AA36-AE9EE26F1658}"/>
              </a:ext>
            </a:extLst>
          </p:cNvPr>
          <p:cNvSpPr txBox="1"/>
          <p:nvPr/>
        </p:nvSpPr>
        <p:spPr>
          <a:xfrm>
            <a:off x="3738204" y="7224123"/>
            <a:ext cx="2581813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400" b="1"/>
              <a:t>Mizajou: </a:t>
            </a:r>
            <a:r>
              <a:rPr lang="en-US" sz="1400">
                <a:ea typeface="+mn-lt"/>
                <a:cs typeface="+mn-lt"/>
              </a:rPr>
              <a:t>5 Out 2024</a:t>
            </a:r>
            <a:endParaRPr lang="en-US" sz="1400" b="1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2014B00-1E2A-4C25-9A16-FA7459458F4D}"/>
              </a:ext>
            </a:extLst>
          </p:cNvPr>
          <p:cNvSpPr txBox="1"/>
          <p:nvPr/>
        </p:nvSpPr>
        <p:spPr>
          <a:xfrm>
            <a:off x="6891003" y="4609283"/>
            <a:ext cx="2937916" cy="120032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2600" err="1">
                <a:solidFill>
                  <a:schemeClr val="bg1"/>
                </a:solidFill>
                <a:latin typeface="Lato Black" panose="020F0A02020204030203" pitchFamily="34" charset="0"/>
              </a:rPr>
              <a:t>Gwosès</a:t>
            </a:r>
            <a:r>
              <a:rPr lang="es-ES" sz="2600">
                <a:solidFill>
                  <a:schemeClr val="bg1"/>
                </a:solidFill>
                <a:latin typeface="Lato Black" panose="020F0A02020204030203" pitchFamily="34" charset="0"/>
              </a:rPr>
              <a:t>, </a:t>
            </a:r>
            <a:r>
              <a:rPr lang="es-ES" sz="2600" err="1">
                <a:solidFill>
                  <a:schemeClr val="bg1"/>
                </a:solidFill>
                <a:latin typeface="Lato Black" panose="020F0A02020204030203" pitchFamily="34" charset="0"/>
              </a:rPr>
              <a:t>bay</a:t>
            </a:r>
            <a:r>
              <a:rPr lang="es-ES" sz="2600">
                <a:solidFill>
                  <a:schemeClr val="bg1"/>
                </a:solidFill>
                <a:latin typeface="Lato Black" panose="020F0A02020204030203" pitchFamily="34" charset="0"/>
              </a:rPr>
              <a:t> </a:t>
            </a:r>
            <a:r>
              <a:rPr lang="es-ES" sz="2600" err="1">
                <a:solidFill>
                  <a:schemeClr val="bg1"/>
                </a:solidFill>
                <a:latin typeface="Lato Black" panose="020F0A02020204030203" pitchFamily="34" charset="0"/>
              </a:rPr>
              <a:t>tibebe</a:t>
            </a:r>
            <a:r>
              <a:rPr lang="es-ES" sz="2600">
                <a:solidFill>
                  <a:schemeClr val="bg1"/>
                </a:solidFill>
                <a:latin typeface="Lato Black" panose="020F0A02020204030203" pitchFamily="34" charset="0"/>
              </a:rPr>
              <a:t> tete </a:t>
            </a:r>
            <a:r>
              <a:rPr lang="es-ES" sz="2600" err="1">
                <a:solidFill>
                  <a:schemeClr val="bg1"/>
                </a:solidFill>
                <a:latin typeface="Lato Black" panose="020F0A02020204030203" pitchFamily="34" charset="0"/>
              </a:rPr>
              <a:t>ak</a:t>
            </a:r>
            <a:r>
              <a:rPr lang="es-ES" sz="2600">
                <a:solidFill>
                  <a:schemeClr val="bg1"/>
                </a:solidFill>
                <a:latin typeface="Lato Black" panose="020F0A02020204030203" pitchFamily="34" charset="0"/>
              </a:rPr>
              <a:t> </a:t>
            </a:r>
            <a:r>
              <a:rPr lang="es-ES" sz="2600" err="1">
                <a:solidFill>
                  <a:schemeClr val="bg1"/>
                </a:solidFill>
                <a:latin typeface="Lato Black" panose="020F0A02020204030203" pitchFamily="34" charset="0"/>
              </a:rPr>
              <a:t>Vaksen</a:t>
            </a:r>
            <a:r>
              <a:rPr lang="es-ES" sz="2600">
                <a:solidFill>
                  <a:schemeClr val="bg1"/>
                </a:solidFill>
                <a:latin typeface="Lato Black" panose="020F0A02020204030203" pitchFamily="34" charset="0"/>
              </a:rPr>
              <a:t> </a:t>
            </a:r>
            <a:r>
              <a:rPr lang="es-ES" sz="2600" err="1">
                <a:solidFill>
                  <a:schemeClr val="bg1"/>
                </a:solidFill>
                <a:latin typeface="Lato Black" panose="020F0A02020204030203" pitchFamily="34" charset="0"/>
              </a:rPr>
              <a:t>kont</a:t>
            </a:r>
            <a:r>
              <a:rPr lang="es-ES" sz="2600">
                <a:solidFill>
                  <a:schemeClr val="bg1"/>
                </a:solidFill>
                <a:latin typeface="Lato Black" panose="020F0A02020204030203" pitchFamily="34" charset="0"/>
              </a:rPr>
              <a:t> COVID-19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97519F5-EBAC-41ED-B073-88797C167479}"/>
              </a:ext>
            </a:extLst>
          </p:cNvPr>
          <p:cNvSpPr txBox="1"/>
          <p:nvPr/>
        </p:nvSpPr>
        <p:spPr>
          <a:xfrm>
            <a:off x="228009" y="4918676"/>
            <a:ext cx="2912872" cy="255967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400"/>
              </a:spcAft>
              <a:buClr>
                <a:srgbClr val="0E5299"/>
              </a:buClr>
              <a:buSzPct val="225000"/>
            </a:pPr>
            <a:r>
              <a:rPr lang="en-US" sz="1100" b="1" dirty="0" err="1">
                <a:ea typeface="+mn-lt"/>
                <a:cs typeface="+mn-lt"/>
              </a:rPr>
              <a:t>Fanm</a:t>
            </a:r>
            <a:r>
              <a:rPr lang="en-US" sz="1100" b="1" dirty="0">
                <a:ea typeface="+mn-lt"/>
                <a:cs typeface="+mn-lt"/>
              </a:rPr>
              <a:t> </a:t>
            </a:r>
            <a:r>
              <a:rPr lang="en-US" sz="1100" b="1" dirty="0" err="1">
                <a:ea typeface="+mn-lt"/>
                <a:cs typeface="+mn-lt"/>
              </a:rPr>
              <a:t>yo</a:t>
            </a:r>
            <a:r>
              <a:rPr lang="en-US" sz="1100" b="1" dirty="0">
                <a:ea typeface="+mn-lt"/>
                <a:cs typeface="+mn-lt"/>
              </a:rPr>
              <a:t> ki vin </a:t>
            </a:r>
            <a:r>
              <a:rPr lang="en-US" sz="1100" b="1" dirty="0" err="1">
                <a:ea typeface="+mn-lt"/>
                <a:cs typeface="+mn-lt"/>
              </a:rPr>
              <a:t>malad</a:t>
            </a:r>
            <a:r>
              <a:rPr lang="en-US" sz="1100" b="1" dirty="0">
                <a:ea typeface="+mn-lt"/>
                <a:cs typeface="+mn-lt"/>
              </a:rPr>
              <a:t> </a:t>
            </a:r>
            <a:r>
              <a:rPr lang="en-US" sz="1100" b="1" dirty="0" err="1">
                <a:ea typeface="+mn-lt"/>
                <a:cs typeface="+mn-lt"/>
              </a:rPr>
              <a:t>avèk</a:t>
            </a:r>
            <a:r>
              <a:rPr lang="en-US" sz="1100" b="1" dirty="0">
                <a:ea typeface="+mn-lt"/>
                <a:cs typeface="+mn-lt"/>
              </a:rPr>
              <a:t> COVID-19</a:t>
            </a:r>
            <a:br>
              <a:rPr lang="en-US" sz="1100" b="1" dirty="0">
                <a:ea typeface="+mn-lt"/>
                <a:cs typeface="+mn-lt"/>
              </a:rPr>
            </a:br>
            <a:r>
              <a:rPr lang="en-US" sz="1100" b="1" dirty="0">
                <a:ea typeface="+mn-lt"/>
                <a:cs typeface="+mn-lt"/>
              </a:rPr>
              <a:t>pandan </a:t>
            </a:r>
            <a:r>
              <a:rPr lang="en-US" sz="1100" b="1" dirty="0" err="1">
                <a:ea typeface="+mn-lt"/>
                <a:cs typeface="+mn-lt"/>
              </a:rPr>
              <a:t>gwosès</a:t>
            </a:r>
            <a:r>
              <a:rPr lang="en-US" sz="1100" b="1" dirty="0">
                <a:ea typeface="+mn-lt"/>
                <a:cs typeface="+mn-lt"/>
              </a:rPr>
              <a:t>:</a:t>
            </a:r>
          </a:p>
          <a:p>
            <a:pPr marL="114300" indent="-114300">
              <a:spcAft>
                <a:spcPts val="400"/>
              </a:spcAft>
              <a:buClr>
                <a:srgbClr val="0E5299"/>
              </a:buClr>
              <a:buSzPct val="135000"/>
              <a:buFont typeface="Arial" panose="020B0604020202020204" pitchFamily="34" charset="0"/>
              <a:buChar char="•"/>
            </a:pPr>
            <a:r>
              <a:rPr lang="en-US" sz="1100" dirty="0">
                <a:ea typeface="+mn-lt"/>
                <a:cs typeface="+mn-lt"/>
              </a:rPr>
              <a:t>Gen </a:t>
            </a:r>
            <a:r>
              <a:rPr lang="en-US" sz="1100" dirty="0" err="1">
                <a:ea typeface="+mn-lt"/>
                <a:cs typeface="+mn-lt"/>
              </a:rPr>
              <a:t>anpil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chans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pou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yo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malad</a:t>
            </a:r>
            <a:r>
              <a:rPr lang="en-US" sz="1100" dirty="0">
                <a:ea typeface="+mn-lt"/>
                <a:cs typeface="+mn-lt"/>
              </a:rPr>
              <a:t> pi </a:t>
            </a:r>
            <a:r>
              <a:rPr lang="en-US" sz="1100" dirty="0" err="1">
                <a:ea typeface="+mn-lt"/>
                <a:cs typeface="+mn-lt"/>
              </a:rPr>
              <a:t>grav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akòz</a:t>
            </a:r>
            <a:r>
              <a:rPr lang="en-US" sz="1100" dirty="0">
                <a:ea typeface="+mn-lt"/>
                <a:cs typeface="+mn-lt"/>
              </a:rPr>
              <a:t> COVID-19 </a:t>
            </a:r>
            <a:r>
              <a:rPr lang="en-US" sz="1100" dirty="0" err="1">
                <a:ea typeface="+mn-lt"/>
                <a:cs typeface="+mn-lt"/>
              </a:rPr>
              <a:t>parapò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ak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fanm</a:t>
            </a:r>
            <a:r>
              <a:rPr lang="en-US" sz="1100" dirty="0">
                <a:ea typeface="+mn-lt"/>
                <a:cs typeface="+mn-lt"/>
              </a:rPr>
              <a:t> ki pa </a:t>
            </a:r>
            <a:r>
              <a:rPr lang="en-US" sz="1100" dirty="0" err="1">
                <a:ea typeface="+mn-lt"/>
                <a:cs typeface="+mn-lt"/>
              </a:rPr>
              <a:t>ansent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yo</a:t>
            </a:r>
            <a:r>
              <a:rPr lang="en-US" sz="1100" dirty="0">
                <a:ea typeface="+mn-lt"/>
                <a:cs typeface="+mn-lt"/>
              </a:rPr>
              <a:t>.</a:t>
            </a:r>
          </a:p>
          <a:p>
            <a:pPr marL="114300" indent="-114300">
              <a:spcAft>
                <a:spcPts val="400"/>
              </a:spcAft>
              <a:buClr>
                <a:srgbClr val="0E5299"/>
              </a:buClr>
              <a:buSzPct val="135000"/>
              <a:buFont typeface="Arial" panose="020B0604020202020204" pitchFamily="34" charset="0"/>
              <a:buChar char="•"/>
            </a:pPr>
            <a:r>
              <a:rPr lang="en-US" sz="1100" dirty="0">
                <a:ea typeface="+mn-lt"/>
                <a:cs typeface="+mn-lt"/>
              </a:rPr>
              <a:t>Gen </a:t>
            </a:r>
            <a:r>
              <a:rPr lang="en-US" sz="1100" dirty="0" err="1">
                <a:ea typeface="+mn-lt"/>
                <a:cs typeface="+mn-lt"/>
              </a:rPr>
              <a:t>anpil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chans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pou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yo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bezwen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swen</a:t>
            </a:r>
            <a:r>
              <a:rPr lang="en-US" sz="1100" dirty="0">
                <a:ea typeface="+mn-lt"/>
                <a:cs typeface="+mn-lt"/>
              </a:rPr>
              <a:t> nan </a:t>
            </a:r>
            <a:r>
              <a:rPr lang="en-US" sz="1100" dirty="0" err="1">
                <a:ea typeface="+mn-lt"/>
                <a:cs typeface="+mn-lt"/>
              </a:rPr>
              <a:t>Inite</a:t>
            </a:r>
            <a:r>
              <a:rPr lang="en-US" sz="1100" dirty="0">
                <a:ea typeface="+mn-lt"/>
                <a:cs typeface="+mn-lt"/>
              </a:rPr>
              <a:t> Swen </a:t>
            </a:r>
            <a:r>
              <a:rPr lang="en-US" sz="1100" dirty="0" err="1">
                <a:ea typeface="+mn-lt"/>
                <a:cs typeface="+mn-lt"/>
              </a:rPr>
              <a:t>Entansif</a:t>
            </a:r>
            <a:r>
              <a:rPr lang="en-US" sz="1100" dirty="0">
                <a:ea typeface="+mn-lt"/>
                <a:cs typeface="+mn-lt"/>
              </a:rPr>
              <a:t> (Intensive Care Unit, ICU).</a:t>
            </a:r>
          </a:p>
          <a:p>
            <a:pPr marL="114300" indent="-114300">
              <a:spcAft>
                <a:spcPts val="400"/>
              </a:spcAft>
              <a:buClr>
                <a:srgbClr val="0E5299"/>
              </a:buClr>
              <a:buSzPct val="135000"/>
              <a:buFont typeface="Arial" panose="020B0604020202020204" pitchFamily="34" charset="0"/>
              <a:buChar char="•"/>
            </a:pPr>
            <a:r>
              <a:rPr lang="en-US" sz="1100" dirty="0">
                <a:ea typeface="+mn-lt"/>
                <a:cs typeface="+mn-lt"/>
              </a:rPr>
              <a:t>Gen </a:t>
            </a:r>
            <a:r>
              <a:rPr lang="en-US" sz="1100" dirty="0" err="1">
                <a:ea typeface="+mn-lt"/>
                <a:cs typeface="+mn-lt"/>
              </a:rPr>
              <a:t>anpil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chans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pou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yo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bezwen</a:t>
            </a:r>
            <a:r>
              <a:rPr lang="en-US" sz="1100" dirty="0">
                <a:ea typeface="+mn-lt"/>
                <a:cs typeface="+mn-lt"/>
              </a:rPr>
              <a:t> tib </a:t>
            </a:r>
            <a:r>
              <a:rPr lang="en-US" sz="1100" dirty="0" err="1">
                <a:ea typeface="+mn-lt"/>
                <a:cs typeface="+mn-lt"/>
              </a:rPr>
              <a:t>pou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yo</a:t>
            </a:r>
            <a:r>
              <a:rPr lang="en-US" sz="1100" dirty="0">
                <a:ea typeface="+mn-lt"/>
                <a:cs typeface="+mn-lt"/>
              </a:rPr>
              <a:t> respire. </a:t>
            </a:r>
          </a:p>
          <a:p>
            <a:pPr marL="114300" indent="-114300">
              <a:spcAft>
                <a:spcPts val="400"/>
              </a:spcAft>
              <a:buClr>
                <a:srgbClr val="0E5299"/>
              </a:buClr>
              <a:buSzPct val="135000"/>
              <a:buFont typeface="Arial" panose="020B0604020202020204" pitchFamily="34" charset="0"/>
              <a:buChar char="•"/>
            </a:pPr>
            <a:r>
              <a:rPr lang="en-US" sz="1100" dirty="0">
                <a:ea typeface="+mn-lt"/>
                <a:cs typeface="+mn-lt"/>
              </a:rPr>
              <a:t>Gen </a:t>
            </a:r>
            <a:r>
              <a:rPr lang="en-US" sz="1100" dirty="0" err="1">
                <a:ea typeface="+mn-lt"/>
                <a:cs typeface="+mn-lt"/>
              </a:rPr>
              <a:t>gwo</a:t>
            </a:r>
            <a:r>
              <a:rPr lang="en-US" sz="1100" dirty="0">
                <a:ea typeface="+mn-lt"/>
                <a:cs typeface="+mn-lt"/>
              </a:rPr>
              <a:t> risk </a:t>
            </a:r>
            <a:r>
              <a:rPr lang="en-US" sz="1100" dirty="0" err="1">
                <a:ea typeface="+mn-lt"/>
                <a:cs typeface="+mn-lt"/>
              </a:rPr>
              <a:t>pou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yo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mouri</a:t>
            </a:r>
            <a:r>
              <a:rPr lang="en-US" sz="1100" dirty="0">
                <a:ea typeface="+mn-lt"/>
                <a:cs typeface="+mn-lt"/>
              </a:rPr>
              <a:t>.</a:t>
            </a:r>
          </a:p>
          <a:p>
            <a:pPr marL="119063" indent="-119063">
              <a:spcAft>
                <a:spcPts val="400"/>
              </a:spcAft>
              <a:buClr>
                <a:srgbClr val="0E5299"/>
              </a:buClr>
              <a:buSzPct val="135000"/>
              <a:buFont typeface="Arial" panose="020B0604020202020204" pitchFamily="34" charset="0"/>
              <a:buChar char="•"/>
            </a:pPr>
            <a:r>
              <a:rPr lang="en-US" sz="1100" dirty="0" err="1">
                <a:ea typeface="+mn-lt"/>
                <a:cs typeface="+mn-lt"/>
              </a:rPr>
              <a:t>Yo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genyen</a:t>
            </a:r>
            <a:r>
              <a:rPr lang="en-US" sz="1100" dirty="0">
                <a:ea typeface="+mn-lt"/>
                <a:cs typeface="+mn-lt"/>
              </a:rPr>
              <a:t> yon risk </a:t>
            </a:r>
            <a:r>
              <a:rPr lang="en-US" sz="1100" dirty="0" err="1">
                <a:ea typeface="+mn-lt"/>
                <a:cs typeface="+mn-lt"/>
              </a:rPr>
              <a:t>ogmante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pou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yo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genyen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mòtinesans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ak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nesans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prematire</a:t>
            </a:r>
            <a:r>
              <a:rPr lang="en-US" sz="1100" dirty="0">
                <a:ea typeface="+mn-lt"/>
                <a:cs typeface="+mn-lt"/>
              </a:rPr>
              <a:t>. 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pPr marL="114300" indent="-114300">
              <a:spcAft>
                <a:spcPts val="400"/>
              </a:spcAft>
              <a:buClr>
                <a:srgbClr val="0E5299"/>
              </a:buClr>
              <a:buSzPct val="135000"/>
              <a:buFont typeface="Arial" panose="020B0604020202020204" pitchFamily="34" charset="0"/>
              <a:buChar char="•"/>
            </a:pPr>
            <a:r>
              <a:rPr lang="en-US" sz="1100" dirty="0">
                <a:ea typeface="+mn-lt"/>
                <a:cs typeface="+mn-lt"/>
              </a:rPr>
              <a:t>Risk </a:t>
            </a:r>
            <a:r>
              <a:rPr lang="en-US" sz="1100" dirty="0" err="1">
                <a:ea typeface="+mn-lt"/>
                <a:cs typeface="+mn-lt"/>
              </a:rPr>
              <a:t>pou</a:t>
            </a:r>
            <a:r>
              <a:rPr lang="en-US" sz="1100" dirty="0">
                <a:ea typeface="+mn-lt"/>
                <a:cs typeface="+mn-lt"/>
              </a:rPr>
              <a:t> gen yon </a:t>
            </a:r>
            <a:r>
              <a:rPr lang="en-US" sz="1100" dirty="0" err="1">
                <a:ea typeface="+mn-lt"/>
                <a:cs typeface="+mn-lt"/>
              </a:rPr>
              <a:t>ti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bebe</a:t>
            </a:r>
            <a:r>
              <a:rPr lang="en-US" sz="1100" dirty="0">
                <a:ea typeface="+mn-lt"/>
                <a:cs typeface="+mn-lt"/>
              </a:rPr>
              <a:t> ki </a:t>
            </a:r>
            <a:r>
              <a:rPr lang="en-US" sz="1100" dirty="0" err="1">
                <a:ea typeface="+mn-lt"/>
                <a:cs typeface="+mn-lt"/>
              </a:rPr>
              <a:t>enfekte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ak</a:t>
            </a:r>
            <a:r>
              <a:rPr lang="en-US" sz="1100" dirty="0">
                <a:ea typeface="+mn-lt"/>
                <a:cs typeface="+mn-lt"/>
              </a:rPr>
              <a:t> COVID-19 la ka </a:t>
            </a:r>
            <a:r>
              <a:rPr lang="en-US" sz="1100" dirty="0" err="1">
                <a:ea typeface="+mn-lt"/>
                <a:cs typeface="+mn-lt"/>
              </a:rPr>
              <a:t>ogmante</a:t>
            </a:r>
            <a:r>
              <a:rPr lang="en-US" sz="1100" dirty="0">
                <a:ea typeface="+mn-lt"/>
                <a:cs typeface="+mn-lt"/>
              </a:rPr>
              <a:t>.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BAAB775-307E-4729-8AB5-CF0DE8A46729}"/>
              </a:ext>
            </a:extLst>
          </p:cNvPr>
          <p:cNvSpPr txBox="1"/>
          <p:nvPr/>
        </p:nvSpPr>
        <p:spPr>
          <a:xfrm>
            <a:off x="217618" y="819923"/>
            <a:ext cx="2912872" cy="347274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14300" indent="-114300">
              <a:spcAft>
                <a:spcPts val="400"/>
              </a:spcAft>
              <a:buClr>
                <a:srgbClr val="0E5299"/>
              </a:buClr>
              <a:buSzPct val="135000"/>
              <a:buFont typeface="Arial" panose="020B0604020202020204" pitchFamily="34" charset="0"/>
              <a:buChar char="•"/>
            </a:pPr>
            <a:r>
              <a:rPr lang="en-US" sz="1100" dirty="0">
                <a:cs typeface="Calibri"/>
              </a:rPr>
              <a:t>Nan </a:t>
            </a:r>
            <a:r>
              <a:rPr lang="en-US" sz="1100" dirty="0" err="1">
                <a:cs typeface="Calibri"/>
              </a:rPr>
              <a:t>kòmansman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pandemi</a:t>
            </a:r>
            <a:r>
              <a:rPr lang="en-US" sz="1100" dirty="0">
                <a:cs typeface="Calibri"/>
              </a:rPr>
              <a:t> an, </a:t>
            </a:r>
            <a:r>
              <a:rPr lang="en-US" sz="1100" dirty="0" err="1">
                <a:cs typeface="Calibri"/>
              </a:rPr>
              <a:t>nou</a:t>
            </a:r>
            <a:r>
              <a:rPr lang="en-US" sz="1100" dirty="0">
                <a:cs typeface="Calibri"/>
              </a:rPr>
              <a:t> pa </a:t>
            </a:r>
            <a:r>
              <a:rPr lang="en-US" sz="1100" dirty="0" err="1">
                <a:cs typeface="Calibri"/>
              </a:rPr>
              <a:t>te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konnen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efè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vaksen</a:t>
            </a:r>
            <a:r>
              <a:rPr lang="en-US" sz="1100" dirty="0">
                <a:cs typeface="Calibri"/>
              </a:rPr>
              <a:t> an sou </a:t>
            </a:r>
            <a:r>
              <a:rPr lang="en-US" sz="1100" dirty="0" err="1">
                <a:cs typeface="Calibri"/>
              </a:rPr>
              <a:t>fanm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ansent</a:t>
            </a:r>
            <a:r>
              <a:rPr lang="en-US" sz="1100" dirty="0">
                <a:cs typeface="Calibri"/>
              </a:rPr>
              <a:t>, sou </a:t>
            </a:r>
            <a:r>
              <a:rPr lang="en-US" sz="1100" dirty="0" err="1">
                <a:cs typeface="Calibri"/>
              </a:rPr>
              <a:t>fanm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nouris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ak</a:t>
            </a:r>
            <a:r>
              <a:rPr lang="en-US" sz="1100" dirty="0">
                <a:cs typeface="Calibri"/>
              </a:rPr>
              <a:t> sou </a:t>
            </a:r>
            <a:r>
              <a:rPr lang="en-US" sz="1100" dirty="0" err="1">
                <a:cs typeface="Calibri"/>
              </a:rPr>
              <a:t>ti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bebe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yo</a:t>
            </a:r>
            <a:r>
              <a:rPr lang="en-US" sz="1100" dirty="0">
                <a:cs typeface="Calibri"/>
              </a:rPr>
              <a:t>. </a:t>
            </a:r>
          </a:p>
          <a:p>
            <a:pPr marL="114300" indent="-114300">
              <a:spcAft>
                <a:spcPts val="400"/>
              </a:spcAft>
              <a:buClr>
                <a:srgbClr val="0E5299"/>
              </a:buClr>
              <a:buSzPct val="135000"/>
              <a:buFont typeface="Arial" panose="020B0604020202020204" pitchFamily="34" charset="0"/>
              <a:buChar char="•"/>
            </a:pPr>
            <a:r>
              <a:rPr lang="en-US" sz="1100" dirty="0" err="1">
                <a:cs typeface="Calibri"/>
              </a:rPr>
              <a:t>Kounye</a:t>
            </a:r>
            <a:r>
              <a:rPr lang="en-US" sz="1100" dirty="0">
                <a:cs typeface="Calibri"/>
              </a:rPr>
              <a:t> a, </a:t>
            </a:r>
            <a:r>
              <a:rPr lang="en-US" sz="1100" dirty="0" err="1">
                <a:cs typeface="Calibri"/>
              </a:rPr>
              <a:t>nou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genyen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anpil</a:t>
            </a:r>
            <a:r>
              <a:rPr lang="en-US" sz="1100" dirty="0">
                <a:cs typeface="Calibri"/>
              </a:rPr>
              <a:t> done, epi </a:t>
            </a:r>
            <a:r>
              <a:rPr lang="en-US" sz="1100" dirty="0" err="1">
                <a:cs typeface="Calibri"/>
              </a:rPr>
              <a:t>nou</a:t>
            </a:r>
            <a:r>
              <a:rPr lang="en-US" sz="1100" dirty="0">
                <a:cs typeface="Calibri"/>
              </a:rPr>
              <a:t> ka di </a:t>
            </a:r>
            <a:r>
              <a:rPr lang="en-US" sz="1100" dirty="0" err="1">
                <a:cs typeface="Calibri"/>
              </a:rPr>
              <a:t>avèk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konfyans</a:t>
            </a:r>
            <a:r>
              <a:rPr lang="en-US" sz="1100" dirty="0">
                <a:cs typeface="Calibri"/>
              </a:rPr>
              <a:t>: </a:t>
            </a:r>
            <a:r>
              <a:rPr lang="en-US" sz="1100" b="1" dirty="0" err="1">
                <a:cs typeface="Calibri"/>
              </a:rPr>
              <a:t>Vaksen</a:t>
            </a:r>
            <a:r>
              <a:rPr lang="en-US" sz="1100" b="1" dirty="0">
                <a:cs typeface="Calibri"/>
              </a:rPr>
              <a:t> KOVID-19 la </a:t>
            </a:r>
            <a:r>
              <a:rPr lang="en-US" sz="1100" b="1" dirty="0" err="1">
                <a:cs typeface="Calibri"/>
              </a:rPr>
              <a:t>san</a:t>
            </a:r>
            <a:r>
              <a:rPr lang="en-US" sz="1100" b="1" dirty="0">
                <a:cs typeface="Calibri"/>
              </a:rPr>
              <a:t> </a:t>
            </a:r>
            <a:r>
              <a:rPr lang="en-US" sz="1100" b="1" dirty="0" err="1">
                <a:cs typeface="Calibri"/>
              </a:rPr>
              <a:t>danje</a:t>
            </a:r>
            <a:r>
              <a:rPr lang="en-US" sz="1100" b="1" dirty="0">
                <a:cs typeface="Calibri"/>
              </a:rPr>
              <a:t> </a:t>
            </a:r>
            <a:r>
              <a:rPr lang="en-US" sz="1100" b="1" dirty="0" err="1">
                <a:cs typeface="Calibri"/>
              </a:rPr>
              <a:t>pou</a:t>
            </a:r>
            <a:r>
              <a:rPr lang="en-US" sz="1100" b="1" dirty="0">
                <a:cs typeface="Calibri"/>
              </a:rPr>
              <a:t> </a:t>
            </a:r>
            <a:r>
              <a:rPr lang="en-US" sz="1100" b="1" dirty="0" err="1">
                <a:cs typeface="Calibri"/>
              </a:rPr>
              <a:t>ou</a:t>
            </a:r>
            <a:r>
              <a:rPr lang="en-US" sz="1100" b="1" dirty="0">
                <a:cs typeface="Calibri"/>
              </a:rPr>
              <a:t> </a:t>
            </a:r>
            <a:r>
              <a:rPr lang="en-US" sz="1100" b="1" dirty="0" err="1">
                <a:cs typeface="Calibri"/>
              </a:rPr>
              <a:t>menm</a:t>
            </a:r>
            <a:r>
              <a:rPr lang="en-US" sz="1100" b="1" dirty="0">
                <a:cs typeface="Calibri"/>
              </a:rPr>
              <a:t> </a:t>
            </a:r>
            <a:r>
              <a:rPr lang="en-US" sz="1100" b="1" dirty="0" err="1">
                <a:cs typeface="Calibri"/>
              </a:rPr>
              <a:t>ak</a:t>
            </a:r>
            <a:r>
              <a:rPr lang="en-US" sz="1100" b="1" dirty="0">
                <a:cs typeface="Calibri"/>
              </a:rPr>
              <a:t> </a:t>
            </a:r>
            <a:r>
              <a:rPr lang="en-US" sz="1100" b="1" dirty="0" err="1">
                <a:cs typeface="Calibri"/>
              </a:rPr>
              <a:t>ti</a:t>
            </a:r>
            <a:r>
              <a:rPr lang="en-US" sz="1100" b="1" dirty="0">
                <a:cs typeface="Calibri"/>
              </a:rPr>
              <a:t> </a:t>
            </a:r>
            <a:r>
              <a:rPr lang="en-US" sz="1100" b="1" dirty="0" err="1">
                <a:cs typeface="Calibri"/>
              </a:rPr>
              <a:t>bebe</a:t>
            </a:r>
            <a:r>
              <a:rPr lang="en-US" sz="1100" b="1" dirty="0">
                <a:cs typeface="Calibri"/>
              </a:rPr>
              <a:t> w la, </a:t>
            </a:r>
            <a:r>
              <a:rPr lang="en-US" sz="1100" b="1" dirty="0" err="1">
                <a:cs typeface="Calibri"/>
              </a:rPr>
              <a:t>anvan</a:t>
            </a:r>
            <a:r>
              <a:rPr lang="en-US" sz="1100" b="1" dirty="0">
                <a:cs typeface="Calibri"/>
              </a:rPr>
              <a:t>, pandan, </a:t>
            </a:r>
            <a:r>
              <a:rPr lang="en-US" sz="1100" b="1" dirty="0" err="1">
                <a:cs typeface="Calibri"/>
              </a:rPr>
              <a:t>ak</a:t>
            </a:r>
            <a:r>
              <a:rPr lang="en-US" sz="1100" b="1" dirty="0">
                <a:cs typeface="Calibri"/>
              </a:rPr>
              <a:t> </a:t>
            </a:r>
            <a:r>
              <a:rPr lang="en-US" sz="1100" b="1" dirty="0" err="1">
                <a:cs typeface="Calibri"/>
              </a:rPr>
              <a:t>apre</a:t>
            </a:r>
            <a:r>
              <a:rPr lang="en-US" sz="1100" b="1" dirty="0">
                <a:cs typeface="Calibri"/>
              </a:rPr>
              <a:t> </a:t>
            </a:r>
            <a:r>
              <a:rPr lang="en-US" sz="1100" b="1" dirty="0" err="1">
                <a:cs typeface="Calibri"/>
              </a:rPr>
              <a:t>gwosès</a:t>
            </a:r>
            <a:r>
              <a:rPr lang="en-US" sz="1100" b="1" dirty="0">
                <a:cs typeface="Calibri"/>
              </a:rPr>
              <a:t> </a:t>
            </a:r>
            <a:r>
              <a:rPr lang="en-US" sz="1100" b="1" dirty="0" err="1">
                <a:cs typeface="Calibri"/>
              </a:rPr>
              <a:t>ou</a:t>
            </a:r>
            <a:r>
              <a:rPr lang="en-US" sz="1100" b="1" dirty="0">
                <a:cs typeface="Calibri"/>
              </a:rPr>
              <a:t> a! </a:t>
            </a:r>
          </a:p>
          <a:p>
            <a:pPr marL="114300" indent="-114300">
              <a:spcAft>
                <a:spcPts val="400"/>
              </a:spcAft>
              <a:buClr>
                <a:srgbClr val="0E5299"/>
              </a:buClr>
              <a:buSzPct val="135000"/>
              <a:buFont typeface="Arial" panose="020B0604020202020204" pitchFamily="34" charset="0"/>
              <a:buChar char="•"/>
            </a:pPr>
            <a:r>
              <a:rPr lang="en-US" sz="1100" dirty="0" err="1">
                <a:cs typeface="Calibri"/>
              </a:rPr>
              <a:t>Apati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septanm</a:t>
            </a:r>
            <a:r>
              <a:rPr lang="en-US" sz="1100" dirty="0">
                <a:cs typeface="Calibri"/>
              </a:rPr>
              <a:t> 2023,</a:t>
            </a:r>
            <a:r>
              <a:rPr lang="en-US" sz="1100" b="1" dirty="0">
                <a:cs typeface="Calibri"/>
              </a:rPr>
              <a:t> </a:t>
            </a:r>
            <a:r>
              <a:rPr lang="en-US" sz="1100" b="1" dirty="0" err="1">
                <a:cs typeface="Calibri"/>
              </a:rPr>
              <a:t>plizyè</a:t>
            </a:r>
            <a:r>
              <a:rPr lang="en-US" sz="1100" b="1" dirty="0">
                <a:cs typeface="Calibri"/>
              </a:rPr>
              <a:t> </a:t>
            </a:r>
            <a:r>
              <a:rPr lang="en-US" sz="1100" b="1" dirty="0" err="1">
                <a:cs typeface="Calibri"/>
              </a:rPr>
              <a:t>santèn</a:t>
            </a:r>
            <a:r>
              <a:rPr lang="en-US" sz="1100" b="1" dirty="0">
                <a:cs typeface="Calibri"/>
              </a:rPr>
              <a:t> </a:t>
            </a:r>
            <a:r>
              <a:rPr lang="en-US" sz="1100" b="1" dirty="0" err="1">
                <a:cs typeface="Calibri"/>
              </a:rPr>
              <a:t>milye</a:t>
            </a:r>
            <a:r>
              <a:rPr lang="en-US" sz="1100" b="1" dirty="0">
                <a:cs typeface="Calibri"/>
              </a:rPr>
              <a:t> </a:t>
            </a:r>
            <a:r>
              <a:rPr lang="en-US" sz="1100" b="1" dirty="0" err="1">
                <a:cs typeface="Calibri"/>
              </a:rPr>
              <a:t>fanm</a:t>
            </a:r>
            <a:r>
              <a:rPr lang="en-US" sz="1100" b="1" dirty="0">
                <a:cs typeface="Calibri"/>
              </a:rPr>
              <a:t> </a:t>
            </a:r>
            <a:r>
              <a:rPr lang="en-US" sz="1100" b="1" dirty="0" err="1">
                <a:cs typeface="Calibri"/>
              </a:rPr>
              <a:t>ansent</a:t>
            </a:r>
            <a:r>
              <a:rPr lang="en-US" sz="1100" b="1" dirty="0">
                <a:cs typeface="Calibri"/>
              </a:rPr>
              <a:t> </a:t>
            </a:r>
            <a:endParaRPr lang="en-US" sz="1100" dirty="0">
              <a:cs typeface="Calibri"/>
            </a:endParaRPr>
          </a:p>
          <a:p>
            <a:pPr marL="114300" indent="-114300">
              <a:spcAft>
                <a:spcPts val="400"/>
              </a:spcAft>
              <a:buClr>
                <a:srgbClr val="0E5299"/>
              </a:buClr>
              <a:buSzPct val="135000"/>
              <a:buFont typeface="Arial" panose="020B0604020202020204" pitchFamily="34" charset="0"/>
              <a:buChar char="•"/>
            </a:pPr>
            <a:r>
              <a:rPr lang="en-US" sz="1100" dirty="0">
                <a:cs typeface="Calibri"/>
              </a:rPr>
              <a:t>Pat </a:t>
            </a:r>
            <a:r>
              <a:rPr lang="en-US" sz="1100" dirty="0" err="1">
                <a:cs typeface="Calibri"/>
              </a:rPr>
              <a:t>genyen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okenn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rapò</a:t>
            </a:r>
            <a:r>
              <a:rPr lang="en-US" sz="1100" dirty="0">
                <a:cs typeface="Calibri"/>
              </a:rPr>
              <a:t> de risk </a:t>
            </a:r>
            <a:r>
              <a:rPr lang="en-US" sz="1100" dirty="0" err="1">
                <a:cs typeface="Calibri"/>
              </a:rPr>
              <a:t>ogmante</a:t>
            </a:r>
            <a:r>
              <a:rPr lang="en-US" sz="1100" dirty="0">
                <a:cs typeface="Calibri"/>
              </a:rPr>
              <a:t> </a:t>
            </a:r>
            <a:br>
              <a:rPr lang="en-US" sz="1100" dirty="0">
                <a:cs typeface="Calibri"/>
              </a:rPr>
            </a:br>
            <a:r>
              <a:rPr lang="en-US" sz="1100" dirty="0">
                <a:cs typeface="Calibri"/>
              </a:rPr>
              <a:t>nan </a:t>
            </a:r>
            <a:r>
              <a:rPr lang="en-US" sz="1100" dirty="0" err="1">
                <a:cs typeface="Calibri"/>
              </a:rPr>
              <a:t>foskouch</a:t>
            </a:r>
            <a:r>
              <a:rPr lang="en-US" sz="1100" dirty="0">
                <a:cs typeface="Calibri"/>
              </a:rPr>
              <a:t>, </a:t>
            </a:r>
            <a:r>
              <a:rPr lang="en-US" sz="1100" dirty="0" err="1">
                <a:cs typeface="Calibri"/>
              </a:rPr>
              <a:t>pwoblèm</a:t>
            </a:r>
            <a:r>
              <a:rPr lang="en-US" sz="1100" dirty="0">
                <a:cs typeface="Calibri"/>
              </a:rPr>
              <a:t> de </a:t>
            </a:r>
            <a:r>
              <a:rPr lang="en-US" sz="1100" dirty="0" err="1">
                <a:cs typeface="Calibri"/>
              </a:rPr>
              <a:t>kwasans</a:t>
            </a:r>
            <a:r>
              <a:rPr lang="en-US" sz="1100" dirty="0">
                <a:cs typeface="Calibri"/>
              </a:rPr>
              <a:t>, </a:t>
            </a:r>
            <a:r>
              <a:rPr lang="en-US" sz="1100" dirty="0" err="1">
                <a:cs typeface="Calibri"/>
              </a:rPr>
              <a:t>oswa</a:t>
            </a:r>
            <a:r>
              <a:rPr lang="en-US" sz="1100" dirty="0">
                <a:cs typeface="Calibri"/>
              </a:rPr>
              <a:t> </a:t>
            </a:r>
            <a:br>
              <a:rPr lang="en-US" sz="1100" dirty="0">
                <a:cs typeface="Calibri"/>
              </a:rPr>
            </a:br>
            <a:r>
              <a:rPr lang="en-US" sz="1100" dirty="0" err="1">
                <a:cs typeface="Calibri"/>
              </a:rPr>
              <a:t>defo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nesans</a:t>
            </a:r>
            <a:r>
              <a:rPr lang="en-US" sz="1100" dirty="0">
                <a:cs typeface="Calibri"/>
              </a:rPr>
              <a:t>.</a:t>
            </a:r>
          </a:p>
          <a:p>
            <a:pPr marL="114300" indent="-114300">
              <a:spcAft>
                <a:spcPts val="400"/>
              </a:spcAft>
              <a:buClr>
                <a:srgbClr val="0E5299"/>
              </a:buClr>
              <a:buSzPct val="135000"/>
              <a:buFont typeface="Arial" panose="020B0604020202020204" pitchFamily="34" charset="0"/>
              <a:buChar char="•"/>
            </a:pPr>
            <a:r>
              <a:rPr lang="en-US" sz="1100" dirty="0" err="1">
                <a:cs typeface="Calibri"/>
              </a:rPr>
              <a:t>Vaksen</a:t>
            </a:r>
            <a:r>
              <a:rPr lang="en-US" sz="1100" dirty="0">
                <a:cs typeface="Calibri"/>
              </a:rPr>
              <a:t> KOVID-19 la pa yon </a:t>
            </a:r>
            <a:r>
              <a:rPr lang="en-US" sz="1100" dirty="0" err="1">
                <a:cs typeface="Calibri"/>
              </a:rPr>
              <a:t>vaksen</a:t>
            </a:r>
            <a:r>
              <a:rPr lang="en-US" sz="1100" dirty="0">
                <a:cs typeface="Calibri"/>
              </a:rPr>
              <a:t> ki </a:t>
            </a:r>
            <a:r>
              <a:rPr lang="en-US" sz="1100" dirty="0" err="1">
                <a:cs typeface="Calibri"/>
              </a:rPr>
              <a:t>fèt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ak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viris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vivan</a:t>
            </a:r>
            <a:r>
              <a:rPr lang="en-US" sz="1100" dirty="0">
                <a:cs typeface="Calibri"/>
              </a:rPr>
              <a:t>, </a:t>
            </a:r>
            <a:r>
              <a:rPr lang="en-US" sz="1100" b="1" dirty="0">
                <a:cs typeface="Calibri"/>
              </a:rPr>
              <a:t>epi </a:t>
            </a:r>
            <a:r>
              <a:rPr lang="en-US" sz="1100" b="1" dirty="0" err="1">
                <a:cs typeface="Calibri"/>
              </a:rPr>
              <a:t>fanm</a:t>
            </a:r>
            <a:r>
              <a:rPr lang="en-US" sz="1100" b="1" dirty="0">
                <a:cs typeface="Calibri"/>
              </a:rPr>
              <a:t> </a:t>
            </a:r>
            <a:r>
              <a:rPr lang="en-US" sz="1100" b="1" dirty="0" err="1">
                <a:cs typeface="Calibri"/>
              </a:rPr>
              <a:t>ansent</a:t>
            </a:r>
            <a:r>
              <a:rPr lang="en-US" sz="1100" b="1" dirty="0">
                <a:cs typeface="Calibri"/>
              </a:rPr>
              <a:t> </a:t>
            </a:r>
            <a:r>
              <a:rPr lang="en-US" sz="1100" b="1" dirty="0" err="1">
                <a:cs typeface="Calibri"/>
              </a:rPr>
              <a:t>ak</a:t>
            </a:r>
            <a:r>
              <a:rPr lang="en-US" sz="1100" b="1" dirty="0">
                <a:cs typeface="Calibri"/>
              </a:rPr>
              <a:t> </a:t>
            </a:r>
            <a:r>
              <a:rPr lang="en-US" sz="1100" b="1" dirty="0" err="1">
                <a:cs typeface="Calibri"/>
              </a:rPr>
              <a:t>fanm</a:t>
            </a:r>
            <a:r>
              <a:rPr lang="en-US" sz="1100" b="1" dirty="0">
                <a:cs typeface="Calibri"/>
              </a:rPr>
              <a:t> </a:t>
            </a:r>
            <a:r>
              <a:rPr lang="en-US" sz="1100" b="1" dirty="0" err="1">
                <a:cs typeface="Calibri"/>
              </a:rPr>
              <a:t>nouris</a:t>
            </a:r>
            <a:r>
              <a:rPr lang="en-US" sz="1100" b="1" dirty="0">
                <a:cs typeface="Calibri"/>
              </a:rPr>
              <a:t> </a:t>
            </a:r>
            <a:r>
              <a:rPr lang="en-US" sz="1100" b="1" dirty="0" err="1">
                <a:cs typeface="Calibri"/>
              </a:rPr>
              <a:t>ansanm</a:t>
            </a:r>
            <a:r>
              <a:rPr lang="en-US" sz="1100" b="1" dirty="0">
                <a:cs typeface="Calibri"/>
              </a:rPr>
              <a:t> </a:t>
            </a:r>
            <a:r>
              <a:rPr lang="en-US" sz="1100" b="1" dirty="0" err="1">
                <a:cs typeface="Calibri"/>
              </a:rPr>
              <a:t>ak</a:t>
            </a:r>
            <a:r>
              <a:rPr lang="en-US" sz="1100" b="1" dirty="0">
                <a:cs typeface="Calibri"/>
              </a:rPr>
              <a:t> </a:t>
            </a:r>
            <a:r>
              <a:rPr lang="en-US" sz="1100" b="1" dirty="0" err="1">
                <a:cs typeface="Calibri"/>
              </a:rPr>
              <a:t>ti</a:t>
            </a:r>
            <a:r>
              <a:rPr lang="en-US" sz="1100" b="1" dirty="0">
                <a:cs typeface="Calibri"/>
              </a:rPr>
              <a:t> </a:t>
            </a:r>
            <a:r>
              <a:rPr lang="en-US" sz="1100" b="1" dirty="0" err="1">
                <a:cs typeface="Calibri"/>
              </a:rPr>
              <a:t>bebe</a:t>
            </a:r>
            <a:r>
              <a:rPr lang="en-US" sz="1100" b="1" dirty="0">
                <a:cs typeface="Calibri"/>
              </a:rPr>
              <a:t> </a:t>
            </a:r>
            <a:r>
              <a:rPr lang="en-US" sz="1100" b="1" dirty="0" err="1">
                <a:cs typeface="Calibri"/>
              </a:rPr>
              <a:t>yo</a:t>
            </a:r>
            <a:r>
              <a:rPr lang="en-US" sz="1100" b="1" dirty="0">
                <a:cs typeface="Calibri"/>
              </a:rPr>
              <a:t> pa </a:t>
            </a:r>
            <a:r>
              <a:rPr lang="en-US" sz="1100" b="1" dirty="0" err="1">
                <a:cs typeface="Calibri"/>
              </a:rPr>
              <a:t>kapab</a:t>
            </a:r>
            <a:r>
              <a:rPr lang="en-US" sz="1100" b="1" dirty="0">
                <a:cs typeface="Calibri"/>
              </a:rPr>
              <a:t> </a:t>
            </a:r>
            <a:r>
              <a:rPr lang="en-US" sz="1100" b="1" dirty="0" err="1">
                <a:cs typeface="Calibri"/>
              </a:rPr>
              <a:t>trape</a:t>
            </a:r>
            <a:r>
              <a:rPr lang="en-US" sz="1100" b="1" dirty="0">
                <a:cs typeface="Calibri"/>
              </a:rPr>
              <a:t> KOVID-19 nan </a:t>
            </a:r>
            <a:r>
              <a:rPr lang="en-US" sz="1100" b="1" dirty="0" err="1">
                <a:cs typeface="Calibri"/>
              </a:rPr>
              <a:t>vaksen</a:t>
            </a:r>
            <a:r>
              <a:rPr lang="en-US" sz="1100" b="1" dirty="0">
                <a:cs typeface="Calibri"/>
              </a:rPr>
              <a:t> an.</a:t>
            </a:r>
          </a:p>
          <a:p>
            <a:pPr marL="114300" indent="-114300">
              <a:spcAft>
                <a:spcPts val="400"/>
              </a:spcAft>
              <a:buClr>
                <a:srgbClr val="0E5299"/>
              </a:buClr>
              <a:buSzPct val="135000"/>
              <a:buFont typeface="Arial" panose="020B0604020202020204" pitchFamily="34" charset="0"/>
              <a:buChar char="•"/>
            </a:pPr>
            <a:r>
              <a:rPr lang="en-US" sz="1100" dirty="0">
                <a:cs typeface="Calibri"/>
              </a:rPr>
              <a:t>Li pa </a:t>
            </a:r>
            <a:r>
              <a:rPr lang="en-US" sz="1100" dirty="0" err="1">
                <a:cs typeface="Calibri"/>
              </a:rPr>
              <a:t>nesesè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pou</a:t>
            </a:r>
            <a:r>
              <a:rPr lang="en-US" sz="1100" dirty="0">
                <a:cs typeface="Calibri"/>
              </a:rPr>
              <a:t> tire </a:t>
            </a:r>
            <a:r>
              <a:rPr lang="en-US" sz="1100" dirty="0" err="1">
                <a:cs typeface="Calibri"/>
              </a:rPr>
              <a:t>lèt</a:t>
            </a:r>
            <a:r>
              <a:rPr lang="en-US" sz="1100" dirty="0">
                <a:cs typeface="Calibri"/>
              </a:rPr>
              <a:t> tete w </a:t>
            </a:r>
            <a:r>
              <a:rPr lang="en-US" sz="1100" dirty="0" err="1">
                <a:cs typeface="Calibri"/>
              </a:rPr>
              <a:t>pou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konsève</a:t>
            </a:r>
            <a:r>
              <a:rPr lang="en-US" sz="1100" dirty="0">
                <a:cs typeface="Calibri"/>
              </a:rPr>
              <a:t> l nan </a:t>
            </a:r>
            <a:r>
              <a:rPr lang="en-US" sz="1100" dirty="0" err="1">
                <a:cs typeface="Calibri"/>
              </a:rPr>
              <a:t>veso</a:t>
            </a:r>
            <a:r>
              <a:rPr lang="en-US" sz="1100" dirty="0">
                <a:cs typeface="Calibri"/>
              </a:rPr>
              <a:t> nan </a:t>
            </a:r>
            <a:r>
              <a:rPr lang="en-US" sz="1100" dirty="0" err="1">
                <a:cs typeface="Calibri"/>
              </a:rPr>
              <a:t>kèk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èdtan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apre</a:t>
            </a:r>
            <a:r>
              <a:rPr lang="en-US" sz="1100" dirty="0">
                <a:cs typeface="Calibri"/>
              </a:rPr>
              <a:t> w fin </a:t>
            </a:r>
            <a:r>
              <a:rPr lang="en-US" sz="1100" dirty="0" err="1">
                <a:cs typeface="Calibri"/>
              </a:rPr>
              <a:t>pran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vaksen</a:t>
            </a:r>
            <a:r>
              <a:rPr lang="en-US" sz="1100" dirty="0">
                <a:cs typeface="Calibri"/>
              </a:rPr>
              <a:t> an </a:t>
            </a:r>
            <a:r>
              <a:rPr lang="en-US" sz="1100" dirty="0" err="1">
                <a:cs typeface="Calibri"/>
              </a:rPr>
              <a:t>lè</a:t>
            </a:r>
            <a:r>
              <a:rPr lang="en-US" sz="1100" dirty="0">
                <a:cs typeface="Calibri"/>
              </a:rPr>
              <a:t> w se yon </a:t>
            </a:r>
            <a:r>
              <a:rPr lang="en-US" sz="1100" dirty="0" err="1">
                <a:cs typeface="Calibri"/>
              </a:rPr>
              <a:t>fanm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nouris</a:t>
            </a:r>
            <a:r>
              <a:rPr lang="en-US" sz="1100" dirty="0">
                <a:cs typeface="Calibri"/>
              </a:rPr>
              <a:t>.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48A3881D-D230-4BED-914B-A3B68A241015}"/>
              </a:ext>
            </a:extLst>
          </p:cNvPr>
          <p:cNvSpPr txBox="1"/>
          <p:nvPr/>
        </p:nvSpPr>
        <p:spPr>
          <a:xfrm>
            <a:off x="4774699" y="5320654"/>
            <a:ext cx="1587560" cy="67710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1000"/>
              </a:spcAft>
              <a:buClr>
                <a:srgbClr val="0E5299"/>
              </a:buClr>
              <a:buSzPct val="225000"/>
            </a:pPr>
            <a:r>
              <a:rPr lang="en-US" sz="1100" b="1" err="1">
                <a:ea typeface="+mn-lt"/>
                <a:cs typeface="+mn-lt"/>
              </a:rPr>
              <a:t>Vizite</a:t>
            </a:r>
            <a:r>
              <a:rPr lang="en-US" sz="1100" b="1">
                <a:ea typeface="+mn-lt"/>
                <a:cs typeface="+mn-lt"/>
              </a:rPr>
              <a:t> Sant </a:t>
            </a:r>
            <a:r>
              <a:rPr lang="en-US" sz="1100" b="1" err="1">
                <a:ea typeface="+mn-lt"/>
                <a:cs typeface="+mn-lt"/>
              </a:rPr>
              <a:t>Kontwòl</a:t>
            </a:r>
            <a:r>
              <a:rPr lang="en-US" sz="1100" b="1">
                <a:ea typeface="+mn-lt"/>
                <a:cs typeface="+mn-lt"/>
              </a:rPr>
              <a:t> </a:t>
            </a:r>
            <a:r>
              <a:rPr lang="en-US" sz="1100" b="1" err="1">
                <a:ea typeface="+mn-lt"/>
                <a:cs typeface="+mn-lt"/>
              </a:rPr>
              <a:t>Maladi</a:t>
            </a:r>
            <a:r>
              <a:rPr lang="en-US" sz="1100" b="1">
                <a:ea typeface="+mn-lt"/>
                <a:cs typeface="+mn-lt"/>
              </a:rPr>
              <a:t> </a:t>
            </a:r>
            <a:r>
              <a:rPr lang="en-US" sz="1100" b="1" err="1">
                <a:ea typeface="+mn-lt"/>
                <a:cs typeface="+mn-lt"/>
              </a:rPr>
              <a:t>yo</a:t>
            </a:r>
            <a:r>
              <a:rPr lang="en-US" sz="1100" b="1">
                <a:ea typeface="+mn-lt"/>
                <a:cs typeface="+mn-lt"/>
              </a:rPr>
              <a:t> </a:t>
            </a:r>
            <a:r>
              <a:rPr lang="en-US" sz="1100" b="1" err="1">
                <a:ea typeface="+mn-lt"/>
                <a:cs typeface="+mn-lt"/>
              </a:rPr>
              <a:t>ak</a:t>
            </a:r>
            <a:r>
              <a:rPr lang="en-US" sz="1100" b="1">
                <a:ea typeface="+mn-lt"/>
                <a:cs typeface="+mn-lt"/>
              </a:rPr>
              <a:t> </a:t>
            </a:r>
            <a:r>
              <a:rPr lang="en-US" sz="1100" b="1" err="1">
                <a:ea typeface="+mn-lt"/>
                <a:cs typeface="+mn-lt"/>
              </a:rPr>
              <a:t>Pwevansyon</a:t>
            </a:r>
            <a:r>
              <a:rPr lang="en-US" sz="1100" b="1">
                <a:ea typeface="+mn-lt"/>
                <a:cs typeface="+mn-lt"/>
              </a:rPr>
              <a:t>:</a:t>
            </a:r>
            <a:br>
              <a:rPr lang="en-US" sz="1100" b="1">
                <a:ea typeface="+mn-lt"/>
                <a:cs typeface="+mn-lt"/>
              </a:rPr>
            </a:br>
            <a:r>
              <a:rPr lang="en-US" sz="1100">
                <a:ea typeface="+mn-lt"/>
                <a:cs typeface="+mn-lt"/>
              </a:rPr>
              <a:t>https://www.cdc.gov/coronavirus/2019-ncov/</a:t>
            </a:r>
          </a:p>
        </p:txBody>
      </p:sp>
      <p:pic>
        <p:nvPicPr>
          <p:cNvPr id="77" name="Picture 76" descr="Logo&#10;&#10;Description automatically generated">
            <a:extLst>
              <a:ext uri="{FF2B5EF4-FFF2-40B4-BE49-F238E27FC236}">
                <a16:creationId xmlns:a16="http://schemas.microsoft.com/office/drawing/2014/main" id="{A6061258-59A6-4798-B7FC-A4B251D1E01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444" y="5329161"/>
            <a:ext cx="927459" cy="70075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E9319F44-E68A-EF0B-3579-52B273A3DD8B}"/>
              </a:ext>
            </a:extLst>
          </p:cNvPr>
          <p:cNvGrpSpPr/>
          <p:nvPr/>
        </p:nvGrpSpPr>
        <p:grpSpPr>
          <a:xfrm>
            <a:off x="229481" y="4416408"/>
            <a:ext cx="3083353" cy="430887"/>
            <a:chOff x="196155" y="4446616"/>
            <a:chExt cx="2451029" cy="430887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0D3ADBE8-63EB-44E9-A52A-758B6FB9CB81}"/>
                </a:ext>
              </a:extLst>
            </p:cNvPr>
            <p:cNvSpPr txBox="1"/>
            <p:nvPr/>
          </p:nvSpPr>
          <p:spPr>
            <a:xfrm>
              <a:off x="196155" y="4446616"/>
              <a:ext cx="2451029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b="1" dirty="0" err="1">
                  <a:solidFill>
                    <a:srgbClr val="0E5299"/>
                  </a:solidFill>
                  <a:cs typeface="Calibri"/>
                </a:rPr>
                <a:t>Anefè</a:t>
              </a:r>
              <a:r>
                <a:rPr lang="en-US" sz="1400" b="1" dirty="0">
                  <a:solidFill>
                    <a:srgbClr val="0E5299"/>
                  </a:solidFill>
                  <a:cs typeface="Calibri"/>
                </a:rPr>
                <a:t>, </a:t>
              </a:r>
              <a:r>
                <a:rPr lang="en-US" sz="1400" b="1" dirty="0" err="1">
                  <a:solidFill>
                    <a:srgbClr val="0E5299"/>
                  </a:solidFill>
                  <a:cs typeface="Calibri"/>
                </a:rPr>
                <a:t>vrè</a:t>
              </a:r>
              <a:r>
                <a:rPr lang="en-US" sz="1400" b="1" dirty="0">
                  <a:solidFill>
                    <a:srgbClr val="0E5299"/>
                  </a:solidFill>
                  <a:cs typeface="Calibri"/>
                </a:rPr>
                <a:t> risk la se </a:t>
              </a:r>
              <a:r>
                <a:rPr lang="en-US" sz="1400" b="1" dirty="0" err="1">
                  <a:solidFill>
                    <a:srgbClr val="0E5299"/>
                  </a:solidFill>
                  <a:cs typeface="Calibri"/>
                </a:rPr>
                <a:t>lè</a:t>
              </a:r>
              <a:r>
                <a:rPr lang="en-US" sz="1400" b="1" dirty="0">
                  <a:solidFill>
                    <a:srgbClr val="0E5299"/>
                  </a:solidFill>
                  <a:cs typeface="Calibri"/>
                </a:rPr>
                <a:t> yon </a:t>
              </a:r>
              <a:r>
                <a:rPr lang="en-US" sz="1400" b="1" dirty="0" err="1">
                  <a:solidFill>
                    <a:srgbClr val="0E5299"/>
                  </a:solidFill>
                  <a:cs typeface="Calibri"/>
                </a:rPr>
                <a:t>fanm</a:t>
              </a:r>
              <a:r>
                <a:rPr lang="en-US" sz="1400" b="1" dirty="0">
                  <a:solidFill>
                    <a:srgbClr val="0E5299"/>
                  </a:solidFill>
                  <a:cs typeface="Calibri"/>
                </a:rPr>
                <a:t> </a:t>
              </a:r>
              <a:r>
                <a:rPr lang="en-US" sz="1400" b="1" dirty="0" err="1">
                  <a:solidFill>
                    <a:srgbClr val="0E5299"/>
                  </a:solidFill>
                  <a:cs typeface="Calibri"/>
                </a:rPr>
                <a:t>ansent</a:t>
              </a:r>
              <a:r>
                <a:rPr lang="en-US" sz="1400" b="1" dirty="0">
                  <a:solidFill>
                    <a:srgbClr val="0E5299"/>
                  </a:solidFill>
                  <a:cs typeface="Calibri"/>
                </a:rPr>
                <a:t> </a:t>
              </a:r>
              <a:r>
                <a:rPr lang="en-US" sz="1400" b="1" dirty="0" err="1">
                  <a:solidFill>
                    <a:srgbClr val="0E5299"/>
                  </a:solidFill>
                  <a:cs typeface="Calibri"/>
                </a:rPr>
                <a:t>chwazi</a:t>
              </a:r>
              <a:r>
                <a:rPr lang="en-US" sz="1400" b="1" dirty="0">
                  <a:solidFill>
                    <a:srgbClr val="0E5299"/>
                  </a:solidFill>
                  <a:cs typeface="Calibri"/>
                </a:rPr>
                <a:t> </a:t>
              </a:r>
              <a:r>
                <a:rPr lang="en-US" sz="1400" b="1" dirty="0" err="1">
                  <a:solidFill>
                    <a:srgbClr val="0E5299"/>
                  </a:solidFill>
                  <a:cs typeface="Calibri"/>
                </a:rPr>
                <a:t>poul</a:t>
              </a:r>
              <a:r>
                <a:rPr lang="en-US" sz="1400" b="1" dirty="0">
                  <a:solidFill>
                    <a:srgbClr val="0E5299"/>
                  </a:solidFill>
                  <a:cs typeface="Calibri"/>
                </a:rPr>
                <a:t> PA </a:t>
              </a:r>
              <a:r>
                <a:rPr lang="en-US" sz="1400" b="1" dirty="0" err="1">
                  <a:solidFill>
                    <a:srgbClr val="0E5299"/>
                  </a:solidFill>
                  <a:cs typeface="Calibri"/>
                </a:rPr>
                <a:t>vaksine</a:t>
              </a:r>
              <a:r>
                <a:rPr lang="en-US" sz="1400" b="1" dirty="0">
                  <a:solidFill>
                    <a:srgbClr val="0E5299"/>
                  </a:solidFill>
                  <a:cs typeface="Calibri"/>
                </a:rPr>
                <a:t>.</a:t>
              </a: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849D79E5-0261-42E2-9C10-173112176399}"/>
                </a:ext>
              </a:extLst>
            </p:cNvPr>
            <p:cNvCxnSpPr>
              <a:cxnSpLocks/>
            </p:cNvCxnSpPr>
            <p:nvPr/>
          </p:nvCxnSpPr>
          <p:spPr>
            <a:xfrm>
              <a:off x="912428" y="4860947"/>
              <a:ext cx="167016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55F1C9C-5D11-2152-6ECA-76735D6453BD}"/>
              </a:ext>
            </a:extLst>
          </p:cNvPr>
          <p:cNvGrpSpPr/>
          <p:nvPr/>
        </p:nvGrpSpPr>
        <p:grpSpPr>
          <a:xfrm>
            <a:off x="215345" y="235169"/>
            <a:ext cx="2939672" cy="477182"/>
            <a:chOff x="215345" y="317178"/>
            <a:chExt cx="2939672" cy="477182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DC3B3EF6-C2EA-4CA5-9439-67CC1523E96B}"/>
                </a:ext>
              </a:extLst>
            </p:cNvPr>
            <p:cNvSpPr txBox="1"/>
            <p:nvPr/>
          </p:nvSpPr>
          <p:spPr>
            <a:xfrm>
              <a:off x="229481" y="317178"/>
              <a:ext cx="2925536" cy="47718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14000"/>
                </a:lnSpc>
                <a:spcAft>
                  <a:spcPts val="600"/>
                </a:spcAft>
              </a:pPr>
              <a:r>
                <a:rPr lang="en-US" sz="1400" b="1" dirty="0" err="1">
                  <a:solidFill>
                    <a:srgbClr val="0E5299"/>
                  </a:solidFill>
                  <a:cs typeface="Calibri"/>
                </a:rPr>
                <a:t>Eske</a:t>
              </a:r>
              <a:r>
                <a:rPr lang="en-US" sz="1400" b="1" dirty="0">
                  <a:solidFill>
                    <a:srgbClr val="0E5299"/>
                  </a:solidFill>
                  <a:cs typeface="Calibri"/>
                </a:rPr>
                <a:t> </a:t>
              </a:r>
              <a:r>
                <a:rPr lang="en-US" sz="1400" b="1" dirty="0" err="1">
                  <a:solidFill>
                    <a:srgbClr val="0E5299"/>
                  </a:solidFill>
                  <a:cs typeface="Calibri"/>
                </a:rPr>
                <a:t>vaksen</a:t>
              </a:r>
              <a:r>
                <a:rPr lang="en-US" sz="1400" b="1" dirty="0">
                  <a:solidFill>
                    <a:srgbClr val="0E5299"/>
                  </a:solidFill>
                  <a:cs typeface="Calibri"/>
                </a:rPr>
                <a:t> an </a:t>
              </a:r>
              <a:r>
                <a:rPr lang="en-US" sz="1400" b="1" dirty="0" err="1">
                  <a:solidFill>
                    <a:srgbClr val="0E5299"/>
                  </a:solidFill>
                  <a:cs typeface="Calibri"/>
                </a:rPr>
                <a:t>san</a:t>
              </a:r>
              <a:r>
                <a:rPr lang="en-US" sz="1400" b="1" dirty="0">
                  <a:solidFill>
                    <a:srgbClr val="0E5299"/>
                  </a:solidFill>
                  <a:cs typeface="Calibri"/>
                </a:rPr>
                <a:t> </a:t>
              </a:r>
              <a:r>
                <a:rPr lang="en-US" sz="1400" b="1" dirty="0" err="1">
                  <a:solidFill>
                    <a:srgbClr val="0E5299"/>
                  </a:solidFill>
                  <a:cs typeface="Calibri"/>
                </a:rPr>
                <a:t>danje</a:t>
              </a:r>
              <a:r>
                <a:rPr lang="en-US" sz="1400" b="1" dirty="0">
                  <a:solidFill>
                    <a:srgbClr val="0E5299"/>
                  </a:solidFill>
                  <a:cs typeface="Calibri"/>
                </a:rPr>
                <a:t> </a:t>
              </a:r>
              <a:r>
                <a:rPr lang="en-US" sz="1400" b="1" dirty="0" err="1">
                  <a:solidFill>
                    <a:srgbClr val="0E5299"/>
                  </a:solidFill>
                  <a:cs typeface="Calibri"/>
                </a:rPr>
                <a:t>pou</a:t>
              </a:r>
              <a:r>
                <a:rPr lang="en-US" sz="1400" b="1" dirty="0">
                  <a:solidFill>
                    <a:srgbClr val="0E5299"/>
                  </a:solidFill>
                  <a:cs typeface="Calibri"/>
                </a:rPr>
                <a:t> </a:t>
              </a:r>
              <a:r>
                <a:rPr lang="en-US" sz="1400" b="1" dirty="0" err="1">
                  <a:solidFill>
                    <a:srgbClr val="0E5299"/>
                  </a:solidFill>
                  <a:cs typeface="Calibri"/>
                </a:rPr>
                <a:t>mwen</a:t>
              </a:r>
              <a:r>
                <a:rPr lang="en-US" sz="1400" b="1" dirty="0">
                  <a:solidFill>
                    <a:srgbClr val="0E5299"/>
                  </a:solidFill>
                  <a:cs typeface="Calibri"/>
                </a:rPr>
                <a:t> </a:t>
              </a:r>
              <a:r>
                <a:rPr lang="en-US" sz="1400" b="1" dirty="0" err="1">
                  <a:solidFill>
                    <a:srgbClr val="0E5299"/>
                  </a:solidFill>
                  <a:cs typeface="Calibri"/>
                </a:rPr>
                <a:t>ak</a:t>
              </a:r>
              <a:r>
                <a:rPr lang="en-US" sz="1400" b="1" dirty="0">
                  <a:solidFill>
                    <a:srgbClr val="0E5299"/>
                  </a:solidFill>
                  <a:cs typeface="Calibri"/>
                </a:rPr>
                <a:t> </a:t>
              </a:r>
              <a:r>
                <a:rPr lang="en-US" sz="1400" b="1" dirty="0" err="1">
                  <a:solidFill>
                    <a:srgbClr val="0E5299"/>
                  </a:solidFill>
                  <a:cs typeface="Calibri"/>
                </a:rPr>
                <a:t>bebe</a:t>
              </a:r>
              <a:r>
                <a:rPr lang="en-US" sz="1400" b="1" dirty="0">
                  <a:solidFill>
                    <a:srgbClr val="0E5299"/>
                  </a:solidFill>
                  <a:cs typeface="Calibri"/>
                </a:rPr>
                <a:t> </a:t>
              </a:r>
              <a:r>
                <a:rPr lang="en-US" sz="1400" b="1" dirty="0" err="1">
                  <a:solidFill>
                    <a:srgbClr val="0E5299"/>
                  </a:solidFill>
                  <a:cs typeface="Calibri"/>
                </a:rPr>
                <a:t>mwen</a:t>
              </a:r>
              <a:r>
                <a:rPr lang="en-US" sz="1400" b="1" dirty="0">
                  <a:solidFill>
                    <a:srgbClr val="0E5299"/>
                  </a:solidFill>
                  <a:cs typeface="Calibri"/>
                </a:rPr>
                <a:t>? </a:t>
              </a:r>
              <a:r>
                <a:rPr lang="en-US" sz="1400" b="1" dirty="0" err="1">
                  <a:solidFill>
                    <a:srgbClr val="0E5299"/>
                  </a:solidFill>
                  <a:cs typeface="Calibri"/>
                </a:rPr>
                <a:t>Kisa</a:t>
              </a:r>
              <a:r>
                <a:rPr lang="en-US" sz="1400" b="1" dirty="0">
                  <a:solidFill>
                    <a:srgbClr val="0E5299"/>
                  </a:solidFill>
                  <a:cs typeface="Calibri"/>
                </a:rPr>
                <a:t> ki </a:t>
              </a:r>
              <a:r>
                <a:rPr lang="en-US" sz="1400" b="1" dirty="0" err="1">
                  <a:solidFill>
                    <a:srgbClr val="0E5299"/>
                  </a:solidFill>
                  <a:cs typeface="Calibri"/>
                </a:rPr>
                <a:t>te</a:t>
              </a:r>
              <a:r>
                <a:rPr lang="en-US" sz="1400" b="1" dirty="0">
                  <a:solidFill>
                    <a:srgbClr val="0E5299"/>
                  </a:solidFill>
                  <a:cs typeface="Calibri"/>
                </a:rPr>
                <a:t> </a:t>
              </a:r>
              <a:r>
                <a:rPr lang="en-US" sz="1400" b="1" dirty="0" err="1">
                  <a:solidFill>
                    <a:srgbClr val="0E5299"/>
                  </a:solidFill>
                  <a:cs typeface="Calibri"/>
                </a:rPr>
                <a:t>chanje</a:t>
              </a:r>
              <a:r>
                <a:rPr lang="en-US" sz="1400" b="1" dirty="0">
                  <a:solidFill>
                    <a:srgbClr val="0E5299"/>
                  </a:solidFill>
                  <a:cs typeface="Calibri"/>
                </a:rPr>
                <a:t> </a:t>
              </a:r>
              <a:r>
                <a:rPr lang="en-US" sz="1400" b="1" dirty="0" err="1">
                  <a:solidFill>
                    <a:srgbClr val="0E5299"/>
                  </a:solidFill>
                  <a:cs typeface="Calibri"/>
                </a:rPr>
                <a:t>ofilditan</a:t>
              </a:r>
              <a:r>
                <a:rPr lang="en-US" sz="1400" b="1" dirty="0">
                  <a:solidFill>
                    <a:srgbClr val="0E5299"/>
                  </a:solidFill>
                  <a:cs typeface="Calibri"/>
                </a:rPr>
                <a:t>?</a:t>
              </a:r>
            </a:p>
          </p:txBody>
        </p: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72F6E5C-DFBA-41FE-B17C-E6A4446660C3}"/>
                </a:ext>
              </a:extLst>
            </p:cNvPr>
            <p:cNvCxnSpPr>
              <a:cxnSpLocks/>
            </p:cNvCxnSpPr>
            <p:nvPr/>
          </p:nvCxnSpPr>
          <p:spPr>
            <a:xfrm>
              <a:off x="215345" y="529923"/>
              <a:ext cx="2925536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BF47F32-A466-4E03-BF58-BF986B670F07}"/>
                </a:ext>
              </a:extLst>
            </p:cNvPr>
            <p:cNvCxnSpPr>
              <a:cxnSpLocks/>
            </p:cNvCxnSpPr>
            <p:nvPr/>
          </p:nvCxnSpPr>
          <p:spPr>
            <a:xfrm>
              <a:off x="215345" y="768514"/>
              <a:ext cx="908052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Google Shape;55;p13">
            <a:extLst>
              <a:ext uri="{FF2B5EF4-FFF2-40B4-BE49-F238E27FC236}">
                <a16:creationId xmlns:a16="http://schemas.microsoft.com/office/drawing/2014/main" id="{74BE6B7B-DED9-49D9-B4A8-73A151185C5C}"/>
              </a:ext>
            </a:extLst>
          </p:cNvPr>
          <p:cNvSpPr/>
          <p:nvPr/>
        </p:nvSpPr>
        <p:spPr>
          <a:xfrm>
            <a:off x="1598114" y="-3333304"/>
            <a:ext cx="6861994" cy="2654952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8600" tIns="228600" rIns="228600" bIns="2286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buSzPts val="1100"/>
            </a:pPr>
            <a:r>
              <a:rPr lang="en-US" b="1">
                <a:latin typeface="Work Sans"/>
                <a:ea typeface="Work Sans"/>
                <a:cs typeface="Work Sans"/>
                <a:sym typeface="Work Sans"/>
              </a:rPr>
              <a:t>Include information on local vaccination efforts</a:t>
            </a:r>
            <a:endParaRPr lang="en-US" b="1">
              <a:solidFill>
                <a:srgbClr val="000000"/>
              </a:solidFill>
            </a:endParaRPr>
          </a:p>
          <a:p>
            <a:pPr>
              <a:lnSpc>
                <a:spcPct val="115000"/>
              </a:lnSpc>
              <a:spcAft>
                <a:spcPts val="1200"/>
              </a:spcAft>
              <a:buSzPts val="1100"/>
            </a:pP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Use the top portion back cover of the brochure to provide resources and links out to more information on vaccination in the area.</a:t>
            </a:r>
          </a:p>
          <a:p>
            <a:pPr>
              <a:lnSpc>
                <a:spcPct val="115000"/>
              </a:lnSpc>
              <a:spcAft>
                <a:spcPts val="1200"/>
              </a:spcAft>
              <a:buSzPts val="1100"/>
            </a:pP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The text on this panel is completely editable and new text can be added by </a:t>
            </a:r>
            <a:br>
              <a:rPr lang="en-US">
                <a:latin typeface="Work Sans"/>
                <a:ea typeface="Work Sans"/>
                <a:cs typeface="Work Sans"/>
                <a:sym typeface="Work Sans"/>
              </a:rPr>
            </a:b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right clicking on the border of a text box </a:t>
            </a:r>
            <a:r>
              <a:rPr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→ selecting copy from the menu → </a:t>
            </a:r>
            <a:br>
              <a:rPr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</a:br>
            <a:r>
              <a:rPr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right click where you want the new text box → select Paste from the menu</a:t>
            </a:r>
            <a:endParaRPr lang="en-US">
              <a:latin typeface="Work Sans"/>
              <a:ea typeface="Work Sans"/>
              <a:cs typeface="Work Sans"/>
              <a:sym typeface="Work Sans"/>
            </a:endParaRPr>
          </a:p>
          <a:p>
            <a:pPr>
              <a:lnSpc>
                <a:spcPct val="115000"/>
              </a:lnSpc>
              <a:spcAft>
                <a:spcPts val="1200"/>
              </a:spcAft>
              <a:buSzPts val="1100"/>
            </a:pPr>
            <a:endParaRPr lang="en-US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8" name="Google Shape;55;p13">
            <a:extLst>
              <a:ext uri="{FF2B5EF4-FFF2-40B4-BE49-F238E27FC236}">
                <a16:creationId xmlns:a16="http://schemas.microsoft.com/office/drawing/2014/main" id="{EFFF5C95-99F2-48FA-80E5-23BF6B66A0F8}"/>
              </a:ext>
            </a:extLst>
          </p:cNvPr>
          <p:cNvSpPr/>
          <p:nvPr/>
        </p:nvSpPr>
        <p:spPr>
          <a:xfrm>
            <a:off x="10927603" y="355702"/>
            <a:ext cx="3474722" cy="7812937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8600" tIns="228600" rIns="228600" bIns="2286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buSzPts val="1100"/>
            </a:pPr>
            <a:r>
              <a:rPr lang="en" b="1">
                <a:latin typeface="Work Sans"/>
                <a:ea typeface="Work Sans"/>
                <a:cs typeface="Work Sans"/>
                <a:sym typeface="Work Sans"/>
              </a:rPr>
              <a:t>Add an image and scale it </a:t>
            </a:r>
            <a:endParaRPr lang="en-US" b="1">
              <a:solidFill>
                <a:srgbClr val="000000"/>
              </a:solidFill>
            </a:endParaRPr>
          </a:p>
          <a:p>
            <a:pPr>
              <a:lnSpc>
                <a:spcPct val="115000"/>
              </a:lnSpc>
              <a:buSzPts val="1100"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Go to Insert </a:t>
            </a:r>
            <a:r>
              <a:rPr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→ </a:t>
            </a:r>
            <a:r>
              <a:rPr lang="en">
                <a:latin typeface="Work Sans"/>
                <a:ea typeface="Work Sans"/>
                <a:cs typeface="Work Sans"/>
                <a:sym typeface="Work Sans"/>
              </a:rPr>
              <a:t>Image </a:t>
            </a:r>
            <a:r>
              <a:rPr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→ </a:t>
            </a:r>
            <a:r>
              <a:rPr lang="en">
                <a:latin typeface="Work Sans"/>
                <a:ea typeface="Work Sans"/>
                <a:cs typeface="Work Sans"/>
                <a:sym typeface="Work Sans"/>
              </a:rPr>
              <a:t> Upload from Computer and select an image of you that you’d like </a:t>
            </a: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on the brochure cover.</a:t>
            </a:r>
            <a:endParaRPr>
              <a:solidFill>
                <a:srgbClr val="000000"/>
              </a:solidFill>
              <a:latin typeface="Work Sans"/>
              <a:ea typeface="Work Sans"/>
              <a:cs typeface="Work Sans"/>
            </a:endParaRPr>
          </a:p>
          <a:p>
            <a:pPr>
              <a:lnSpc>
                <a:spcPct val="115000"/>
              </a:lnSpc>
              <a:buSzPts val="1100"/>
            </a:pPr>
            <a:endParaRPr lang="en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>
              <a:lnSpc>
                <a:spcPct val="115000"/>
              </a:lnSpc>
              <a:buSzPts val="1100"/>
            </a:pPr>
            <a:r>
              <a:rPr lang="en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To scale, grab bottom right corner of image and hold the clicker down. Drag your mouse or finger across diagonally </a:t>
            </a:r>
            <a:r>
              <a:rPr lang="en">
                <a:latin typeface="Work Sans"/>
                <a:ea typeface="Work Sans"/>
                <a:cs typeface="Work Sans"/>
                <a:sym typeface="Work Sans"/>
              </a:rPr>
              <a:t>until it’s the same size/slightly bigger than the slide.</a:t>
            </a:r>
          </a:p>
          <a:p>
            <a:pPr>
              <a:lnSpc>
                <a:spcPct val="115000"/>
              </a:lnSpc>
              <a:buSzPts val="1100"/>
            </a:pPr>
            <a:endParaRPr>
              <a:latin typeface="Work Sans"/>
              <a:ea typeface="Work Sans"/>
              <a:cs typeface="Work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>
                <a:latin typeface="Work Sans"/>
                <a:ea typeface="Work Sans"/>
                <a:cs typeface="Work Sans"/>
                <a:sym typeface="Work Sans"/>
              </a:rPr>
              <a:t>Send your image back</a:t>
            </a:r>
            <a:endParaRPr lang="en-US" b="1">
              <a:solidFill>
                <a:srgbClr val="000000"/>
              </a:solidFill>
            </a:endParaRPr>
          </a:p>
          <a:p>
            <a:pPr>
              <a:lnSpc>
                <a:spcPct val="115000"/>
              </a:lnSpc>
              <a:buSzPts val="1100"/>
            </a:pP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Once you size your image and scale it proportionally to the size of the slide or slightly bigger, right click on the image and go to Order </a:t>
            </a:r>
            <a:r>
              <a:rPr lang="en-US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→ </a:t>
            </a: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 Send to back</a:t>
            </a:r>
            <a:endParaRPr lang="en-US">
              <a:latin typeface="Work Sans"/>
              <a:ea typeface="Work Sans"/>
              <a:cs typeface="Work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-US">
              <a:latin typeface="Work Sans"/>
              <a:ea typeface="Work Sans"/>
              <a:cs typeface="Work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>
                <a:latin typeface="Work Sans"/>
                <a:ea typeface="Work Sans"/>
                <a:cs typeface="Work Sans"/>
                <a:sym typeface="Work Sans"/>
              </a:rPr>
              <a:t>Crop your image</a:t>
            </a:r>
            <a:endParaRPr lang="en-US" b="1">
              <a:solidFill>
                <a:srgbClr val="000000"/>
              </a:solidFill>
            </a:endParaRPr>
          </a:p>
          <a:p>
            <a:pPr>
              <a:lnSpc>
                <a:spcPct val="115000"/>
              </a:lnSpc>
              <a:buSzPts val="1100"/>
            </a:pP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If the image is larger than the brochure cover, you can crop it by right clicking on the image and selecting the Crop tool that appears in the pop-up menu. You can then drag the black bars at the edges of the image to trim it to the right size. Click outside of the image to apply the changes.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48FD950E-B911-473E-A5B9-CECF0E8C5FDD}"/>
              </a:ext>
            </a:extLst>
          </p:cNvPr>
          <p:cNvCxnSpPr>
            <a:cxnSpLocks/>
          </p:cNvCxnSpPr>
          <p:nvPr/>
        </p:nvCxnSpPr>
        <p:spPr>
          <a:xfrm flipH="1" flipV="1">
            <a:off x="10067585" y="3236457"/>
            <a:ext cx="860017" cy="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Google Shape;56;p13">
            <a:extLst>
              <a:ext uri="{FF2B5EF4-FFF2-40B4-BE49-F238E27FC236}">
                <a16:creationId xmlns:a16="http://schemas.microsoft.com/office/drawing/2014/main" id="{14FB53EF-A322-4025-B141-25528EEA05D7}"/>
              </a:ext>
            </a:extLst>
          </p:cNvPr>
          <p:cNvSpPr/>
          <p:nvPr/>
        </p:nvSpPr>
        <p:spPr>
          <a:xfrm>
            <a:off x="10927602" y="1521"/>
            <a:ext cx="1119255" cy="354181"/>
          </a:xfrm>
          <a:prstGeom prst="rect">
            <a:avLst/>
          </a:prstGeom>
          <a:solidFill>
            <a:srgbClr val="FF3E55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Work Sans"/>
                <a:ea typeface="Work Sans"/>
                <a:cs typeface="Work Sans"/>
                <a:sym typeface="Work Sans"/>
              </a:rPr>
              <a:t>1</a:t>
            </a:r>
            <a:endParaRPr sz="2400" b="1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2" name="Google Shape;55;p13">
            <a:extLst>
              <a:ext uri="{FF2B5EF4-FFF2-40B4-BE49-F238E27FC236}">
                <a16:creationId xmlns:a16="http://schemas.microsoft.com/office/drawing/2014/main" id="{21B3AA2B-B15D-4B19-BEBB-015840EE0B90}"/>
              </a:ext>
            </a:extLst>
          </p:cNvPr>
          <p:cNvSpPr/>
          <p:nvPr/>
        </p:nvSpPr>
        <p:spPr>
          <a:xfrm>
            <a:off x="1609545" y="8410460"/>
            <a:ext cx="6736170" cy="1960471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8600" tIns="228600" rIns="228600" bIns="2286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buSzPts val="1100"/>
            </a:pPr>
            <a:r>
              <a:rPr lang="en-US" b="1">
                <a:latin typeface="Work Sans"/>
                <a:ea typeface="Work Sans"/>
                <a:cs typeface="Work Sans"/>
                <a:sym typeface="Work Sans"/>
              </a:rPr>
              <a:t>Add information on your organization and other relevant resources</a:t>
            </a:r>
          </a:p>
          <a:p>
            <a:pPr>
              <a:lnSpc>
                <a:spcPct val="115000"/>
              </a:lnSpc>
              <a:spcAft>
                <a:spcPts val="600"/>
              </a:spcAft>
              <a:buSzPts val="1100"/>
            </a:pPr>
            <a:r>
              <a:rPr lang="en-US">
                <a:solidFill>
                  <a:srgbClr val="000000"/>
                </a:solidFill>
                <a:latin typeface="Work Sans"/>
                <a:sym typeface="Work Sans"/>
              </a:rPr>
              <a:t>The bottom portion of the back cover </a:t>
            </a:r>
            <a:r>
              <a:rPr lang="en-US">
                <a:latin typeface="Work Sans"/>
                <a:sym typeface="Work Sans"/>
              </a:rPr>
              <a:t>allows you to include organizational links, phone numbers, and other information useful to your community.</a:t>
            </a:r>
          </a:p>
          <a:p>
            <a:pPr>
              <a:lnSpc>
                <a:spcPct val="115000"/>
              </a:lnSpc>
              <a:spcAft>
                <a:spcPts val="600"/>
              </a:spcAft>
              <a:buSzPts val="1100"/>
            </a:pPr>
            <a:r>
              <a:rPr lang="en-US">
                <a:latin typeface="Work Sans"/>
                <a:sym typeface="Work Sans"/>
              </a:rPr>
              <a:t>Be sure to include a date on the brochure as information changes quickly.</a:t>
            </a:r>
          </a:p>
        </p:txBody>
      </p:sp>
      <p:sp>
        <p:nvSpPr>
          <p:cNvPr id="43" name="Google Shape;56;p13">
            <a:extLst>
              <a:ext uri="{FF2B5EF4-FFF2-40B4-BE49-F238E27FC236}">
                <a16:creationId xmlns:a16="http://schemas.microsoft.com/office/drawing/2014/main" id="{E39C1186-0993-426E-A44F-FEB3F296F9DE}"/>
              </a:ext>
            </a:extLst>
          </p:cNvPr>
          <p:cNvSpPr/>
          <p:nvPr/>
        </p:nvSpPr>
        <p:spPr>
          <a:xfrm>
            <a:off x="1609544" y="8054886"/>
            <a:ext cx="1119255" cy="354181"/>
          </a:xfrm>
          <a:prstGeom prst="rect">
            <a:avLst/>
          </a:prstGeom>
          <a:solidFill>
            <a:srgbClr val="FF3E55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Work Sans"/>
                <a:ea typeface="Work Sans"/>
                <a:cs typeface="Work Sans"/>
                <a:sym typeface="Work Sans"/>
              </a:rPr>
              <a:t>3</a:t>
            </a:r>
            <a:endParaRPr sz="2000" b="1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40C40B5-49E4-4D16-8A30-8895207E78F7}"/>
              </a:ext>
            </a:extLst>
          </p:cNvPr>
          <p:cNvCxnSpPr>
            <a:cxnSpLocks/>
          </p:cNvCxnSpPr>
          <p:nvPr/>
        </p:nvCxnSpPr>
        <p:spPr>
          <a:xfrm flipV="1">
            <a:off x="5029200" y="7783826"/>
            <a:ext cx="0" cy="62016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Google Shape;56;p13">
            <a:extLst>
              <a:ext uri="{FF2B5EF4-FFF2-40B4-BE49-F238E27FC236}">
                <a16:creationId xmlns:a16="http://schemas.microsoft.com/office/drawing/2014/main" id="{A9523068-913F-42CD-9D77-C34C5031DD18}"/>
              </a:ext>
            </a:extLst>
          </p:cNvPr>
          <p:cNvSpPr/>
          <p:nvPr/>
        </p:nvSpPr>
        <p:spPr>
          <a:xfrm>
            <a:off x="1598114" y="-3681046"/>
            <a:ext cx="1119255" cy="354181"/>
          </a:xfrm>
          <a:prstGeom prst="rect">
            <a:avLst/>
          </a:prstGeom>
          <a:solidFill>
            <a:srgbClr val="FF3E55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Work Sans"/>
                <a:ea typeface="Work Sans"/>
                <a:cs typeface="Work Sans"/>
                <a:sym typeface="Work Sans"/>
              </a:rPr>
              <a:t>2</a:t>
            </a:r>
            <a:endParaRPr sz="2000" b="1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B9D8057C-D107-42B4-8363-7C02A7D4EC2A}"/>
              </a:ext>
            </a:extLst>
          </p:cNvPr>
          <p:cNvCxnSpPr>
            <a:cxnSpLocks/>
          </p:cNvCxnSpPr>
          <p:nvPr/>
        </p:nvCxnSpPr>
        <p:spPr>
          <a:xfrm>
            <a:off x="5029200" y="-663806"/>
            <a:ext cx="0" cy="66380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D4A8F44-4C8A-99E8-37A9-1C11A1D83D82}"/>
              </a:ext>
            </a:extLst>
          </p:cNvPr>
          <p:cNvSpPr txBox="1"/>
          <p:nvPr/>
        </p:nvSpPr>
        <p:spPr>
          <a:xfrm>
            <a:off x="7107491" y="6116550"/>
            <a:ext cx="2548338" cy="7571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400"/>
              </a:spcAft>
              <a:buClr>
                <a:srgbClr val="FFC000"/>
              </a:buClr>
            </a:pPr>
            <a:r>
              <a:rPr lang="fi-FI" sz="2400" b="1">
                <a:solidFill>
                  <a:schemeClr val="bg1"/>
                </a:solidFill>
                <a:cs typeface="Calibri"/>
              </a:rPr>
              <a:t>Pran yon Vaksen kont KOVID ki ajou</a:t>
            </a:r>
            <a:endParaRPr lang="en-US" sz="2400" b="1">
              <a:solidFill>
                <a:schemeClr val="bg1"/>
              </a:solidFill>
              <a:cs typeface="Calibri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9876B1E-96D6-32FB-7F1B-1EED2192D50E}"/>
              </a:ext>
            </a:extLst>
          </p:cNvPr>
          <p:cNvCxnSpPr>
            <a:cxnSpLocks/>
          </p:cNvCxnSpPr>
          <p:nvPr/>
        </p:nvCxnSpPr>
        <p:spPr>
          <a:xfrm>
            <a:off x="7035801" y="6035367"/>
            <a:ext cx="2691718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86BA1D6-727A-12F3-446A-821FB9CF8528}"/>
              </a:ext>
            </a:extLst>
          </p:cNvPr>
          <p:cNvCxnSpPr>
            <a:cxnSpLocks/>
          </p:cNvCxnSpPr>
          <p:nvPr/>
        </p:nvCxnSpPr>
        <p:spPr>
          <a:xfrm>
            <a:off x="7038210" y="7003970"/>
            <a:ext cx="2686901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3628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9BCE140-F750-4BD1-8833-3C1C267493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3223" y="0"/>
            <a:ext cx="3315177" cy="1685062"/>
          </a:xfrm>
          <a:prstGeom prst="rect">
            <a:avLst/>
          </a:prstGeom>
        </p:spPr>
      </p:pic>
      <p:pic>
        <p:nvPicPr>
          <p:cNvPr id="10" name="Picture 9" descr="A picture containing person&#10;&#10;Description automatically generated">
            <a:extLst>
              <a:ext uri="{FF2B5EF4-FFF2-40B4-BE49-F238E27FC236}">
                <a16:creationId xmlns:a16="http://schemas.microsoft.com/office/drawing/2014/main" id="{96AE2270-A853-4200-B222-06983179E32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90" b="4908"/>
          <a:stretch/>
        </p:blipFill>
        <p:spPr>
          <a:xfrm>
            <a:off x="7479786" y="0"/>
            <a:ext cx="1747190" cy="1675072"/>
          </a:xfrm>
          <a:prstGeom prst="rect">
            <a:avLst/>
          </a:prstGeom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1514A06F-6C9B-400A-813A-0BB94C3D4BDA}"/>
              </a:ext>
            </a:extLst>
          </p:cNvPr>
          <p:cNvSpPr/>
          <p:nvPr/>
        </p:nvSpPr>
        <p:spPr>
          <a:xfrm>
            <a:off x="3371847" y="-2344"/>
            <a:ext cx="3371851" cy="806856"/>
          </a:xfrm>
          <a:prstGeom prst="rect">
            <a:avLst/>
          </a:prstGeom>
          <a:gradFill flip="none" rotWithShape="1">
            <a:gsLst>
              <a:gs pos="0">
                <a:srgbClr val="0E5299">
                  <a:alpha val="76000"/>
                </a:srgbClr>
              </a:gs>
              <a:gs pos="63000">
                <a:srgbClr val="0E5299">
                  <a:alpha val="86000"/>
                </a:srgbClr>
              </a:gs>
              <a:gs pos="100000">
                <a:srgbClr val="0E529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E25588B-FE07-48CB-A7BA-42DD444F277B}"/>
              </a:ext>
            </a:extLst>
          </p:cNvPr>
          <p:cNvSpPr txBox="1"/>
          <p:nvPr/>
        </p:nvSpPr>
        <p:spPr>
          <a:xfrm>
            <a:off x="3676291" y="199742"/>
            <a:ext cx="2762968" cy="4985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fi-FI" b="1">
                <a:solidFill>
                  <a:schemeClr val="bg1"/>
                </a:solidFill>
                <a:cs typeface="Calibri"/>
              </a:rPr>
              <a:t>KISA POU KONNEN LÈ W AP PRAN VAKSEN COVID</a:t>
            </a:r>
            <a:endParaRPr lang="es-ES" b="1">
              <a:solidFill>
                <a:schemeClr val="bg1"/>
              </a:solidFill>
              <a:cs typeface="Calibri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FD3EC11-B334-473F-BCC6-24366A951BED}"/>
              </a:ext>
            </a:extLst>
          </p:cNvPr>
          <p:cNvGrpSpPr/>
          <p:nvPr/>
        </p:nvGrpSpPr>
        <p:grpSpPr>
          <a:xfrm>
            <a:off x="3531255" y="4458333"/>
            <a:ext cx="1286764" cy="1409202"/>
            <a:chOff x="3643289" y="4315161"/>
            <a:chExt cx="1286764" cy="140920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C3BAA96-8C90-41D8-A7B5-0119B6C9224E}"/>
                </a:ext>
              </a:extLst>
            </p:cNvPr>
            <p:cNvGrpSpPr/>
            <p:nvPr/>
          </p:nvGrpSpPr>
          <p:grpSpPr>
            <a:xfrm>
              <a:off x="3830342" y="4315161"/>
              <a:ext cx="912659" cy="912659"/>
              <a:chOff x="4125623" y="3537465"/>
              <a:chExt cx="1906877" cy="1906877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475462CB-7506-47B5-BEF3-D13CAE4F1353}"/>
                  </a:ext>
                </a:extLst>
              </p:cNvPr>
              <p:cNvSpPr/>
              <p:nvPr/>
            </p:nvSpPr>
            <p:spPr>
              <a:xfrm>
                <a:off x="4125623" y="3537465"/>
                <a:ext cx="1906877" cy="1906877"/>
              </a:xfrm>
              <a:prstGeom prst="rect">
                <a:avLst/>
              </a:prstGeom>
              <a:solidFill>
                <a:srgbClr val="1565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4" name="Graphic 63">
                <a:extLst>
                  <a:ext uri="{FF2B5EF4-FFF2-40B4-BE49-F238E27FC236}">
                    <a16:creationId xmlns:a16="http://schemas.microsoft.com/office/drawing/2014/main" id="{5CABCE15-D27A-47DA-946E-92F6653B15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4293589" y="3691146"/>
                <a:ext cx="1599516" cy="1599516"/>
              </a:xfrm>
              <a:prstGeom prst="rect">
                <a:avLst/>
              </a:prstGeom>
            </p:spPr>
          </p:pic>
        </p:grp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A34D6256-75F4-4D11-9E4D-F4ABDB12E451}"/>
                </a:ext>
              </a:extLst>
            </p:cNvPr>
            <p:cNvSpPr txBox="1"/>
            <p:nvPr/>
          </p:nvSpPr>
          <p:spPr>
            <a:xfrm>
              <a:off x="3643289" y="5267315"/>
              <a:ext cx="1286764" cy="45704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1100" b="1"/>
                <a:t>Ou </a:t>
              </a:r>
              <a:r>
                <a:rPr lang="en-US" sz="1100" b="1" err="1"/>
                <a:t>pral</a:t>
              </a:r>
              <a:r>
                <a:rPr lang="en-US" sz="1100" b="1"/>
                <a:t> </a:t>
              </a:r>
              <a:r>
                <a:rPr lang="en-US" sz="1100" b="1" err="1"/>
                <a:t>santi'w</a:t>
              </a:r>
              <a:r>
                <a:rPr lang="en-US" sz="1100" b="1"/>
                <a:t> pi </a:t>
              </a:r>
              <a:r>
                <a:rPr lang="en-US" sz="1100" b="1" err="1"/>
                <a:t>byen</a:t>
              </a:r>
              <a:r>
                <a:rPr lang="en-US" sz="1100" b="1"/>
                <a:t> </a:t>
              </a:r>
              <a:r>
                <a:rPr lang="en-US" sz="1100" b="1" err="1"/>
                <a:t>kèk</a:t>
              </a:r>
              <a:r>
                <a:rPr lang="en-US" sz="1100" b="1"/>
                <a:t> </a:t>
              </a:r>
              <a:r>
                <a:rPr lang="en-US" sz="1100" b="1" err="1"/>
                <a:t>jou</a:t>
              </a:r>
              <a:r>
                <a:rPr lang="en-US" sz="1100" b="1"/>
                <a:t> </a:t>
              </a:r>
              <a:r>
                <a:rPr lang="en-US" sz="1100" b="1" err="1"/>
                <a:t>apwè</a:t>
              </a:r>
              <a:r>
                <a:rPr lang="en-US" sz="1100" b="1"/>
                <a:t> </a:t>
              </a:r>
              <a:r>
                <a:rPr lang="en-US" sz="1100" b="1" err="1"/>
                <a:t>vaksen</a:t>
              </a:r>
              <a:r>
                <a:rPr lang="en-US" sz="1100" b="1"/>
                <a:t> an.</a:t>
              </a:r>
              <a:endParaRPr lang="en-US" sz="1100" b="1">
                <a:cs typeface="Calibri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D2CB385-2E8F-4957-A6FF-8EAA8DF3FEDC}"/>
              </a:ext>
            </a:extLst>
          </p:cNvPr>
          <p:cNvGrpSpPr/>
          <p:nvPr/>
        </p:nvGrpSpPr>
        <p:grpSpPr>
          <a:xfrm>
            <a:off x="5112658" y="4457408"/>
            <a:ext cx="1469664" cy="1410127"/>
            <a:chOff x="5124318" y="4315758"/>
            <a:chExt cx="1469664" cy="141012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53BD4F8-AFAC-4BB2-8D4D-6D1B2FDADE7F}"/>
                </a:ext>
              </a:extLst>
            </p:cNvPr>
            <p:cNvGrpSpPr/>
            <p:nvPr/>
          </p:nvGrpSpPr>
          <p:grpSpPr>
            <a:xfrm>
              <a:off x="5406247" y="4315758"/>
              <a:ext cx="912659" cy="912659"/>
              <a:chOff x="5310651" y="3880938"/>
              <a:chExt cx="1906877" cy="1906877"/>
            </a:xfrm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4D389D62-A03D-46AE-B379-DEA9A654EFD2}"/>
                  </a:ext>
                </a:extLst>
              </p:cNvPr>
              <p:cNvSpPr/>
              <p:nvPr/>
            </p:nvSpPr>
            <p:spPr>
              <a:xfrm>
                <a:off x="5310651" y="3880938"/>
                <a:ext cx="1906877" cy="1906877"/>
              </a:xfrm>
              <a:prstGeom prst="rect">
                <a:avLst/>
              </a:prstGeom>
              <a:solidFill>
                <a:srgbClr val="FBC0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6" name="Graphic 65">
                <a:extLst>
                  <a:ext uri="{FF2B5EF4-FFF2-40B4-BE49-F238E27FC236}">
                    <a16:creationId xmlns:a16="http://schemas.microsoft.com/office/drawing/2014/main" id="{2982380A-5821-4881-8F72-A31E399D9B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5378794" y="3931315"/>
                <a:ext cx="1806122" cy="1806122"/>
              </a:xfrm>
              <a:prstGeom prst="rect">
                <a:avLst/>
              </a:prstGeom>
            </p:spPr>
          </p:pic>
        </p:grp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9494E1F9-E0B9-48F3-A35C-C638E094663E}"/>
                </a:ext>
              </a:extLst>
            </p:cNvPr>
            <p:cNvSpPr txBox="1"/>
            <p:nvPr/>
          </p:nvSpPr>
          <p:spPr>
            <a:xfrm>
              <a:off x="5124318" y="5268837"/>
              <a:ext cx="1469664" cy="45704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1100" b="1" err="1">
                  <a:cs typeface="Calibri"/>
                </a:rPr>
                <a:t>Yo</a:t>
              </a:r>
              <a:r>
                <a:rPr lang="en-US" sz="1100" b="1">
                  <a:cs typeface="Calibri"/>
                </a:rPr>
                <a:t> </a:t>
              </a:r>
              <a:r>
                <a:rPr lang="en-US" sz="1100" b="1" err="1">
                  <a:cs typeface="Calibri"/>
                </a:rPr>
                <a:t>konsidere</a:t>
              </a:r>
              <a:r>
                <a:rPr lang="en-US" sz="1100" b="1">
                  <a:cs typeface="Calibri"/>
                </a:rPr>
                <a:t> </a:t>
              </a:r>
              <a:r>
                <a:rPr lang="en-US" sz="1100" b="1" err="1">
                  <a:cs typeface="Calibri"/>
                </a:rPr>
                <a:t>ou</a:t>
              </a:r>
              <a:r>
                <a:rPr lang="en-US" sz="1100" b="1">
                  <a:cs typeface="Calibri"/>
                </a:rPr>
                <a:t> </a:t>
              </a:r>
              <a:r>
                <a:rPr lang="en-US" sz="1100" b="1" err="1">
                  <a:cs typeface="Calibri"/>
                </a:rPr>
                <a:t>ajou</a:t>
              </a:r>
              <a:r>
                <a:rPr lang="en-US" sz="1100" b="1">
                  <a:cs typeface="Calibri"/>
                </a:rPr>
                <a:t> </a:t>
              </a:r>
              <a:r>
                <a:rPr lang="en-US" sz="1100" b="1" err="1">
                  <a:cs typeface="Calibri"/>
                </a:rPr>
                <a:t>depi</a:t>
              </a:r>
              <a:r>
                <a:rPr lang="en-US" sz="1100" b="1">
                  <a:cs typeface="Calibri"/>
                </a:rPr>
                <a:t> w </a:t>
              </a:r>
              <a:r>
                <a:rPr lang="en-US" sz="1100" b="1" err="1">
                  <a:cs typeface="Calibri"/>
                </a:rPr>
                <a:t>resevwa</a:t>
              </a:r>
              <a:r>
                <a:rPr lang="en-US" sz="1100" b="1">
                  <a:cs typeface="Calibri"/>
                </a:rPr>
                <a:t> </a:t>
              </a:r>
              <a:r>
                <a:rPr lang="en-US" sz="1100" b="1" err="1">
                  <a:cs typeface="Calibri"/>
                </a:rPr>
                <a:t>dòz</a:t>
              </a:r>
              <a:r>
                <a:rPr lang="en-US" sz="1100" b="1">
                  <a:cs typeface="Calibri"/>
                </a:rPr>
                <a:t> </a:t>
              </a:r>
              <a:r>
                <a:rPr lang="en-US" sz="1100" b="1" err="1">
                  <a:cs typeface="Calibri"/>
                </a:rPr>
                <a:t>ou</a:t>
              </a:r>
              <a:r>
                <a:rPr lang="en-US" sz="1100" b="1">
                  <a:cs typeface="Calibri"/>
                </a:rPr>
                <a:t> </a:t>
              </a:r>
              <a:r>
                <a:rPr lang="en-US" sz="1100" b="1" err="1">
                  <a:cs typeface="Calibri"/>
                </a:rPr>
                <a:t>bezwen</a:t>
              </a:r>
              <a:r>
                <a:rPr lang="en-US" sz="1100" b="1">
                  <a:cs typeface="Calibri"/>
                </a:rPr>
                <a:t> an (</a:t>
              </a:r>
              <a:r>
                <a:rPr lang="en-US" sz="1100" b="1" err="1">
                  <a:cs typeface="Calibri"/>
                </a:rPr>
                <a:t>yo</a:t>
              </a:r>
              <a:r>
                <a:rPr lang="en-US" sz="1100" b="1">
                  <a:cs typeface="Calibri"/>
                </a:rPr>
                <a:t>).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DDE8E62-6C13-40D3-B7FE-BEC4C648D3A7}"/>
              </a:ext>
            </a:extLst>
          </p:cNvPr>
          <p:cNvGrpSpPr/>
          <p:nvPr/>
        </p:nvGrpSpPr>
        <p:grpSpPr>
          <a:xfrm>
            <a:off x="3389383" y="6077405"/>
            <a:ext cx="1539886" cy="1266636"/>
            <a:chOff x="3496503" y="5981826"/>
            <a:chExt cx="1539886" cy="126663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8583C2F-7784-4FCC-BD67-F89B45AAAB25}"/>
                </a:ext>
              </a:extLst>
            </p:cNvPr>
            <p:cNvGrpSpPr/>
            <p:nvPr/>
          </p:nvGrpSpPr>
          <p:grpSpPr>
            <a:xfrm>
              <a:off x="3830342" y="5981826"/>
              <a:ext cx="912658" cy="912658"/>
              <a:chOff x="551043" y="6616319"/>
              <a:chExt cx="1906877" cy="1906877"/>
            </a:xfrm>
          </p:grpSpPr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0D9D98DC-A3DE-4819-BACD-1451DB23D2BA}"/>
                  </a:ext>
                </a:extLst>
              </p:cNvPr>
              <p:cNvSpPr/>
              <p:nvPr/>
            </p:nvSpPr>
            <p:spPr>
              <a:xfrm>
                <a:off x="551043" y="6616319"/>
                <a:ext cx="1906877" cy="1906877"/>
              </a:xfrm>
              <a:prstGeom prst="rect">
                <a:avLst/>
              </a:prstGeom>
              <a:solidFill>
                <a:srgbClr val="FBC0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8" name="Graphic 67">
                <a:extLst>
                  <a:ext uri="{FF2B5EF4-FFF2-40B4-BE49-F238E27FC236}">
                    <a16:creationId xmlns:a16="http://schemas.microsoft.com/office/drawing/2014/main" id="{108C51B7-80EA-4AA9-9180-F79C7FB586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709878" y="6689124"/>
                <a:ext cx="1580314" cy="1761266"/>
              </a:xfrm>
              <a:prstGeom prst="rect">
                <a:avLst/>
              </a:prstGeom>
            </p:spPr>
          </p:pic>
        </p:grp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35AAC854-2E22-419D-B132-096B2F209976}"/>
                </a:ext>
              </a:extLst>
            </p:cNvPr>
            <p:cNvSpPr txBox="1"/>
            <p:nvPr/>
          </p:nvSpPr>
          <p:spPr>
            <a:xfrm>
              <a:off x="3496503" y="6943763"/>
              <a:ext cx="1539886" cy="30469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1100" b="1">
                  <a:ea typeface="+mn-lt"/>
                  <a:cs typeface="+mn-lt"/>
                </a:rPr>
                <a:t>Lave men w epi pran mezi pou w pa gaye COVID-19.</a:t>
              </a:r>
              <a:endParaRPr lang="en-US" b="1">
                <a:ea typeface="Calibri"/>
                <a:cs typeface="Calibri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FD9E393-0A72-457D-A10E-4A652B5FDD1C}"/>
              </a:ext>
            </a:extLst>
          </p:cNvPr>
          <p:cNvGrpSpPr/>
          <p:nvPr/>
        </p:nvGrpSpPr>
        <p:grpSpPr>
          <a:xfrm>
            <a:off x="5115644" y="6074257"/>
            <a:ext cx="1517438" cy="1410703"/>
            <a:chOff x="5127304" y="5978678"/>
            <a:chExt cx="1517438" cy="1410703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6A300940-612E-4434-A90A-166319E03B88}"/>
                </a:ext>
              </a:extLst>
            </p:cNvPr>
            <p:cNvGrpSpPr/>
            <p:nvPr/>
          </p:nvGrpSpPr>
          <p:grpSpPr>
            <a:xfrm>
              <a:off x="5406247" y="5978678"/>
              <a:ext cx="910394" cy="950687"/>
              <a:chOff x="5310651" y="6616319"/>
              <a:chExt cx="1906877" cy="1991273"/>
            </a:xfrm>
          </p:grpSpPr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4ECC08A2-238A-4CB1-8AE0-794CADCFE2CA}"/>
                  </a:ext>
                </a:extLst>
              </p:cNvPr>
              <p:cNvSpPr/>
              <p:nvPr/>
            </p:nvSpPr>
            <p:spPr>
              <a:xfrm>
                <a:off x="5310651" y="6616319"/>
                <a:ext cx="1906877" cy="1906877"/>
              </a:xfrm>
              <a:prstGeom prst="rect">
                <a:avLst/>
              </a:prstGeom>
              <a:solidFill>
                <a:srgbClr val="96CF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0" name="Graphic 69">
                <a:extLst>
                  <a:ext uri="{FF2B5EF4-FFF2-40B4-BE49-F238E27FC236}">
                    <a16:creationId xmlns:a16="http://schemas.microsoft.com/office/drawing/2014/main" id="{A5138267-2CC7-4BD0-98E1-87BB31AA73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5538062" y="6700715"/>
                <a:ext cx="1496071" cy="1906877"/>
              </a:xfrm>
              <a:prstGeom prst="rect">
                <a:avLst/>
              </a:prstGeom>
            </p:spPr>
          </p:pic>
        </p:grp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450DF418-A625-4960-A393-2A15BFEA09B0}"/>
                </a:ext>
              </a:extLst>
            </p:cNvPr>
            <p:cNvSpPr txBox="1"/>
            <p:nvPr/>
          </p:nvSpPr>
          <p:spPr>
            <a:xfrm>
              <a:off x="5127304" y="6932333"/>
              <a:ext cx="1517438" cy="45704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fr-FR" sz="1100" b="1"/>
                <a:t>Ou te </a:t>
              </a:r>
              <a:r>
                <a:rPr lang="fr-FR" sz="1100" b="1" err="1"/>
                <a:t>fè</a:t>
              </a:r>
              <a:r>
                <a:rPr lang="fr-FR" sz="1100" b="1"/>
                <a:t> </a:t>
              </a:r>
              <a:r>
                <a:rPr lang="fr-FR" sz="1100" b="1" err="1"/>
                <a:t>pati</a:t>
              </a:r>
              <a:r>
                <a:rPr lang="fr-FR" sz="1100" b="1"/>
                <a:t> </a:t>
              </a:r>
              <a:r>
                <a:rPr lang="fr-FR" sz="1100" b="1" err="1"/>
                <a:t>pa'w</a:t>
              </a:r>
              <a:r>
                <a:rPr lang="fr-FR" sz="1100" b="1"/>
                <a:t> la pou te </a:t>
              </a:r>
              <a:r>
                <a:rPr lang="fr-FR" sz="1100" b="1" err="1"/>
                <a:t>pwoteje</a:t>
              </a:r>
              <a:r>
                <a:rPr lang="fr-FR" sz="1100" b="1"/>
                <a:t> </a:t>
              </a:r>
              <a:r>
                <a:rPr lang="fr-FR" sz="1100" b="1" err="1"/>
                <a:t>tèt</a:t>
              </a:r>
              <a:r>
                <a:rPr lang="fr-FR" sz="1100" b="1"/>
                <a:t> ou </a:t>
              </a:r>
              <a:r>
                <a:rPr lang="fr-FR" sz="1100" b="1" err="1"/>
                <a:t>ak</a:t>
              </a:r>
              <a:r>
                <a:rPr lang="fr-FR" sz="1100" b="1"/>
                <a:t> </a:t>
              </a:r>
              <a:r>
                <a:rPr lang="fr-FR" sz="1100" b="1" err="1"/>
                <a:t>lòt</a:t>
              </a:r>
              <a:r>
                <a:rPr lang="fr-FR" sz="1100" b="1"/>
                <a:t> </a:t>
              </a:r>
              <a:r>
                <a:rPr lang="fr-FR" sz="1100" b="1" err="1"/>
                <a:t>moun</a:t>
              </a:r>
              <a:r>
                <a:rPr lang="fr-FR" sz="1100" b="1"/>
                <a:t> de COVID-19 la!</a:t>
              </a:r>
              <a:endParaRPr lang="en-US" sz="1100" b="1">
                <a:cs typeface="Calibri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D77C0E5-23FA-49E5-BF97-77E73A22E292}"/>
              </a:ext>
            </a:extLst>
          </p:cNvPr>
          <p:cNvGrpSpPr/>
          <p:nvPr/>
        </p:nvGrpSpPr>
        <p:grpSpPr>
          <a:xfrm>
            <a:off x="4938971" y="933845"/>
            <a:ext cx="1757104" cy="1408151"/>
            <a:chOff x="3393843" y="2655956"/>
            <a:chExt cx="1757104" cy="140815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C92E1F6-CB79-4454-8F75-4337B1CD1240}"/>
                </a:ext>
              </a:extLst>
            </p:cNvPr>
            <p:cNvGrpSpPr/>
            <p:nvPr/>
          </p:nvGrpSpPr>
          <p:grpSpPr>
            <a:xfrm>
              <a:off x="3830342" y="2655956"/>
              <a:ext cx="912659" cy="904573"/>
              <a:chOff x="5308054" y="1151350"/>
              <a:chExt cx="1912070" cy="1895129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18E70612-92D9-41E3-A0B5-16C06E125376}"/>
                  </a:ext>
                </a:extLst>
              </p:cNvPr>
              <p:cNvSpPr/>
              <p:nvPr/>
            </p:nvSpPr>
            <p:spPr>
              <a:xfrm>
                <a:off x="5308054" y="1151350"/>
                <a:ext cx="1912070" cy="1895129"/>
              </a:xfrm>
              <a:prstGeom prst="rect">
                <a:avLst/>
              </a:prstGeom>
              <a:solidFill>
                <a:srgbClr val="96CF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0" name="Graphic 59">
                <a:extLst>
                  <a:ext uri="{FF2B5EF4-FFF2-40B4-BE49-F238E27FC236}">
                    <a16:creationId xmlns:a16="http://schemas.microsoft.com/office/drawing/2014/main" id="{897F88EE-9380-4C72-87E9-2CFBA51EAA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5614345" y="1244342"/>
                <a:ext cx="1266835" cy="1747665"/>
              </a:xfrm>
              <a:prstGeom prst="rect">
                <a:avLst/>
              </a:prstGeom>
            </p:spPr>
          </p:pic>
        </p:grp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72B83FDF-F93F-4618-9DBE-B31F40A0657A}"/>
                </a:ext>
              </a:extLst>
            </p:cNvPr>
            <p:cNvSpPr txBox="1"/>
            <p:nvPr/>
          </p:nvSpPr>
          <p:spPr>
            <a:xfrm>
              <a:off x="3393843" y="3607059"/>
              <a:ext cx="1757104" cy="45704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1100" b="1" err="1"/>
                <a:t>Genyen</a:t>
              </a:r>
              <a:r>
                <a:rPr lang="en-US" sz="1100" b="1"/>
                <a:t> </a:t>
              </a:r>
              <a:r>
                <a:rPr lang="en-US" sz="1100" b="1" err="1"/>
                <a:t>divès</a:t>
              </a:r>
              <a:r>
                <a:rPr lang="en-US" sz="1100" b="1"/>
                <a:t> </a:t>
              </a:r>
              <a:r>
                <a:rPr lang="en-US" sz="1100" b="1" err="1"/>
                <a:t>kalite</a:t>
              </a:r>
              <a:r>
                <a:rPr lang="en-US" sz="1100" b="1"/>
                <a:t> </a:t>
              </a:r>
              <a:r>
                <a:rPr lang="en-US" sz="1100" b="1" err="1"/>
                <a:t>vaksen</a:t>
              </a:r>
              <a:r>
                <a:rPr lang="en-US" sz="1100" b="1"/>
                <a:t>. Tout </a:t>
              </a:r>
              <a:r>
                <a:rPr lang="en-US" sz="1100" b="1" err="1"/>
                <a:t>vaksen</a:t>
              </a:r>
              <a:r>
                <a:rPr lang="en-US" sz="1100" b="1"/>
                <a:t> ki </a:t>
              </a:r>
              <a:r>
                <a:rPr lang="en-US" sz="1100" b="1" err="1"/>
                <a:t>kont</a:t>
              </a:r>
              <a:r>
                <a:rPr lang="en-US" sz="1100" b="1"/>
                <a:t> COVID-19 la </a:t>
              </a:r>
              <a:r>
                <a:rPr lang="en-US" sz="1100" b="1" err="1"/>
                <a:t>yo</a:t>
              </a:r>
              <a:r>
                <a:rPr lang="en-US" sz="1100" b="1"/>
                <a:t> </a:t>
              </a:r>
              <a:r>
                <a:rPr lang="en-US" sz="1100" b="1" err="1"/>
                <a:t>san</a:t>
              </a:r>
              <a:r>
                <a:rPr lang="en-US" sz="1100" b="1"/>
                <a:t> </a:t>
              </a:r>
              <a:r>
                <a:rPr lang="en-US" sz="1100" b="1" err="1"/>
                <a:t>danje</a:t>
              </a:r>
              <a:r>
                <a:rPr lang="en-US" sz="1100" b="1"/>
                <a:t> e </a:t>
              </a:r>
              <a:r>
                <a:rPr lang="en-US" sz="1100" b="1" err="1"/>
                <a:t>yo</a:t>
              </a:r>
              <a:r>
                <a:rPr lang="en-US" sz="1100" b="1"/>
                <a:t> </a:t>
              </a:r>
              <a:r>
                <a:rPr lang="en-US" sz="1100" b="1" err="1"/>
                <a:t>efikas</a:t>
              </a:r>
              <a:r>
                <a:rPr lang="en-US" sz="1100" b="1"/>
                <a:t>.</a:t>
              </a:r>
              <a:endParaRPr lang="en-US" sz="1100" b="1">
                <a:cs typeface="Calibri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CD5A2D8-73F6-409F-A288-22E919A88FB5}"/>
              </a:ext>
            </a:extLst>
          </p:cNvPr>
          <p:cNvGrpSpPr/>
          <p:nvPr/>
        </p:nvGrpSpPr>
        <p:grpSpPr>
          <a:xfrm>
            <a:off x="5085004" y="2549086"/>
            <a:ext cx="1478004" cy="1567763"/>
            <a:chOff x="5105451" y="2652212"/>
            <a:chExt cx="1478004" cy="156776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DD5FC86-05F0-48AB-93B0-64165CAF5FD6}"/>
                </a:ext>
              </a:extLst>
            </p:cNvPr>
            <p:cNvGrpSpPr/>
            <p:nvPr/>
          </p:nvGrpSpPr>
          <p:grpSpPr>
            <a:xfrm>
              <a:off x="5406248" y="2652212"/>
              <a:ext cx="912658" cy="912658"/>
              <a:chOff x="3973660" y="2739932"/>
              <a:chExt cx="1906877" cy="1906877"/>
            </a:xfrm>
          </p:grpSpPr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F3FB5EBF-5B72-4C2E-BA7D-BD4FB9A8E362}"/>
                  </a:ext>
                </a:extLst>
              </p:cNvPr>
              <p:cNvSpPr/>
              <p:nvPr/>
            </p:nvSpPr>
            <p:spPr>
              <a:xfrm>
                <a:off x="3973660" y="2739932"/>
                <a:ext cx="1906877" cy="1906877"/>
              </a:xfrm>
              <a:prstGeom prst="rect">
                <a:avLst/>
              </a:prstGeom>
              <a:solidFill>
                <a:srgbClr val="FF73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2" name="Graphic 61">
                <a:extLst>
                  <a:ext uri="{FF2B5EF4-FFF2-40B4-BE49-F238E27FC236}">
                    <a16:creationId xmlns:a16="http://schemas.microsoft.com/office/drawing/2014/main" id="{49D3CE87-0927-415E-8FD8-75F7856FBF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4244229" y="2842702"/>
                <a:ext cx="1360976" cy="1720366"/>
              </a:xfrm>
              <a:prstGeom prst="rect">
                <a:avLst/>
              </a:prstGeom>
            </p:spPr>
          </p:pic>
        </p:grp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E952BE9E-FE66-4F25-BCCB-70DDF04034C7}"/>
                </a:ext>
              </a:extLst>
            </p:cNvPr>
            <p:cNvSpPr txBox="1"/>
            <p:nvPr/>
          </p:nvSpPr>
          <p:spPr>
            <a:xfrm>
              <a:off x="5105451" y="3610577"/>
              <a:ext cx="1478004" cy="60939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100" b="1" err="1">
                  <a:ea typeface="+mn-lt"/>
                  <a:cs typeface="Calibri Light"/>
                </a:rPr>
                <a:t>Apwè</a:t>
              </a:r>
              <a:r>
                <a:rPr lang="en-US" sz="1100" b="1">
                  <a:ea typeface="+mn-lt"/>
                  <a:cs typeface="Calibri Light"/>
                </a:rPr>
                <a:t> </a:t>
              </a:r>
              <a:r>
                <a:rPr lang="en-US" sz="1100" b="1" err="1">
                  <a:ea typeface="+mn-lt"/>
                  <a:cs typeface="Calibri Light"/>
                </a:rPr>
                <a:t>vaksinasyon</a:t>
              </a:r>
              <a:r>
                <a:rPr lang="en-US" sz="1100" b="1">
                  <a:ea typeface="+mn-lt"/>
                  <a:cs typeface="Calibri Light"/>
                </a:rPr>
                <a:t> an, </a:t>
              </a:r>
              <a:r>
                <a:rPr lang="en-US" sz="1100" b="1" err="1">
                  <a:ea typeface="+mn-lt"/>
                  <a:cs typeface="Calibri Light"/>
                </a:rPr>
                <a:t>ou</a:t>
              </a:r>
              <a:r>
                <a:rPr lang="en-US" sz="1100" b="1">
                  <a:ea typeface="+mn-lt"/>
                  <a:cs typeface="Calibri Light"/>
                </a:rPr>
                <a:t> </a:t>
              </a:r>
              <a:r>
                <a:rPr lang="en-US" sz="1100" b="1" err="1">
                  <a:ea typeface="+mn-lt"/>
                  <a:cs typeface="Calibri Light"/>
                </a:rPr>
                <a:t>kapabsoufri</a:t>
              </a:r>
              <a:r>
                <a:rPr lang="en-US" sz="1100" b="1">
                  <a:ea typeface="+mn-lt"/>
                  <a:cs typeface="Calibri Light"/>
                </a:rPr>
                <a:t> </a:t>
              </a:r>
              <a:r>
                <a:rPr lang="en-US" sz="1100" b="1" err="1">
                  <a:ea typeface="+mn-lt"/>
                  <a:cs typeface="Calibri Light"/>
                </a:rPr>
                <a:t>avèk:ponyèt</a:t>
              </a:r>
              <a:r>
                <a:rPr lang="en-US" sz="1100" b="1">
                  <a:ea typeface="+mn-lt"/>
                  <a:cs typeface="Calibri Light"/>
                </a:rPr>
                <a:t> </a:t>
              </a:r>
              <a:r>
                <a:rPr lang="en-US" sz="1100" b="1" err="1">
                  <a:ea typeface="+mn-lt"/>
                  <a:cs typeface="Calibri Light"/>
                </a:rPr>
                <a:t>fèmal</a:t>
              </a:r>
              <a:r>
                <a:rPr lang="en-US" sz="1100" b="1">
                  <a:ea typeface="+mn-lt"/>
                  <a:cs typeface="Calibri Light"/>
                </a:rPr>
                <a:t>, </a:t>
              </a:r>
              <a:r>
                <a:rPr lang="en-US" sz="1100" b="1" err="1">
                  <a:ea typeface="+mn-lt"/>
                  <a:cs typeface="Calibri Light"/>
                </a:rPr>
                <a:t>tèt</a:t>
              </a:r>
              <a:r>
                <a:rPr lang="en-US" sz="1100" b="1">
                  <a:ea typeface="+mn-lt"/>
                  <a:cs typeface="Calibri Light"/>
                </a:rPr>
                <a:t> </a:t>
              </a:r>
              <a:r>
                <a:rPr lang="en-US" sz="1100" b="1" err="1">
                  <a:ea typeface="+mn-lt"/>
                  <a:cs typeface="Calibri Light"/>
                </a:rPr>
                <a:t>fèmal</a:t>
              </a:r>
              <a:r>
                <a:rPr lang="en-US" sz="1100" b="1">
                  <a:ea typeface="+mn-lt"/>
                  <a:cs typeface="Calibri Light"/>
                </a:rPr>
                <a:t>, </a:t>
              </a:r>
              <a:r>
                <a:rPr lang="en-US" sz="1100" b="1" err="1">
                  <a:ea typeface="+mn-lt"/>
                  <a:cs typeface="Calibri Light"/>
                </a:rPr>
                <a:t>lavyèv</a:t>
              </a:r>
              <a:r>
                <a:rPr lang="en-US" sz="1100" b="1">
                  <a:ea typeface="+mn-lt"/>
                  <a:cs typeface="Calibri Light"/>
                </a:rPr>
                <a:t>, </a:t>
              </a:r>
              <a:r>
                <a:rPr lang="en-US" sz="1100" b="1" err="1">
                  <a:ea typeface="+mn-lt"/>
                  <a:cs typeface="Calibri Light"/>
                </a:rPr>
                <a:t>oswa</a:t>
              </a:r>
              <a:r>
                <a:rPr lang="en-US" sz="1100" b="1">
                  <a:ea typeface="+mn-lt"/>
                  <a:cs typeface="Calibri Light"/>
                </a:rPr>
                <a:t> </a:t>
              </a:r>
              <a:r>
                <a:rPr lang="en-US" sz="1100" b="1" err="1">
                  <a:ea typeface="+mn-lt"/>
                  <a:cs typeface="Calibri Light"/>
                </a:rPr>
                <a:t>frison</a:t>
              </a:r>
              <a:r>
                <a:rPr lang="en-US" sz="1100" b="1">
                  <a:ea typeface="+mn-lt"/>
                  <a:cs typeface="Calibri Light"/>
                </a:rPr>
                <a:t>.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1C43B50-56B9-48F4-A242-AA07131EB20F}"/>
              </a:ext>
            </a:extLst>
          </p:cNvPr>
          <p:cNvGrpSpPr/>
          <p:nvPr/>
        </p:nvGrpSpPr>
        <p:grpSpPr>
          <a:xfrm>
            <a:off x="3467323" y="928437"/>
            <a:ext cx="1425250" cy="1420398"/>
            <a:chOff x="3574047" y="1017380"/>
            <a:chExt cx="1425250" cy="1420398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24410D2-E053-4B13-9AF3-7AB02607E8E3}"/>
                </a:ext>
              </a:extLst>
            </p:cNvPr>
            <p:cNvGrpSpPr/>
            <p:nvPr/>
          </p:nvGrpSpPr>
          <p:grpSpPr>
            <a:xfrm>
              <a:off x="3830342" y="1017380"/>
              <a:ext cx="912658" cy="912658"/>
              <a:chOff x="3715046" y="1230483"/>
              <a:chExt cx="1906877" cy="1906877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FC1CE315-88D0-4FAB-B917-12F8669FFDDA}"/>
                  </a:ext>
                </a:extLst>
              </p:cNvPr>
              <p:cNvSpPr/>
              <p:nvPr/>
            </p:nvSpPr>
            <p:spPr>
              <a:xfrm>
                <a:off x="3715046" y="1230483"/>
                <a:ext cx="1906877" cy="1906877"/>
              </a:xfrm>
              <a:prstGeom prst="rect">
                <a:avLst/>
              </a:prstGeom>
              <a:solidFill>
                <a:srgbClr val="1565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4" name="Graphic 53">
                <a:extLst>
                  <a:ext uri="{FF2B5EF4-FFF2-40B4-BE49-F238E27FC236}">
                    <a16:creationId xmlns:a16="http://schemas.microsoft.com/office/drawing/2014/main" id="{4EA2C26A-014B-4A02-8B74-A5A9C7085E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3910661" y="1298402"/>
                <a:ext cx="1508158" cy="1749464"/>
              </a:xfrm>
              <a:prstGeom prst="rect">
                <a:avLst/>
              </a:prstGeom>
            </p:spPr>
          </p:pic>
        </p:grp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8B8A546D-0D96-41A8-AF3B-4B63418BEC93}"/>
                </a:ext>
              </a:extLst>
            </p:cNvPr>
            <p:cNvSpPr txBox="1"/>
            <p:nvPr/>
          </p:nvSpPr>
          <p:spPr>
            <a:xfrm>
              <a:off x="3574047" y="1980730"/>
              <a:ext cx="1425250" cy="45704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1100" b="1"/>
                <a:t>Li </a:t>
              </a:r>
              <a:r>
                <a:rPr lang="en-US" sz="1100" b="1" err="1"/>
                <a:t>enpòtan</a:t>
              </a:r>
              <a:r>
                <a:rPr lang="en-US" sz="1100" b="1"/>
                <a:t> </a:t>
              </a:r>
              <a:r>
                <a:rPr lang="en-US" sz="1100" b="1" err="1"/>
                <a:t>pou'w</a:t>
              </a:r>
              <a:r>
                <a:rPr lang="en-US" sz="1100" b="1"/>
                <a:t> </a:t>
              </a:r>
              <a:r>
                <a:rPr lang="en-US" sz="1100" b="1" err="1"/>
                <a:t>pran</a:t>
              </a:r>
              <a:r>
                <a:rPr lang="en-US" sz="1100" b="1"/>
                <a:t> </a:t>
              </a:r>
              <a:r>
                <a:rPr lang="en-US" sz="1100" b="1" err="1"/>
                <a:t>vaksen</a:t>
              </a:r>
              <a:r>
                <a:rPr lang="en-US" sz="1100" b="1"/>
                <a:t> an </a:t>
              </a:r>
              <a:r>
                <a:rPr lang="en-US" sz="1100" b="1" err="1"/>
                <a:t>menm</a:t>
              </a:r>
              <a:r>
                <a:rPr lang="en-US" sz="1100" b="1"/>
                <a:t> </a:t>
              </a:r>
              <a:r>
                <a:rPr lang="en-US" sz="1100" b="1" err="1"/>
                <a:t>lè’w</a:t>
              </a:r>
              <a:r>
                <a:rPr lang="en-US" sz="1100" b="1"/>
                <a:t> </a:t>
              </a:r>
              <a:br>
                <a:rPr lang="en-US" sz="1100" b="1"/>
              </a:br>
              <a:r>
                <a:rPr lang="en-US" sz="1100" b="1" err="1"/>
                <a:t>te</a:t>
              </a:r>
              <a:r>
                <a:rPr lang="en-US" sz="1100" b="1"/>
                <a:t> </a:t>
              </a:r>
              <a:r>
                <a:rPr lang="en-US" sz="1100" b="1" err="1"/>
                <a:t>deja</a:t>
              </a:r>
              <a:r>
                <a:rPr lang="en-US" sz="1100" b="1"/>
                <a:t> </a:t>
              </a:r>
              <a:r>
                <a:rPr lang="en-US" sz="1100" b="1" err="1"/>
                <a:t>trape</a:t>
              </a:r>
              <a:r>
                <a:rPr lang="en-US" sz="1100" b="1"/>
                <a:t> COVID-19.</a:t>
              </a:r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5B5B4C32-5690-42D3-8E0F-8B8D57B90BE8}"/>
              </a:ext>
            </a:extLst>
          </p:cNvPr>
          <p:cNvSpPr/>
          <p:nvPr/>
        </p:nvSpPr>
        <p:spPr>
          <a:xfrm>
            <a:off x="6743223" y="1384947"/>
            <a:ext cx="3319268" cy="453210"/>
          </a:xfrm>
          <a:prstGeom prst="rect">
            <a:avLst/>
          </a:prstGeom>
          <a:solidFill>
            <a:srgbClr val="549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5469997-340E-4E4D-9DDD-329EFC5C9422}"/>
              </a:ext>
            </a:extLst>
          </p:cNvPr>
          <p:cNvSpPr txBox="1"/>
          <p:nvPr/>
        </p:nvSpPr>
        <p:spPr>
          <a:xfrm>
            <a:off x="7162549" y="1510293"/>
            <a:ext cx="2472410" cy="23544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sz="1700" b="1">
                <a:solidFill>
                  <a:schemeClr val="bg1"/>
                </a:solidFill>
                <a:cs typeface="Calibri"/>
              </a:rPr>
              <a:t>AVANTAJ VAKSINASYON AN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C180C783-5033-41A5-818F-D7E275EF2D0F}"/>
              </a:ext>
            </a:extLst>
          </p:cNvPr>
          <p:cNvSpPr/>
          <p:nvPr/>
        </p:nvSpPr>
        <p:spPr>
          <a:xfrm>
            <a:off x="6743697" y="5782053"/>
            <a:ext cx="3318795" cy="453210"/>
          </a:xfrm>
          <a:prstGeom prst="rect">
            <a:avLst/>
          </a:prstGeom>
          <a:gradFill flip="none" rotWithShape="1">
            <a:gsLst>
              <a:gs pos="0">
                <a:srgbClr val="C00000">
                  <a:alpha val="78000"/>
                </a:srgbClr>
              </a:gs>
              <a:gs pos="63000">
                <a:srgbClr val="C00000">
                  <a:alpha val="85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DB90134A-2100-44CE-B08A-1B5B56D1DA59}"/>
              </a:ext>
            </a:extLst>
          </p:cNvPr>
          <p:cNvSpPr txBox="1"/>
          <p:nvPr/>
        </p:nvSpPr>
        <p:spPr>
          <a:xfrm>
            <a:off x="7053457" y="5907257"/>
            <a:ext cx="2690594" cy="23544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sz="1700" b="1">
                <a:solidFill>
                  <a:schemeClr val="bg1"/>
                </a:solidFill>
                <a:cs typeface="Calibri"/>
              </a:rPr>
              <a:t>RISK AK MOUN SAN VAKSEN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44FF3B32-BCBB-4E36-AA4F-850C58A6E173}"/>
              </a:ext>
            </a:extLst>
          </p:cNvPr>
          <p:cNvSpPr txBox="1"/>
          <p:nvPr/>
        </p:nvSpPr>
        <p:spPr>
          <a:xfrm>
            <a:off x="6995647" y="6346429"/>
            <a:ext cx="2715467" cy="100027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600"/>
              </a:spcAft>
              <a:buClr>
                <a:srgbClr val="C00000"/>
              </a:buClr>
              <a:buSzPct val="150000"/>
              <a:buFont typeface="Calibri" panose="020F0502020204030204" pitchFamily="34" charset="0"/>
              <a:buChar char="x"/>
            </a:pPr>
            <a:r>
              <a:rPr lang="en-US" sz="1100">
                <a:cs typeface="Calibri"/>
              </a:rPr>
              <a:t>Risk ki </a:t>
            </a:r>
            <a:r>
              <a:rPr lang="en-US" sz="1100" err="1">
                <a:cs typeface="Calibri"/>
              </a:rPr>
              <a:t>piwo</a:t>
            </a:r>
            <a:r>
              <a:rPr lang="en-US" sz="1100">
                <a:cs typeface="Calibri"/>
              </a:rPr>
              <a:t> nan </a:t>
            </a:r>
            <a:r>
              <a:rPr lang="en-US" sz="1100" err="1">
                <a:cs typeface="Calibri"/>
              </a:rPr>
              <a:t>enfeksyon</a:t>
            </a:r>
            <a:r>
              <a:rPr lang="en-US" sz="1100">
                <a:cs typeface="Calibri"/>
              </a:rPr>
              <a:t> COVID-19.</a:t>
            </a:r>
            <a:endParaRPr lang="en-US" sz="1100"/>
          </a:p>
          <a:p>
            <a:pPr marL="171450" indent="-171450">
              <a:spcAft>
                <a:spcPts val="600"/>
              </a:spcAft>
              <a:buClr>
                <a:srgbClr val="C00000"/>
              </a:buClr>
              <a:buSzPct val="150000"/>
              <a:buFont typeface="Calibri" panose="020F0502020204030204" pitchFamily="34" charset="0"/>
              <a:buChar char="x"/>
            </a:pPr>
            <a:r>
              <a:rPr lang="en-US" sz="1100"/>
              <a:t>Risk ki </a:t>
            </a:r>
            <a:r>
              <a:rPr lang="en-US" sz="1100" err="1"/>
              <a:t>piwo</a:t>
            </a:r>
            <a:r>
              <a:rPr lang="en-US" sz="1100"/>
              <a:t> nan </a:t>
            </a:r>
            <a:r>
              <a:rPr lang="en-US" sz="1100" err="1"/>
              <a:t>enfeksyon</a:t>
            </a:r>
            <a:r>
              <a:rPr lang="en-US" sz="1100"/>
              <a:t> </a:t>
            </a:r>
            <a:r>
              <a:rPr lang="en-US" sz="1100" err="1"/>
              <a:t>grav</a:t>
            </a:r>
            <a:r>
              <a:rPr lang="en-US" sz="1100"/>
              <a:t>, nan </a:t>
            </a:r>
            <a:r>
              <a:rPr lang="en-US" sz="1100" err="1"/>
              <a:t>etène</a:t>
            </a:r>
            <a:r>
              <a:rPr lang="en-US" sz="1100"/>
              <a:t> </a:t>
            </a:r>
            <a:r>
              <a:rPr lang="en-US" sz="1100" err="1"/>
              <a:t>lopital</a:t>
            </a:r>
            <a:r>
              <a:rPr lang="en-US" sz="1100"/>
              <a:t> </a:t>
            </a:r>
            <a:r>
              <a:rPr lang="en-US" sz="1100" err="1"/>
              <a:t>ak</a:t>
            </a:r>
            <a:r>
              <a:rPr lang="en-US" sz="1100"/>
              <a:t> </a:t>
            </a:r>
            <a:r>
              <a:rPr lang="en-US" sz="1100" err="1"/>
              <a:t>lanmò</a:t>
            </a:r>
            <a:r>
              <a:rPr lang="en-US" sz="1100"/>
              <a:t>.</a:t>
            </a:r>
            <a:endParaRPr lang="en-US" sz="1100">
              <a:cs typeface="Calibri"/>
            </a:endParaRPr>
          </a:p>
          <a:p>
            <a:pPr marL="171450" indent="-171450">
              <a:spcAft>
                <a:spcPts val="600"/>
              </a:spcAft>
              <a:buClr>
                <a:srgbClr val="C00000"/>
              </a:buClr>
              <a:buSzPct val="150000"/>
              <a:buFont typeface="Calibri" panose="020F0502020204030204" pitchFamily="34" charset="0"/>
              <a:buChar char="x"/>
            </a:pPr>
            <a:r>
              <a:rPr lang="en-US" sz="1100">
                <a:cs typeface="Calibri"/>
              </a:rPr>
              <a:t>Risk ki </a:t>
            </a:r>
            <a:r>
              <a:rPr lang="en-US" sz="1100" err="1">
                <a:cs typeface="Calibri"/>
              </a:rPr>
              <a:t>piwo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pou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ekspoze</a:t>
            </a:r>
            <a:r>
              <a:rPr lang="en-US" sz="1100">
                <a:cs typeface="Calibri"/>
              </a:rPr>
              <a:t> a </a:t>
            </a:r>
            <a:r>
              <a:rPr lang="en-US" sz="1100" err="1">
                <a:cs typeface="Calibri"/>
              </a:rPr>
              <a:t>nouvo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mytasyon</a:t>
            </a:r>
            <a:r>
              <a:rPr lang="en-US" sz="1100">
                <a:cs typeface="Calibri"/>
              </a:rPr>
              <a:t> ki </a:t>
            </a:r>
            <a:r>
              <a:rPr lang="en-US" sz="1100" err="1">
                <a:cs typeface="Calibri"/>
              </a:rPr>
              <a:t>kontajye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ak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danjere</a:t>
            </a:r>
            <a:r>
              <a:rPr lang="en-US" sz="1100">
                <a:cs typeface="Calibri"/>
              </a:rPr>
              <a:t>.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202A308C-7CEE-4935-B621-3628895777AE}"/>
              </a:ext>
            </a:extLst>
          </p:cNvPr>
          <p:cNvSpPr txBox="1"/>
          <p:nvPr/>
        </p:nvSpPr>
        <p:spPr>
          <a:xfrm>
            <a:off x="6995647" y="1968839"/>
            <a:ext cx="2715467" cy="372409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7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100" err="1">
                <a:cs typeface="Calibri"/>
              </a:rPr>
              <a:t>Vaksinasyon</a:t>
            </a:r>
            <a:r>
              <a:rPr lang="en-US" sz="1100">
                <a:cs typeface="Calibri"/>
              </a:rPr>
              <a:t> an ap </a:t>
            </a:r>
            <a:r>
              <a:rPr lang="en-US" sz="1100" err="1">
                <a:cs typeface="Calibri"/>
              </a:rPr>
              <a:t>pwoteje'w</a:t>
            </a:r>
            <a:r>
              <a:rPr lang="en-US" sz="1100">
                <a:cs typeface="Calibri"/>
              </a:rPr>
              <a:t>, </a:t>
            </a:r>
            <a:r>
              <a:rPr lang="en-US" sz="1100" err="1">
                <a:cs typeface="Calibri"/>
              </a:rPr>
              <a:t>fanmi’w</a:t>
            </a:r>
            <a:r>
              <a:rPr lang="en-US" sz="1100">
                <a:cs typeface="Calibri"/>
              </a:rPr>
              <a:t>, </a:t>
            </a:r>
            <a:r>
              <a:rPr lang="en-US" sz="1100" err="1">
                <a:cs typeface="Calibri"/>
              </a:rPr>
              <a:t>pitit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ou</a:t>
            </a:r>
            <a:r>
              <a:rPr lang="en-US" sz="1100">
                <a:cs typeface="Calibri"/>
              </a:rPr>
              <a:t>, </a:t>
            </a:r>
            <a:r>
              <a:rPr lang="en-US" sz="1100" err="1">
                <a:cs typeface="Calibri"/>
              </a:rPr>
              <a:t>ak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kolèg</a:t>
            </a:r>
            <a:r>
              <a:rPr lang="en-US" sz="1100">
                <a:cs typeface="Calibri"/>
              </a:rPr>
              <a:t> nan </a:t>
            </a:r>
            <a:r>
              <a:rPr lang="en-US" sz="1100" err="1">
                <a:cs typeface="Calibri"/>
              </a:rPr>
              <a:t>travay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ou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pou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yo</a:t>
            </a:r>
            <a:r>
              <a:rPr lang="en-US" sz="1100">
                <a:cs typeface="Calibri"/>
              </a:rPr>
              <a:t> vin </a:t>
            </a:r>
            <a:r>
              <a:rPr lang="en-US" sz="1100" err="1">
                <a:cs typeface="Calibri"/>
              </a:rPr>
              <a:t>malad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grav</a:t>
            </a:r>
            <a:r>
              <a:rPr lang="en-US" sz="1100">
                <a:cs typeface="Calibri"/>
              </a:rPr>
              <a:t> e </a:t>
            </a:r>
            <a:r>
              <a:rPr lang="en-US" sz="1100" err="1">
                <a:cs typeface="Calibri"/>
              </a:rPr>
              <a:t>pou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yo</a:t>
            </a:r>
            <a:r>
              <a:rPr lang="en-US" sz="1100">
                <a:cs typeface="Calibri"/>
              </a:rPr>
              <a:t> pa </a:t>
            </a:r>
            <a:r>
              <a:rPr lang="en-US" sz="1100" err="1">
                <a:cs typeface="Calibri"/>
              </a:rPr>
              <a:t>etène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lopital</a:t>
            </a:r>
            <a:r>
              <a:rPr lang="en-US" sz="1100">
                <a:cs typeface="Calibri"/>
              </a:rPr>
              <a:t>.</a:t>
            </a:r>
          </a:p>
          <a:p>
            <a:pPr marL="171450" indent="-171450">
              <a:spcAft>
                <a:spcPts val="7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nb-NO" sz="1100">
                <a:cs typeface="Calibri"/>
              </a:rPr>
              <a:t>Vaksinasyon an ap diminye risk pou manman yo ansanm ak bebe yo</a:t>
            </a:r>
            <a:r>
              <a:rPr lang="en-US" sz="1100">
                <a:cs typeface="Calibri"/>
              </a:rPr>
              <a:t>.</a:t>
            </a:r>
          </a:p>
          <a:p>
            <a:pPr marL="171450" indent="-171450">
              <a:spcAft>
                <a:spcPts val="7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100" err="1">
                <a:cs typeface="Calibri"/>
              </a:rPr>
              <a:t>Vaksinasyon</a:t>
            </a:r>
            <a:r>
              <a:rPr lang="en-US" sz="1100">
                <a:cs typeface="Calibri"/>
              </a:rPr>
              <a:t> an ap </a:t>
            </a:r>
            <a:r>
              <a:rPr lang="en-US" sz="1100" err="1">
                <a:cs typeface="Calibri"/>
              </a:rPr>
              <a:t>diominye</a:t>
            </a:r>
            <a:r>
              <a:rPr lang="en-US" sz="1100">
                <a:cs typeface="Calibri"/>
              </a:rPr>
              <a:t> risk de </a:t>
            </a:r>
            <a:r>
              <a:rPr lang="en-US" sz="1100" err="1">
                <a:cs typeface="Calibri"/>
              </a:rPr>
              <a:t>nonb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nouvo</a:t>
            </a:r>
            <a:r>
              <a:rPr lang="en-US" sz="1100">
                <a:cs typeface="Calibri"/>
              </a:rPr>
              <a:t> de ka </a:t>
            </a:r>
            <a:r>
              <a:rPr lang="en-US" sz="1100" err="1">
                <a:cs typeface="Calibri"/>
              </a:rPr>
              <a:t>grav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ak</a:t>
            </a:r>
            <a:r>
              <a:rPr lang="en-US" sz="1100">
                <a:cs typeface="Calibri"/>
              </a:rPr>
              <a:t> ka </a:t>
            </a:r>
            <a:r>
              <a:rPr lang="en-US" sz="1100" err="1">
                <a:cs typeface="Calibri"/>
              </a:rPr>
              <a:t>lanmò</a:t>
            </a:r>
            <a:r>
              <a:rPr lang="en-US" sz="1100">
                <a:cs typeface="Calibri"/>
              </a:rPr>
              <a:t> de COVID-19 nan </a:t>
            </a:r>
            <a:r>
              <a:rPr lang="en-US" sz="1100" err="1">
                <a:cs typeface="Calibri"/>
              </a:rPr>
              <a:t>kominote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ya</a:t>
            </a:r>
            <a:r>
              <a:rPr lang="en-US" sz="1100">
                <a:cs typeface="Calibri"/>
              </a:rPr>
              <a:t>.</a:t>
            </a:r>
          </a:p>
          <a:p>
            <a:pPr marL="171450" indent="-171450">
              <a:spcAft>
                <a:spcPts val="7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100" err="1">
                <a:cs typeface="Calibri"/>
              </a:rPr>
              <a:t>Vaksinasyon</a:t>
            </a:r>
            <a:r>
              <a:rPr lang="en-US" sz="1100">
                <a:cs typeface="Calibri"/>
              </a:rPr>
              <a:t> an ap </a:t>
            </a:r>
            <a:r>
              <a:rPr lang="en-US" sz="1100" err="1">
                <a:cs typeface="Calibri"/>
              </a:rPr>
              <a:t>pwoteje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lopital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yo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ak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founisè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swen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yo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pou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yo</a:t>
            </a:r>
            <a:r>
              <a:rPr lang="en-US" sz="1100">
                <a:cs typeface="Calibri"/>
              </a:rPr>
              <a:t> pa </a:t>
            </a:r>
            <a:r>
              <a:rPr lang="en-US" sz="1100" err="1">
                <a:cs typeface="Calibri"/>
              </a:rPr>
              <a:t>sichaje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avèk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pasyan</a:t>
            </a:r>
            <a:r>
              <a:rPr lang="en-US" sz="1100">
                <a:cs typeface="Calibri"/>
              </a:rPr>
              <a:t> ki </a:t>
            </a:r>
            <a:r>
              <a:rPr lang="en-US" sz="1100" err="1">
                <a:cs typeface="Calibri"/>
              </a:rPr>
              <a:t>malad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grav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ak</a:t>
            </a:r>
            <a:r>
              <a:rPr lang="en-US" sz="1100">
                <a:cs typeface="Calibri"/>
              </a:rPr>
              <a:t> COVID-19.</a:t>
            </a:r>
            <a:endParaRPr lang="en-US" sz="1100"/>
          </a:p>
          <a:p>
            <a:pPr marL="171450" indent="-171450">
              <a:spcAft>
                <a:spcPts val="7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100" err="1">
                <a:cs typeface="Calibri"/>
              </a:rPr>
              <a:t>Plis</a:t>
            </a:r>
            <a:r>
              <a:rPr lang="en-US" sz="1100">
                <a:cs typeface="Calibri"/>
              </a:rPr>
              <a:t> gen </a:t>
            </a:r>
            <a:r>
              <a:rPr lang="en-US" sz="1100" err="1">
                <a:cs typeface="Calibri"/>
              </a:rPr>
              <a:t>moun</a:t>
            </a:r>
            <a:r>
              <a:rPr lang="en-US" sz="1100">
                <a:cs typeface="Calibri"/>
              </a:rPr>
              <a:t> ki </a:t>
            </a:r>
            <a:r>
              <a:rPr lang="en-US" sz="1100" err="1">
                <a:cs typeface="Calibri"/>
              </a:rPr>
              <a:t>pran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vaksen</a:t>
            </a:r>
            <a:r>
              <a:rPr lang="en-US" sz="1100">
                <a:cs typeface="Calibri"/>
              </a:rPr>
              <a:t> an </a:t>
            </a:r>
            <a:r>
              <a:rPr lang="en-US" sz="1100" err="1">
                <a:cs typeface="Calibri"/>
              </a:rPr>
              <a:t>nankominote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ya</a:t>
            </a:r>
            <a:r>
              <a:rPr lang="en-US" sz="1100">
                <a:cs typeface="Calibri"/>
              </a:rPr>
              <a:t>, </a:t>
            </a:r>
            <a:r>
              <a:rPr lang="en-US" sz="1100" err="1">
                <a:cs typeface="Calibri"/>
              </a:rPr>
              <a:t>mwens</a:t>
            </a:r>
            <a:r>
              <a:rPr lang="en-US" sz="1100">
                <a:cs typeface="Calibri"/>
              </a:rPr>
              <a:t> nap </a:t>
            </a:r>
            <a:r>
              <a:rPr lang="en-US" sz="1100" err="1">
                <a:cs typeface="Calibri"/>
              </a:rPr>
              <a:t>bezwenenkyete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konsènan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nouvo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varyan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yo</a:t>
            </a:r>
            <a:r>
              <a:rPr lang="en-US" sz="1100">
                <a:cs typeface="Calibri"/>
              </a:rPr>
              <a:t>.</a:t>
            </a:r>
          </a:p>
          <a:p>
            <a:pPr marL="171450" indent="-171450">
              <a:spcAft>
                <a:spcPts val="7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100" err="1">
                <a:cs typeface="Calibri"/>
              </a:rPr>
              <a:t>Diminye</a:t>
            </a:r>
            <a:r>
              <a:rPr lang="en-US" sz="1100">
                <a:cs typeface="Calibri"/>
              </a:rPr>
              <a:t> risk </a:t>
            </a:r>
            <a:r>
              <a:rPr lang="en-US" sz="1100" err="1">
                <a:cs typeface="Calibri"/>
              </a:rPr>
              <a:t>foskouch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yo</a:t>
            </a:r>
            <a:endParaRPr lang="en-US" sz="1100">
              <a:cs typeface="Calibri"/>
            </a:endParaRPr>
          </a:p>
          <a:p>
            <a:pPr marL="171450" indent="-171450">
              <a:spcAft>
                <a:spcPts val="7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100" err="1">
                <a:cs typeface="Calibri"/>
              </a:rPr>
              <a:t>Tibebe</a:t>
            </a:r>
            <a:r>
              <a:rPr lang="en-US" sz="1100">
                <a:cs typeface="Calibri"/>
              </a:rPr>
              <a:t> a </a:t>
            </a:r>
            <a:r>
              <a:rPr lang="en-US" sz="1100" err="1">
                <a:cs typeface="Calibri"/>
              </a:rPr>
              <a:t>kapab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pran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antikò</a:t>
            </a:r>
            <a:r>
              <a:rPr lang="en-US" sz="1100">
                <a:cs typeface="Calibri"/>
              </a:rPr>
              <a:t> ki </a:t>
            </a:r>
            <a:r>
              <a:rPr lang="en-US" sz="1100" err="1">
                <a:cs typeface="Calibri"/>
              </a:rPr>
              <a:t>soti</a:t>
            </a:r>
            <a:r>
              <a:rPr lang="en-US" sz="1100">
                <a:cs typeface="Calibri"/>
              </a:rPr>
              <a:t> nan </a:t>
            </a:r>
            <a:r>
              <a:rPr lang="en-US" sz="1100" err="1">
                <a:cs typeface="Calibri"/>
              </a:rPr>
              <a:t>fanm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nouris</a:t>
            </a:r>
            <a:r>
              <a:rPr lang="en-US" sz="1100">
                <a:cs typeface="Calibri"/>
              </a:rPr>
              <a:t> ki </a:t>
            </a:r>
            <a:r>
              <a:rPr lang="en-US" sz="1100" err="1">
                <a:cs typeface="Calibri"/>
              </a:rPr>
              <a:t>pran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vaksen</a:t>
            </a:r>
            <a:r>
              <a:rPr lang="en-US" sz="1100">
                <a:cs typeface="Calibri"/>
              </a:rPr>
              <a:t> an epi gen </a:t>
            </a:r>
            <a:r>
              <a:rPr lang="en-US" sz="1100" err="1">
                <a:cs typeface="Calibri"/>
              </a:rPr>
              <a:t>posiblite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pou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yo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pwoteje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tibebe</a:t>
            </a:r>
            <a:r>
              <a:rPr lang="en-US" sz="1100">
                <a:cs typeface="Calibri"/>
              </a:rPr>
              <a:t> a </a:t>
            </a:r>
            <a:r>
              <a:rPr lang="en-US" sz="1100" err="1">
                <a:cs typeface="Calibri"/>
              </a:rPr>
              <a:t>kont</a:t>
            </a:r>
            <a:r>
              <a:rPr lang="en-US" sz="1100">
                <a:cs typeface="Calibri"/>
              </a:rPr>
              <a:t> COVID-19.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9F5F32ED-BA3F-4570-8A07-AC8AB4B9934F}"/>
              </a:ext>
            </a:extLst>
          </p:cNvPr>
          <p:cNvSpPr txBox="1"/>
          <p:nvPr/>
        </p:nvSpPr>
        <p:spPr>
          <a:xfrm>
            <a:off x="477245" y="259050"/>
            <a:ext cx="2346326" cy="4431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sz="1600" b="1" dirty="0">
                <a:solidFill>
                  <a:srgbClr val="0E5299"/>
                </a:solidFill>
              </a:rPr>
              <a:t>VAKSEN COVID-19 YO </a:t>
            </a:r>
            <a:r>
              <a:rPr lang="es-ES" sz="1600" b="1" dirty="0" err="1">
                <a:solidFill>
                  <a:srgbClr val="0E5299"/>
                </a:solidFill>
              </a:rPr>
              <a:t>YO</a:t>
            </a:r>
            <a:r>
              <a:rPr lang="es-ES" sz="1600" b="1" dirty="0">
                <a:solidFill>
                  <a:srgbClr val="0E5299"/>
                </a:solidFill>
              </a:rPr>
              <a:t> SAN DANJE E EFIKAS</a:t>
            </a:r>
            <a:endParaRPr lang="es-ES" sz="1600" b="1" dirty="0">
              <a:solidFill>
                <a:srgbClr val="0E5299"/>
              </a:solidFill>
              <a:cs typeface="Calibri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ACD0DCBD-3FEF-4229-A339-0F2FC7A58552}"/>
              </a:ext>
            </a:extLst>
          </p:cNvPr>
          <p:cNvSpPr/>
          <p:nvPr/>
        </p:nvSpPr>
        <p:spPr>
          <a:xfrm>
            <a:off x="-5032" y="2937886"/>
            <a:ext cx="3371851" cy="395226"/>
          </a:xfrm>
          <a:prstGeom prst="rect">
            <a:avLst/>
          </a:prstGeom>
          <a:gradFill flip="none" rotWithShape="1">
            <a:gsLst>
              <a:gs pos="0">
                <a:srgbClr val="0E5299">
                  <a:alpha val="76000"/>
                </a:srgbClr>
              </a:gs>
              <a:gs pos="63000">
                <a:srgbClr val="0E5299">
                  <a:alpha val="86000"/>
                </a:srgbClr>
              </a:gs>
              <a:gs pos="100000">
                <a:srgbClr val="0E529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FE49E698-502A-4032-A4BF-1A132E2086B9}"/>
              </a:ext>
            </a:extLst>
          </p:cNvPr>
          <p:cNvSpPr txBox="1"/>
          <p:nvPr/>
        </p:nvSpPr>
        <p:spPr>
          <a:xfrm>
            <a:off x="629053" y="3034696"/>
            <a:ext cx="2042710" cy="23544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sz="1700" b="1">
                <a:solidFill>
                  <a:schemeClr val="bg1"/>
                </a:solidFill>
              </a:rPr>
              <a:t>REKÒMANDASYON YO</a:t>
            </a:r>
            <a:endParaRPr lang="es-ES" sz="1700" b="1">
              <a:solidFill>
                <a:schemeClr val="bg1"/>
              </a:solidFill>
              <a:cs typeface="Calibri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904400D5-4235-44E3-A0F0-2183C360E0EB}"/>
              </a:ext>
            </a:extLst>
          </p:cNvPr>
          <p:cNvSpPr txBox="1"/>
          <p:nvPr/>
        </p:nvSpPr>
        <p:spPr>
          <a:xfrm>
            <a:off x="241913" y="3475076"/>
            <a:ext cx="2831575" cy="290848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600"/>
              </a:spcAft>
              <a:buClr>
                <a:srgbClr val="0E5299"/>
              </a:buClr>
              <a:buSzPct val="225000"/>
              <a:buFont typeface="Calibri" panose="020F0502020204030204" pitchFamily="34" charset="0"/>
              <a:buChar char="₊"/>
            </a:pPr>
            <a:r>
              <a:rPr lang="en-US" sz="1100" dirty="0">
                <a:ea typeface="+mn-lt"/>
                <a:cs typeface="+mn-lt"/>
              </a:rPr>
              <a:t>Pran </a:t>
            </a:r>
            <a:r>
              <a:rPr lang="en-US" sz="1100" dirty="0" err="1">
                <a:ea typeface="+mn-lt"/>
                <a:cs typeface="+mn-lt"/>
              </a:rPr>
              <a:t>vaksen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ajou</a:t>
            </a:r>
            <a:r>
              <a:rPr lang="en-US" sz="1100" dirty="0">
                <a:ea typeface="+mn-lt"/>
                <a:cs typeface="+mn-lt"/>
              </a:rPr>
              <a:t> w l a(</a:t>
            </a:r>
            <a:r>
              <a:rPr lang="en-US" sz="1100" dirty="0" err="1">
                <a:ea typeface="+mn-lt"/>
                <a:cs typeface="+mn-lt"/>
              </a:rPr>
              <a:t>yo</a:t>
            </a:r>
            <a:r>
              <a:rPr lang="en-US" sz="1100" dirty="0">
                <a:ea typeface="+mn-lt"/>
                <a:cs typeface="+mn-lt"/>
              </a:rPr>
              <a:t>).</a:t>
            </a:r>
            <a:endParaRPr lang="en-US" sz="1100" dirty="0">
              <a:ea typeface="Calibri"/>
              <a:cs typeface="Calibri"/>
            </a:endParaRPr>
          </a:p>
          <a:p>
            <a:pPr marL="171450" indent="-171450">
              <a:spcAft>
                <a:spcPts val="600"/>
              </a:spcAft>
              <a:buClr>
                <a:srgbClr val="0E5299"/>
              </a:buClr>
              <a:buSzPct val="225000"/>
              <a:buFont typeface="Calibri" panose="020F0502020204030204" pitchFamily="34" charset="0"/>
              <a:buChar char="₊"/>
            </a:pPr>
            <a:r>
              <a:rPr lang="en-US" sz="1100" dirty="0" err="1">
                <a:cs typeface="Calibri"/>
              </a:rPr>
              <a:t>Fè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fanmi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ou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pran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dènye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dòz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vaksen</a:t>
            </a:r>
            <a:r>
              <a:rPr lang="en-US" sz="1100" dirty="0">
                <a:cs typeface="Calibri"/>
              </a:rPr>
              <a:t> </a:t>
            </a:r>
            <a:r>
              <a:rPr lang="en-US" sz="1100" dirty="0" err="1">
                <a:cs typeface="Calibri"/>
              </a:rPr>
              <a:t>yo</a:t>
            </a:r>
            <a:r>
              <a:rPr lang="en-US" sz="1100" dirty="0">
                <a:cs typeface="Calibri"/>
              </a:rPr>
              <a:t>.</a:t>
            </a:r>
          </a:p>
          <a:p>
            <a:pPr marL="171450" indent="-171450">
              <a:spcAft>
                <a:spcPts val="600"/>
              </a:spcAft>
              <a:buClr>
                <a:srgbClr val="0E5299"/>
              </a:buClr>
              <a:buSzPct val="225000"/>
              <a:buFont typeface="Calibri" panose="020F0502020204030204" pitchFamily="34" charset="0"/>
              <a:buChar char="₊"/>
            </a:pPr>
            <a:r>
              <a:rPr lang="en-US" sz="1100" dirty="0">
                <a:ea typeface="+mn-lt"/>
                <a:cs typeface="+mn-lt"/>
              </a:rPr>
              <a:t>Nou pa an 2020 </a:t>
            </a:r>
            <a:r>
              <a:rPr lang="en-US" sz="1100" dirty="0" err="1">
                <a:ea typeface="+mn-lt"/>
                <a:cs typeface="+mn-lt"/>
              </a:rPr>
              <a:t>ankò</a:t>
            </a:r>
            <a:r>
              <a:rPr lang="en-US" sz="1100" dirty="0">
                <a:ea typeface="+mn-lt"/>
                <a:cs typeface="+mn-lt"/>
              </a:rPr>
              <a:t> – men COVID </a:t>
            </a:r>
            <a:r>
              <a:rPr lang="en-US" sz="1100" dirty="0" err="1">
                <a:ea typeface="+mn-lt"/>
                <a:cs typeface="+mn-lt"/>
              </a:rPr>
              <a:t>toujou</a:t>
            </a:r>
            <a:r>
              <a:rPr lang="en-US" sz="1100" dirty="0">
                <a:ea typeface="+mn-lt"/>
                <a:cs typeface="+mn-lt"/>
              </a:rPr>
              <a:t> ap </a:t>
            </a:r>
            <a:r>
              <a:rPr lang="en-US" sz="1100" dirty="0" err="1">
                <a:ea typeface="+mn-lt"/>
                <a:cs typeface="+mn-lt"/>
              </a:rPr>
              <a:t>fè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moun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malad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grav</a:t>
            </a:r>
            <a:r>
              <a:rPr lang="en-US" sz="1100" dirty="0">
                <a:ea typeface="+mn-lt"/>
                <a:cs typeface="+mn-lt"/>
              </a:rPr>
              <a:t> epi </a:t>
            </a:r>
            <a:r>
              <a:rPr lang="en-US" sz="1100" dirty="0" err="1">
                <a:ea typeface="+mn-lt"/>
                <a:cs typeface="+mn-lt"/>
              </a:rPr>
              <a:t>nou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dwe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pran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mezi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pou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nou</a:t>
            </a:r>
            <a:r>
              <a:rPr lang="en-US" sz="1100" dirty="0">
                <a:ea typeface="+mn-lt"/>
                <a:cs typeface="+mn-lt"/>
              </a:rPr>
              <a:t> ka </a:t>
            </a:r>
            <a:r>
              <a:rPr lang="en-US" sz="1100" dirty="0" err="1">
                <a:ea typeface="+mn-lt"/>
                <a:cs typeface="+mn-lt"/>
              </a:rPr>
              <a:t>alabri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ak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pou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nou</a:t>
            </a:r>
            <a:r>
              <a:rPr lang="en-US" sz="1100" dirty="0">
                <a:ea typeface="+mn-lt"/>
                <a:cs typeface="+mn-lt"/>
              </a:rPr>
              <a:t> pa </a:t>
            </a:r>
            <a:r>
              <a:rPr lang="en-US" sz="1100" dirty="0" err="1">
                <a:ea typeface="+mn-lt"/>
                <a:cs typeface="+mn-lt"/>
              </a:rPr>
              <a:t>gaye</a:t>
            </a:r>
            <a:r>
              <a:rPr lang="en-US" sz="1100" dirty="0">
                <a:ea typeface="+mn-lt"/>
                <a:cs typeface="+mn-lt"/>
              </a:rPr>
              <a:t> li!</a:t>
            </a:r>
          </a:p>
          <a:p>
            <a:pPr marL="171450" indent="-171450">
              <a:spcAft>
                <a:spcPts val="600"/>
              </a:spcAft>
              <a:buClr>
                <a:srgbClr val="0E5299"/>
              </a:buClr>
              <a:buSzPct val="225000"/>
              <a:buFont typeface="Calibri" panose="020F0502020204030204" pitchFamily="34" charset="0"/>
              <a:buChar char="₊"/>
            </a:pPr>
            <a:r>
              <a:rPr lang="en-US" sz="1100" dirty="0">
                <a:ea typeface="+mn-lt"/>
                <a:cs typeface="+mn-lt"/>
              </a:rPr>
              <a:t>Si </a:t>
            </a:r>
            <a:r>
              <a:rPr lang="en-US" sz="1100" dirty="0" err="1">
                <a:ea typeface="+mn-lt"/>
                <a:cs typeface="+mn-lt"/>
              </a:rPr>
              <a:t>ou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tonbe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malad</a:t>
            </a:r>
            <a:r>
              <a:rPr lang="en-US" sz="1100" dirty="0">
                <a:ea typeface="+mn-lt"/>
                <a:cs typeface="+mn-lt"/>
              </a:rPr>
              <a:t>: </a:t>
            </a:r>
            <a:endParaRPr lang="en-US" sz="1100" dirty="0"/>
          </a:p>
          <a:p>
            <a:pPr marL="285750" lvl="1" indent="-114300">
              <a:spcAft>
                <a:spcPts val="600"/>
              </a:spcAft>
              <a:buClr>
                <a:srgbClr val="0E5299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1100" dirty="0">
                <a:ea typeface="+mn-lt"/>
                <a:cs typeface="+mn-lt"/>
              </a:rPr>
              <a:t>Li </a:t>
            </a:r>
            <a:r>
              <a:rPr lang="en-US" sz="1100" dirty="0" err="1">
                <a:ea typeface="+mn-lt"/>
                <a:cs typeface="+mn-lt"/>
              </a:rPr>
              <a:t>rekòmande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pou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fè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tès</a:t>
            </a:r>
            <a:r>
              <a:rPr lang="en-US" sz="1100" dirty="0">
                <a:ea typeface="+mn-lt"/>
                <a:cs typeface="+mn-lt"/>
              </a:rPr>
              <a:t> men li pa </a:t>
            </a:r>
            <a:r>
              <a:rPr lang="en-US" sz="1100" dirty="0" err="1">
                <a:ea typeface="+mn-lt"/>
                <a:cs typeface="+mn-lt"/>
              </a:rPr>
              <a:t>obligatwa</a:t>
            </a:r>
            <a:r>
              <a:rPr lang="en-US" sz="1100" dirty="0">
                <a:ea typeface="+mn-lt"/>
                <a:cs typeface="+mn-lt"/>
              </a:rPr>
              <a:t>.</a:t>
            </a:r>
            <a:endParaRPr lang="en-US" sz="1100" dirty="0"/>
          </a:p>
          <a:p>
            <a:pPr marL="285750" lvl="1" indent="-114300">
              <a:spcAft>
                <a:spcPts val="600"/>
              </a:spcAft>
              <a:buClr>
                <a:srgbClr val="0E5299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1100" dirty="0">
                <a:ea typeface="+mn-lt"/>
                <a:cs typeface="+mn-lt"/>
              </a:rPr>
              <a:t>Rete </a:t>
            </a:r>
            <a:r>
              <a:rPr lang="en-US" sz="1100" dirty="0" err="1">
                <a:ea typeface="+mn-lt"/>
                <a:cs typeface="+mn-lt"/>
              </a:rPr>
              <a:t>lakay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ou</a:t>
            </a:r>
            <a:r>
              <a:rPr lang="en-US" sz="1100" dirty="0">
                <a:ea typeface="+mn-lt"/>
                <a:cs typeface="+mn-lt"/>
              </a:rPr>
              <a:t> epi evite </a:t>
            </a:r>
            <a:r>
              <a:rPr lang="en-US" sz="1100" dirty="0" err="1">
                <a:ea typeface="+mn-lt"/>
                <a:cs typeface="+mn-lt"/>
              </a:rPr>
              <a:t>lòt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moun</a:t>
            </a:r>
            <a:r>
              <a:rPr lang="en-US" sz="1100" dirty="0">
                <a:ea typeface="+mn-lt"/>
                <a:cs typeface="+mn-lt"/>
              </a:rPr>
              <a:t>. </a:t>
            </a:r>
            <a:r>
              <a:rPr lang="en-US" sz="1100" dirty="0" err="1">
                <a:ea typeface="+mn-lt"/>
                <a:cs typeface="+mn-lt"/>
              </a:rPr>
              <a:t>jiskaske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ou</a:t>
            </a:r>
            <a:r>
              <a:rPr lang="en-US" sz="1100" dirty="0">
                <a:ea typeface="+mn-lt"/>
                <a:cs typeface="+mn-lt"/>
              </a:rPr>
              <a:t> pa gen </a:t>
            </a:r>
            <a:r>
              <a:rPr lang="en-US" sz="1100" dirty="0" err="1">
                <a:ea typeface="+mn-lt"/>
                <a:cs typeface="+mn-lt"/>
              </a:rPr>
              <a:t>lafyèv</a:t>
            </a:r>
            <a:r>
              <a:rPr lang="en-US" sz="1100" dirty="0">
                <a:ea typeface="+mn-lt"/>
                <a:cs typeface="+mn-lt"/>
              </a:rPr>
              <a:t> pandan 24 </a:t>
            </a:r>
            <a:r>
              <a:rPr lang="en-US" sz="1100" dirty="0" err="1">
                <a:ea typeface="+mn-lt"/>
                <a:cs typeface="+mn-lt"/>
              </a:rPr>
              <a:t>èdtan</a:t>
            </a:r>
            <a:r>
              <a:rPr lang="en-US" sz="1100" dirty="0">
                <a:ea typeface="+mn-lt"/>
                <a:cs typeface="+mn-lt"/>
              </a:rPr>
              <a:t> epi </a:t>
            </a:r>
            <a:r>
              <a:rPr lang="en-US" sz="1100" dirty="0" err="1">
                <a:ea typeface="+mn-lt"/>
                <a:cs typeface="+mn-lt"/>
              </a:rPr>
              <a:t>lè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ou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kòmanse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retabli</a:t>
            </a:r>
            <a:r>
              <a:rPr lang="en-US" sz="1100" dirty="0">
                <a:ea typeface="+mn-lt"/>
                <a:cs typeface="+mn-lt"/>
              </a:rPr>
              <a:t>.</a:t>
            </a:r>
          </a:p>
          <a:p>
            <a:pPr marL="285750" lvl="1" indent="-114300">
              <a:spcAft>
                <a:spcPts val="600"/>
              </a:spcAft>
              <a:buClr>
                <a:srgbClr val="0E5299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1100" dirty="0" err="1">
                <a:ea typeface="+mn-lt"/>
                <a:cs typeface="+mn-lt"/>
              </a:rPr>
              <a:t>Apre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sa</a:t>
            </a:r>
            <a:r>
              <a:rPr lang="en-US" sz="1100" dirty="0">
                <a:ea typeface="+mn-lt"/>
                <a:cs typeface="+mn-lt"/>
              </a:rPr>
              <a:t>, mete yon mask </a:t>
            </a:r>
            <a:r>
              <a:rPr lang="en-US" sz="1100" dirty="0" err="1">
                <a:ea typeface="+mn-lt"/>
                <a:cs typeface="+mn-lt"/>
              </a:rPr>
              <a:t>oswa</a:t>
            </a:r>
            <a:r>
              <a:rPr lang="en-US" sz="1100" dirty="0">
                <a:ea typeface="+mn-lt"/>
                <a:cs typeface="+mn-lt"/>
              </a:rPr>
              <a:t> yon </a:t>
            </a:r>
            <a:r>
              <a:rPr lang="en-US" sz="1100" dirty="0" err="1">
                <a:ea typeface="+mn-lt"/>
                <a:cs typeface="+mn-lt"/>
              </a:rPr>
              <a:t>respiratè</a:t>
            </a:r>
            <a:r>
              <a:rPr lang="en-US" sz="1100" dirty="0">
                <a:ea typeface="+mn-lt"/>
                <a:cs typeface="+mn-lt"/>
              </a:rPr>
              <a:t> pandan 5 </a:t>
            </a:r>
            <a:r>
              <a:rPr lang="en-US" sz="1100" dirty="0" err="1">
                <a:ea typeface="+mn-lt"/>
                <a:cs typeface="+mn-lt"/>
              </a:rPr>
              <a:t>jou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apre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ou</a:t>
            </a:r>
            <a:r>
              <a:rPr lang="en-US" sz="1100" dirty="0">
                <a:ea typeface="+mn-lt"/>
                <a:cs typeface="+mn-lt"/>
              </a:rPr>
              <a:t> fin </a:t>
            </a:r>
            <a:r>
              <a:rPr lang="en-US" sz="1100" dirty="0" err="1">
                <a:ea typeface="+mn-lt"/>
                <a:cs typeface="+mn-lt"/>
              </a:rPr>
              <a:t>pase</a:t>
            </a:r>
            <a:r>
              <a:rPr lang="en-US" sz="1100" dirty="0">
                <a:ea typeface="+mn-lt"/>
                <a:cs typeface="+mn-lt"/>
              </a:rPr>
              <a:t> 24 </a:t>
            </a:r>
            <a:r>
              <a:rPr lang="en-US" sz="1100" dirty="0" err="1">
                <a:ea typeface="+mn-lt"/>
                <a:cs typeface="+mn-lt"/>
              </a:rPr>
              <a:t>èdtan</a:t>
            </a:r>
            <a:r>
              <a:rPr lang="en-US" sz="1100" dirty="0">
                <a:ea typeface="+mn-lt"/>
                <a:cs typeface="+mn-lt"/>
              </a:rPr>
              <a:t> </a:t>
            </a:r>
            <a:br>
              <a:rPr lang="en-US" sz="1100" dirty="0">
                <a:ea typeface="+mn-lt"/>
                <a:cs typeface="+mn-lt"/>
              </a:rPr>
            </a:br>
            <a:r>
              <a:rPr lang="en-US" sz="1100" dirty="0" err="1">
                <a:ea typeface="+mn-lt"/>
                <a:cs typeface="+mn-lt"/>
              </a:rPr>
              <a:t>san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fyèv</a:t>
            </a:r>
            <a:r>
              <a:rPr lang="en-US" sz="1100" dirty="0">
                <a:ea typeface="+mn-lt"/>
                <a:cs typeface="+mn-lt"/>
              </a:rPr>
              <a:t>.</a:t>
            </a:r>
            <a:endParaRPr lang="en-US" sz="1100" dirty="0"/>
          </a:p>
          <a:p>
            <a:pPr marL="285750" lvl="1" indent="-114300">
              <a:spcAft>
                <a:spcPts val="600"/>
              </a:spcAft>
              <a:buClr>
                <a:srgbClr val="0E5299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1100" dirty="0">
                <a:ea typeface="+mn-lt"/>
                <a:cs typeface="+mn-lt"/>
              </a:rPr>
              <a:t>Gade </a:t>
            </a:r>
            <a:r>
              <a:rPr lang="en-US" sz="1100" dirty="0" err="1">
                <a:ea typeface="+mn-lt"/>
                <a:cs typeface="+mn-lt"/>
              </a:rPr>
              <a:t>direktiv</a:t>
            </a:r>
            <a:r>
              <a:rPr lang="en-US" sz="1100" dirty="0">
                <a:ea typeface="+mn-lt"/>
                <a:cs typeface="+mn-lt"/>
              </a:rPr>
              <a:t> CDC </a:t>
            </a:r>
            <a:r>
              <a:rPr lang="en-US" sz="1100" dirty="0" err="1">
                <a:ea typeface="+mn-lt"/>
                <a:cs typeface="+mn-lt"/>
              </a:rPr>
              <a:t>yo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pou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plis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enfòmasyon</a:t>
            </a:r>
            <a:r>
              <a:rPr lang="en-US" sz="1100" dirty="0">
                <a:ea typeface="+mn-lt"/>
                <a:cs typeface="+mn-lt"/>
              </a:rPr>
              <a:t>.</a:t>
            </a:r>
            <a:endParaRPr lang="en-US" sz="1100" dirty="0"/>
          </a:p>
        </p:txBody>
      </p:sp>
      <p:pic>
        <p:nvPicPr>
          <p:cNvPr id="109" name="Graphic 108">
            <a:extLst>
              <a:ext uri="{FF2B5EF4-FFF2-40B4-BE49-F238E27FC236}">
                <a16:creationId xmlns:a16="http://schemas.microsoft.com/office/drawing/2014/main" id="{C4CCD56B-B18F-4B6A-AC8C-1120D353F03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 rot="806460">
            <a:off x="287186" y="241973"/>
            <a:ext cx="397608" cy="392034"/>
          </a:xfrm>
          <a:prstGeom prst="rect">
            <a:avLst/>
          </a:prstGeom>
        </p:spPr>
      </p:pic>
      <p:sp>
        <p:nvSpPr>
          <p:cNvPr id="73" name="Google Shape;55;p13">
            <a:extLst>
              <a:ext uri="{FF2B5EF4-FFF2-40B4-BE49-F238E27FC236}">
                <a16:creationId xmlns:a16="http://schemas.microsoft.com/office/drawing/2014/main" id="{1547C951-FA24-494B-B597-7B200842DB54}"/>
              </a:ext>
            </a:extLst>
          </p:cNvPr>
          <p:cNvSpPr/>
          <p:nvPr/>
        </p:nvSpPr>
        <p:spPr>
          <a:xfrm>
            <a:off x="10927602" y="-190722"/>
            <a:ext cx="3818912" cy="4057759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8600" tIns="228600" rIns="228600" bIns="2286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buSzPts val="1100"/>
            </a:pPr>
            <a:r>
              <a:rPr lang="en-US" b="1">
                <a:latin typeface="Work Sans"/>
                <a:ea typeface="Work Sans"/>
                <a:cs typeface="Work Sans"/>
                <a:sym typeface="Work Sans"/>
              </a:rPr>
              <a:t>Address Concerns in the Community</a:t>
            </a:r>
            <a:endParaRPr lang="en-US" b="1">
              <a:solidFill>
                <a:srgbClr val="000000"/>
              </a:solidFill>
            </a:endParaRPr>
          </a:p>
          <a:p>
            <a:pPr>
              <a:lnSpc>
                <a:spcPct val="115000"/>
              </a:lnSpc>
              <a:buSzPts val="1100"/>
            </a:pP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This panel is intended to provide information addressing the concerns specific to the community receiving</a:t>
            </a:r>
            <a:br>
              <a:rPr lang="en-US">
                <a:latin typeface="Work Sans"/>
                <a:ea typeface="Work Sans"/>
                <a:cs typeface="Work Sans"/>
                <a:sym typeface="Work Sans"/>
              </a:rPr>
            </a:b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the brochure.</a:t>
            </a:r>
          </a:p>
          <a:p>
            <a:pPr>
              <a:lnSpc>
                <a:spcPct val="115000"/>
              </a:lnSpc>
              <a:buSzPts val="1100"/>
            </a:pPr>
            <a:endParaRPr lang="en-US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>
              <a:lnSpc>
                <a:spcPct val="115000"/>
              </a:lnSpc>
              <a:buSzPts val="1100"/>
            </a:pP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The text boxes with the questions and answers can be edited, copied or deleted so you can customize this panel to fit your needs.</a:t>
            </a:r>
          </a:p>
          <a:p>
            <a:pPr>
              <a:lnSpc>
                <a:spcPct val="115000"/>
              </a:lnSpc>
              <a:buSzPts val="1100"/>
            </a:pPr>
            <a:endParaRPr lang="en-US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>
              <a:lnSpc>
                <a:spcPct val="115000"/>
              </a:lnSpc>
              <a:buSzPts val="1100"/>
            </a:pP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Here you can include links to relevant resources or more information addressing the community’s concerns.</a:t>
            </a:r>
          </a:p>
        </p:txBody>
      </p:sp>
      <p:sp>
        <p:nvSpPr>
          <p:cNvPr id="82" name="Google Shape;56;p13">
            <a:extLst>
              <a:ext uri="{FF2B5EF4-FFF2-40B4-BE49-F238E27FC236}">
                <a16:creationId xmlns:a16="http://schemas.microsoft.com/office/drawing/2014/main" id="{01287F8A-458A-4EF1-BA20-3CA4DA2B4F83}"/>
              </a:ext>
            </a:extLst>
          </p:cNvPr>
          <p:cNvSpPr/>
          <p:nvPr/>
        </p:nvSpPr>
        <p:spPr>
          <a:xfrm>
            <a:off x="10927602" y="-570303"/>
            <a:ext cx="1119255" cy="380312"/>
          </a:xfrm>
          <a:prstGeom prst="rect">
            <a:avLst/>
          </a:prstGeom>
          <a:solidFill>
            <a:srgbClr val="FF3E55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Work Sans"/>
                <a:ea typeface="Work Sans"/>
                <a:cs typeface="Work Sans"/>
                <a:sym typeface="Work Sans"/>
              </a:rPr>
              <a:t>4</a:t>
            </a:r>
            <a:endParaRPr sz="2400" b="1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9E3517DF-C6D3-4C30-AA46-EF9FCA5354ED}"/>
              </a:ext>
            </a:extLst>
          </p:cNvPr>
          <p:cNvCxnSpPr>
            <a:cxnSpLocks/>
          </p:cNvCxnSpPr>
          <p:nvPr/>
        </p:nvCxnSpPr>
        <p:spPr>
          <a:xfrm flipH="1" flipV="1">
            <a:off x="10067585" y="1237626"/>
            <a:ext cx="860017" cy="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Google Shape;55;p13">
            <a:extLst>
              <a:ext uri="{FF2B5EF4-FFF2-40B4-BE49-F238E27FC236}">
                <a16:creationId xmlns:a16="http://schemas.microsoft.com/office/drawing/2014/main" id="{8CC49189-D020-4841-AD79-C4CCA808488F}"/>
              </a:ext>
            </a:extLst>
          </p:cNvPr>
          <p:cNvSpPr/>
          <p:nvPr/>
        </p:nvSpPr>
        <p:spPr>
          <a:xfrm>
            <a:off x="10927602" y="4590256"/>
            <a:ext cx="3818912" cy="3182144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8600" tIns="228600" rIns="228600" bIns="2286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buSzPts val="1100"/>
            </a:pPr>
            <a:r>
              <a:rPr lang="en-US" b="1">
                <a:latin typeface="Work Sans"/>
                <a:ea typeface="Work Sans"/>
                <a:cs typeface="Work Sans"/>
                <a:sym typeface="Work Sans"/>
              </a:rPr>
              <a:t>Save the file as a PDF</a:t>
            </a:r>
            <a:endParaRPr lang="en-US" b="1">
              <a:solidFill>
                <a:srgbClr val="000000"/>
              </a:solidFill>
            </a:endParaRPr>
          </a:p>
          <a:p>
            <a:pPr>
              <a:lnSpc>
                <a:spcPct val="115000"/>
              </a:lnSpc>
              <a:buSzPts val="1100"/>
            </a:pP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Once the content of the brochure has been finalized, you can save the file as a PDF for printing and distribution.</a:t>
            </a:r>
          </a:p>
          <a:p>
            <a:pPr>
              <a:lnSpc>
                <a:spcPct val="115000"/>
              </a:lnSpc>
              <a:buSzPts val="1100"/>
            </a:pPr>
            <a:endParaRPr lang="en-US">
              <a:latin typeface="Work Sans"/>
              <a:ea typeface="Work Sans"/>
              <a:cs typeface="Work Sans"/>
              <a:sym typeface="Work Sans"/>
            </a:endParaRPr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1400" b="1">
                <a:latin typeface="Work Sans"/>
                <a:cs typeface="Work Sans" charset="0"/>
                <a:sym typeface="Work Sans" charset="0"/>
              </a:rPr>
              <a:t>Export as a PDF using PPT:</a:t>
            </a:r>
            <a:endParaRPr lang="en-US" altLang="en-US" sz="1400" b="1">
              <a:latin typeface="Work Sans"/>
            </a:endParaRPr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1400">
                <a:latin typeface="Work Sans" charset="0"/>
                <a:cs typeface="Work Sans" charset="0"/>
                <a:sym typeface="Work Sans" charset="0"/>
              </a:rPr>
              <a:t>Select slide. File  → Save As Adobe PDF</a:t>
            </a:r>
          </a:p>
          <a:p>
            <a:pPr eaLnBrk="1" hangingPunct="1">
              <a:lnSpc>
                <a:spcPct val="115000"/>
              </a:lnSpc>
              <a:buSzPts val="1100"/>
            </a:pPr>
            <a:endParaRPr lang="en-US" altLang="en-US">
              <a:latin typeface="Work Sans" charset="0"/>
              <a:cs typeface="Work Sans" charset="0"/>
              <a:sym typeface="Work Sans" charset="0"/>
            </a:endParaRPr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1400" b="1">
                <a:latin typeface="Work Sans" charset="0"/>
                <a:cs typeface="Work Sans" charset="0"/>
                <a:sym typeface="Work Sans" charset="0"/>
              </a:rPr>
              <a:t>Export as a PDF using Google Slides:</a:t>
            </a:r>
            <a:endParaRPr lang="en-US" altLang="en-US" sz="1400" b="1"/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1400">
                <a:latin typeface="Work Sans" charset="0"/>
                <a:cs typeface="Work Sans" charset="0"/>
                <a:sym typeface="Work Sans" charset="0"/>
              </a:rPr>
              <a:t>File → Download → PDF Document</a:t>
            </a:r>
          </a:p>
        </p:txBody>
      </p:sp>
      <p:sp>
        <p:nvSpPr>
          <p:cNvPr id="85" name="Google Shape;56;p13">
            <a:extLst>
              <a:ext uri="{FF2B5EF4-FFF2-40B4-BE49-F238E27FC236}">
                <a16:creationId xmlns:a16="http://schemas.microsoft.com/office/drawing/2014/main" id="{6FE0CBB9-294E-49B4-972E-A4DC7CE476FA}"/>
              </a:ext>
            </a:extLst>
          </p:cNvPr>
          <p:cNvSpPr/>
          <p:nvPr/>
        </p:nvSpPr>
        <p:spPr>
          <a:xfrm>
            <a:off x="10927602" y="4236075"/>
            <a:ext cx="1119255" cy="354181"/>
          </a:xfrm>
          <a:prstGeom prst="rect">
            <a:avLst/>
          </a:prstGeom>
          <a:solidFill>
            <a:srgbClr val="FF3E55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Work Sans"/>
                <a:ea typeface="Work Sans"/>
                <a:cs typeface="Work Sans"/>
                <a:sym typeface="Work Sans"/>
              </a:rPr>
              <a:t>5</a:t>
            </a:r>
            <a:endParaRPr sz="2400" b="1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10EC13A-0D13-6C5C-BE4D-3FFFEE2B4809}"/>
              </a:ext>
            </a:extLst>
          </p:cNvPr>
          <p:cNvGrpSpPr/>
          <p:nvPr/>
        </p:nvGrpSpPr>
        <p:grpSpPr>
          <a:xfrm>
            <a:off x="2492481" y="6550136"/>
            <a:ext cx="669523" cy="883418"/>
            <a:chOff x="489964" y="4822607"/>
            <a:chExt cx="593666" cy="827166"/>
          </a:xfrm>
        </p:grpSpPr>
        <p:pic>
          <p:nvPicPr>
            <p:cNvPr id="18" name="Picture 17" descr="A person in a blue dress&#10;&#10;Description automatically generated with low confidence">
              <a:extLst>
                <a:ext uri="{FF2B5EF4-FFF2-40B4-BE49-F238E27FC236}">
                  <a16:creationId xmlns:a16="http://schemas.microsoft.com/office/drawing/2014/main" id="{8E896743-BC55-A768-FC06-C6D398F02F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912"/>
            <a:stretch/>
          </p:blipFill>
          <p:spPr>
            <a:xfrm flipH="1">
              <a:off x="489964" y="4822607"/>
              <a:ext cx="593666" cy="818629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4D95E2A-B419-3916-6925-EA2142719DCC}"/>
                </a:ext>
              </a:extLst>
            </p:cNvPr>
            <p:cNvSpPr/>
            <p:nvPr/>
          </p:nvSpPr>
          <p:spPr>
            <a:xfrm>
              <a:off x="539853" y="5541236"/>
              <a:ext cx="543777" cy="108537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chemeClr val="bg1"/>
                </a:gs>
                <a:gs pos="100000">
                  <a:srgbClr val="FFFFFF">
                    <a:shade val="100000"/>
                    <a:satMod val="115000"/>
                    <a:alpha val="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A676833B-6975-F677-3ACB-ABB21B662689}"/>
              </a:ext>
            </a:extLst>
          </p:cNvPr>
          <p:cNvSpPr txBox="1"/>
          <p:nvPr/>
        </p:nvSpPr>
        <p:spPr>
          <a:xfrm>
            <a:off x="241914" y="6569747"/>
            <a:ext cx="2286946" cy="67710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900"/>
              </a:spcAft>
              <a:buClr>
                <a:srgbClr val="0E5299"/>
              </a:buClr>
              <a:buSzPct val="225000"/>
              <a:buFont typeface="Calibri,Sans-Serif" panose="020F0502020204030204" pitchFamily="34" charset="0"/>
              <a:buChar char="₊"/>
            </a:pPr>
            <a:r>
              <a:rPr lang="en-US" sz="1100" dirty="0" err="1">
                <a:ea typeface="+mn-lt"/>
                <a:cs typeface="+mn-lt"/>
              </a:rPr>
              <a:t>Pou</a:t>
            </a:r>
            <a:r>
              <a:rPr lang="en-US" sz="1100" dirty="0">
                <a:ea typeface="+mn-lt"/>
                <a:cs typeface="+mn-lt"/>
              </a:rPr>
              <a:t> fi ki gen tout </a:t>
            </a:r>
            <a:r>
              <a:rPr lang="en-US" sz="1100" dirty="0" err="1">
                <a:ea typeface="+mn-lt"/>
                <a:cs typeface="+mn-lt"/>
              </a:rPr>
              <a:t>laj</a:t>
            </a:r>
            <a:r>
              <a:rPr lang="en-US" sz="1100" dirty="0">
                <a:ea typeface="+mn-lt"/>
                <a:cs typeface="+mn-lt"/>
              </a:rPr>
              <a:t> ki </a:t>
            </a:r>
            <a:r>
              <a:rPr lang="en-US" sz="1100" dirty="0" err="1">
                <a:ea typeface="+mn-lt"/>
                <a:cs typeface="+mn-lt"/>
              </a:rPr>
              <a:t>ansent</a:t>
            </a:r>
            <a:r>
              <a:rPr lang="en-US" sz="1100" dirty="0">
                <a:ea typeface="+mn-lt"/>
                <a:cs typeface="+mn-lt"/>
              </a:rPr>
              <a:t>, k ap bay tete, </a:t>
            </a:r>
            <a:r>
              <a:rPr lang="en-US" sz="1100" dirty="0" err="1">
                <a:ea typeface="+mn-lt"/>
                <a:cs typeface="+mn-lt"/>
              </a:rPr>
              <a:t>oswa</a:t>
            </a:r>
            <a:r>
              <a:rPr lang="en-US" sz="1100" dirty="0">
                <a:ea typeface="+mn-lt"/>
                <a:cs typeface="+mn-lt"/>
              </a:rPr>
              <a:t> k ap </a:t>
            </a:r>
            <a:r>
              <a:rPr lang="en-US" sz="1100" dirty="0" err="1">
                <a:ea typeface="+mn-lt"/>
                <a:cs typeface="+mn-lt"/>
              </a:rPr>
              <a:t>eseye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ansent</a:t>
            </a:r>
            <a:r>
              <a:rPr lang="en-US" sz="1100" dirty="0">
                <a:ea typeface="+mn-lt"/>
                <a:cs typeface="+mn-lt"/>
              </a:rPr>
              <a:t>, </a:t>
            </a:r>
            <a:r>
              <a:rPr lang="en-US" sz="1100" dirty="0" err="1">
                <a:ea typeface="+mn-lt"/>
                <a:cs typeface="+mn-lt"/>
              </a:rPr>
              <a:t>vaksen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yo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enpòtan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anpil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pou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kenbe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manman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yo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ak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tibebe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yo</a:t>
            </a:r>
            <a:r>
              <a:rPr lang="en-US" sz="1100" dirty="0">
                <a:ea typeface="+mn-lt"/>
                <a:cs typeface="+mn-lt"/>
              </a:rPr>
              <a:t> an </a:t>
            </a:r>
            <a:r>
              <a:rPr lang="en-US" sz="1100" dirty="0" err="1">
                <a:ea typeface="+mn-lt"/>
                <a:cs typeface="+mn-lt"/>
              </a:rPr>
              <a:t>sante</a:t>
            </a:r>
            <a:r>
              <a:rPr lang="en-US" sz="1100" dirty="0">
                <a:ea typeface="+mn-lt"/>
                <a:cs typeface="+mn-lt"/>
              </a:rPr>
              <a:t>. 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3A1C74E-4316-C18D-7D93-1CC184D1802D}"/>
              </a:ext>
            </a:extLst>
          </p:cNvPr>
          <p:cNvGrpSpPr/>
          <p:nvPr/>
        </p:nvGrpSpPr>
        <p:grpSpPr>
          <a:xfrm>
            <a:off x="3389383" y="2556361"/>
            <a:ext cx="1570370" cy="1691038"/>
            <a:chOff x="5062712" y="928436"/>
            <a:chExt cx="1570370" cy="1691038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21546944-53D9-49C3-8563-441BE1BF866E}"/>
                </a:ext>
              </a:extLst>
            </p:cNvPr>
            <p:cNvGrpSpPr/>
            <p:nvPr/>
          </p:nvGrpSpPr>
          <p:grpSpPr>
            <a:xfrm>
              <a:off x="5062712" y="928436"/>
              <a:ext cx="1570370" cy="1691038"/>
              <a:chOff x="5074372" y="1017379"/>
              <a:chExt cx="1570370" cy="1691038"/>
            </a:xfrm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482EC1C3-0E80-45C7-B781-D237CC6D5E82}"/>
                  </a:ext>
                </a:extLst>
              </p:cNvPr>
              <p:cNvSpPr/>
              <p:nvPr/>
            </p:nvSpPr>
            <p:spPr>
              <a:xfrm>
                <a:off x="5406247" y="1017379"/>
                <a:ext cx="912659" cy="912659"/>
              </a:xfrm>
              <a:prstGeom prst="rect">
                <a:avLst/>
              </a:prstGeom>
              <a:solidFill>
                <a:srgbClr val="FBC0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33A254BB-728B-46FC-AE36-69A08FD9FC00}"/>
                  </a:ext>
                </a:extLst>
              </p:cNvPr>
              <p:cNvSpPr txBox="1"/>
              <p:nvPr/>
            </p:nvSpPr>
            <p:spPr>
              <a:xfrm>
                <a:off x="5074372" y="1981295"/>
                <a:ext cx="1570370" cy="72712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050" b="1" err="1">
                    <a:cs typeface="Calibri"/>
                  </a:rPr>
                  <a:t>Tcheke</a:t>
                </a:r>
                <a:r>
                  <a:rPr lang="en-US" sz="1050" b="1">
                    <a:cs typeface="Calibri"/>
                  </a:rPr>
                  <a:t> </a:t>
                </a:r>
                <a:r>
                  <a:rPr lang="en-US" sz="1050" b="1" err="1">
                    <a:cs typeface="Calibri"/>
                  </a:rPr>
                  <a:t>pou</a:t>
                </a:r>
                <a:r>
                  <a:rPr lang="en-US" sz="1050" b="1">
                    <a:cs typeface="Calibri"/>
                  </a:rPr>
                  <a:t> </a:t>
                </a:r>
                <a:r>
                  <a:rPr lang="en-US" sz="1050" b="1" err="1">
                    <a:cs typeface="Calibri"/>
                  </a:rPr>
                  <a:t>wè</a:t>
                </a:r>
                <a:r>
                  <a:rPr lang="en-US" sz="1050" b="1">
                    <a:cs typeface="Calibri"/>
                  </a:rPr>
                  <a:t> </a:t>
                </a:r>
                <a:r>
                  <a:rPr lang="en-US" sz="1050" b="1" err="1">
                    <a:cs typeface="Calibri"/>
                  </a:rPr>
                  <a:t>si</a:t>
                </a:r>
                <a:r>
                  <a:rPr lang="en-US" sz="1050" b="1">
                    <a:cs typeface="Calibri"/>
                  </a:rPr>
                  <a:t> </a:t>
                </a:r>
                <a:r>
                  <a:rPr lang="en-US" sz="1050" b="1" err="1">
                    <a:cs typeface="Calibri"/>
                  </a:rPr>
                  <a:t>yo</a:t>
                </a:r>
                <a:r>
                  <a:rPr lang="en-US" sz="1050" b="1">
                    <a:cs typeface="Calibri"/>
                  </a:rPr>
                  <a:t> </a:t>
                </a:r>
                <a:r>
                  <a:rPr lang="en-US" sz="1050" b="1" err="1">
                    <a:cs typeface="Calibri"/>
                  </a:rPr>
                  <a:t>ofri</a:t>
                </a:r>
                <a:r>
                  <a:rPr lang="en-US" sz="1050" b="1">
                    <a:cs typeface="Calibri"/>
                  </a:rPr>
                  <a:t> </a:t>
                </a:r>
                <a:r>
                  <a:rPr lang="en-US" sz="1050" b="1" err="1">
                    <a:cs typeface="Calibri"/>
                  </a:rPr>
                  <a:t>vaksen</a:t>
                </a:r>
                <a:r>
                  <a:rPr lang="en-US" sz="1050" b="1">
                    <a:cs typeface="Calibri"/>
                  </a:rPr>
                  <a:t> </a:t>
                </a:r>
                <a:r>
                  <a:rPr lang="en-US" sz="1050" b="1" err="1">
                    <a:cs typeface="Calibri"/>
                  </a:rPr>
                  <a:t>yo</a:t>
                </a:r>
                <a:r>
                  <a:rPr lang="en-US" sz="1050" b="1">
                    <a:cs typeface="Calibri"/>
                  </a:rPr>
                  <a:t> gratis nan eta </a:t>
                </a:r>
                <a:r>
                  <a:rPr lang="en-US" sz="1050" b="1" err="1">
                    <a:cs typeface="Calibri"/>
                  </a:rPr>
                  <a:t>kote</a:t>
                </a:r>
                <a:r>
                  <a:rPr lang="en-US" sz="1050" b="1">
                    <a:cs typeface="Calibri"/>
                  </a:rPr>
                  <a:t> </a:t>
                </a:r>
                <a:r>
                  <a:rPr lang="en-US" sz="1050" b="1" err="1">
                    <a:cs typeface="Calibri"/>
                  </a:rPr>
                  <a:t>ou</a:t>
                </a:r>
                <a:r>
                  <a:rPr lang="en-US" sz="1050" b="1">
                    <a:cs typeface="Calibri"/>
                  </a:rPr>
                  <a:t> ye a </a:t>
                </a:r>
                <a:r>
                  <a:rPr lang="en-US" sz="1050" b="1" err="1">
                    <a:cs typeface="Calibri"/>
                  </a:rPr>
                  <a:t>oswa</a:t>
                </a:r>
                <a:r>
                  <a:rPr lang="en-US" sz="1050" b="1">
                    <a:cs typeface="Calibri"/>
                  </a:rPr>
                  <a:t> nan </a:t>
                </a:r>
                <a:r>
                  <a:rPr lang="en-US" sz="1050" b="1" err="1">
                    <a:cs typeface="Calibri"/>
                  </a:rPr>
                  <a:t>depatman</a:t>
                </a:r>
                <a:r>
                  <a:rPr lang="en-US" sz="1050" b="1">
                    <a:cs typeface="Calibri"/>
                  </a:rPr>
                  <a:t> </a:t>
                </a:r>
                <a:r>
                  <a:rPr lang="en-US" sz="1050" b="1" err="1">
                    <a:cs typeface="Calibri"/>
                  </a:rPr>
                  <a:t>sante</a:t>
                </a:r>
                <a:r>
                  <a:rPr lang="en-US" sz="1050" b="1">
                    <a:cs typeface="Calibri"/>
                  </a:rPr>
                  <a:t> </a:t>
                </a:r>
                <a:r>
                  <a:rPr lang="en-US" sz="1050" b="1" err="1">
                    <a:cs typeface="Calibri"/>
                  </a:rPr>
                  <a:t>lokal</a:t>
                </a:r>
                <a:r>
                  <a:rPr lang="en-US" sz="1050" b="1">
                    <a:cs typeface="Calibri"/>
                  </a:rPr>
                  <a:t> la </a:t>
                </a:r>
                <a:r>
                  <a:rPr lang="en-US" sz="1050" b="1" err="1">
                    <a:cs typeface="Calibri"/>
                  </a:rPr>
                  <a:t>oswa</a:t>
                </a:r>
                <a:r>
                  <a:rPr lang="en-US" sz="1050" b="1">
                    <a:cs typeface="Calibri"/>
                  </a:rPr>
                  <a:t> nan </a:t>
                </a:r>
                <a:r>
                  <a:rPr lang="en-US" sz="1050" b="1" err="1">
                    <a:cs typeface="Calibri"/>
                  </a:rPr>
                  <a:t>famasi</a:t>
                </a:r>
                <a:r>
                  <a:rPr lang="en-US" sz="1050" b="1">
                    <a:cs typeface="Calibri"/>
                  </a:rPr>
                  <a:t> </a:t>
                </a:r>
                <a:r>
                  <a:rPr lang="en-US" sz="1050" b="1" err="1">
                    <a:cs typeface="Calibri"/>
                  </a:rPr>
                  <a:t>lokal</a:t>
                </a:r>
                <a:r>
                  <a:rPr lang="en-US" sz="1050" b="1">
                    <a:cs typeface="Calibri"/>
                  </a:rPr>
                  <a:t> </a:t>
                </a:r>
                <a:r>
                  <a:rPr lang="en-US" sz="1050" b="1" err="1">
                    <a:cs typeface="Calibri"/>
                  </a:rPr>
                  <a:t>ou</a:t>
                </a:r>
                <a:r>
                  <a:rPr lang="en-US" sz="1050" b="1">
                    <a:cs typeface="Calibri"/>
                  </a:rPr>
                  <a:t> a.</a:t>
                </a:r>
              </a:p>
            </p:txBody>
          </p:sp>
        </p:grpSp>
        <p:pic>
          <p:nvPicPr>
            <p:cNvPr id="8" name="Picture 7" descr="A person in a white coat and mask giving a vaccine to a person&#10;&#10;Description automatically generated">
              <a:extLst>
                <a:ext uri="{FF2B5EF4-FFF2-40B4-BE49-F238E27FC236}">
                  <a16:creationId xmlns:a16="http://schemas.microsoft.com/office/drawing/2014/main" id="{C17115AE-6F92-F194-1061-98C775D253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79" r="24859" b="44386"/>
            <a:stretch/>
          </p:blipFill>
          <p:spPr>
            <a:xfrm>
              <a:off x="5405118" y="957439"/>
              <a:ext cx="910394" cy="881125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E49B5F6-2040-CCCF-1658-CC5CCCF2D2F0}"/>
              </a:ext>
            </a:extLst>
          </p:cNvPr>
          <p:cNvSpPr txBox="1"/>
          <p:nvPr/>
        </p:nvSpPr>
        <p:spPr>
          <a:xfrm>
            <a:off x="244879" y="837536"/>
            <a:ext cx="2819016" cy="192360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14300" indent="-114300">
              <a:spcAft>
                <a:spcPts val="900"/>
              </a:spcAft>
              <a:buClr>
                <a:srgbClr val="0E5299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100" dirty="0">
                <a:ea typeface="+mn-lt"/>
                <a:cs typeface="+mn-lt"/>
              </a:rPr>
              <a:t>Tout </a:t>
            </a:r>
            <a:r>
              <a:rPr lang="en-US" sz="1100" dirty="0" err="1">
                <a:ea typeface="+mn-lt"/>
                <a:cs typeface="+mn-lt"/>
              </a:rPr>
              <a:t>moun</a:t>
            </a:r>
            <a:r>
              <a:rPr lang="en-US" sz="1100" dirty="0">
                <a:ea typeface="+mn-lt"/>
                <a:cs typeface="+mn-lt"/>
              </a:rPr>
              <a:t> ki gen 6 </a:t>
            </a:r>
            <a:r>
              <a:rPr lang="en-US" sz="1100" dirty="0" err="1">
                <a:ea typeface="+mn-lt"/>
                <a:cs typeface="+mn-lt"/>
              </a:rPr>
              <a:t>mwa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ou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plis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dwe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pran</a:t>
            </a:r>
            <a:r>
              <a:rPr lang="en-US" sz="1100" dirty="0">
                <a:ea typeface="+mn-lt"/>
                <a:cs typeface="+mn-lt"/>
              </a:rPr>
              <a:t> yon </a:t>
            </a:r>
            <a:r>
              <a:rPr lang="en-US" sz="1100" dirty="0" err="1">
                <a:ea typeface="+mn-lt"/>
                <a:cs typeface="+mn-lt"/>
              </a:rPr>
              <a:t>dòz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vaksen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ajou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pou</a:t>
            </a:r>
            <a:r>
              <a:rPr lang="en-US" sz="1100" dirty="0">
                <a:ea typeface="+mn-lt"/>
                <a:cs typeface="+mn-lt"/>
              </a:rPr>
              <a:t> COVID-19!</a:t>
            </a:r>
            <a:endParaRPr lang="en-US" sz="1100" dirty="0">
              <a:cs typeface="Calibri" panose="020F0502020204030204"/>
            </a:endParaRPr>
          </a:p>
          <a:p>
            <a:pPr marL="114300" indent="-114300">
              <a:spcAft>
                <a:spcPts val="900"/>
              </a:spcAft>
              <a:buClr>
                <a:srgbClr val="0E5299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100" dirty="0" err="1">
                <a:ea typeface="+mn-lt"/>
                <a:cs typeface="+mn-lt"/>
              </a:rPr>
              <a:t>Moun</a:t>
            </a:r>
            <a:r>
              <a:rPr lang="en-US" sz="1100" dirty="0">
                <a:ea typeface="+mn-lt"/>
                <a:cs typeface="+mn-lt"/>
              </a:rPr>
              <a:t> ki </a:t>
            </a:r>
            <a:r>
              <a:rPr lang="en-US" sz="1100" dirty="0" err="1">
                <a:ea typeface="+mn-lt"/>
                <a:cs typeface="+mn-lt"/>
              </a:rPr>
              <a:t>ajou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ak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vaksen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yo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jis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pran</a:t>
            </a:r>
            <a:r>
              <a:rPr lang="en-US" sz="1100" dirty="0">
                <a:ea typeface="+mn-lt"/>
                <a:cs typeface="+mn-lt"/>
              </a:rPr>
              <a:t> yon </a:t>
            </a:r>
            <a:r>
              <a:rPr lang="en-US" sz="1100" dirty="0" err="1">
                <a:ea typeface="+mn-lt"/>
                <a:cs typeface="+mn-lt"/>
              </a:rPr>
              <a:t>sèl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dòz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vaksen</a:t>
            </a:r>
            <a:r>
              <a:rPr lang="en-US" sz="1100" dirty="0">
                <a:ea typeface="+mn-lt"/>
                <a:cs typeface="+mn-lt"/>
              </a:rPr>
              <a:t> COVID-19 Pfizer, Moderna </a:t>
            </a:r>
            <a:r>
              <a:rPr lang="en-US" sz="1100" dirty="0" err="1">
                <a:ea typeface="+mn-lt"/>
                <a:cs typeface="+mn-lt"/>
              </a:rPr>
              <a:t>oswa</a:t>
            </a:r>
            <a:r>
              <a:rPr lang="en-US" sz="1100" dirty="0">
                <a:ea typeface="+mn-lt"/>
                <a:cs typeface="+mn-lt"/>
              </a:rPr>
              <a:t> Novavax.</a:t>
            </a:r>
          </a:p>
          <a:p>
            <a:pPr marL="114300" indent="-114300">
              <a:spcAft>
                <a:spcPts val="900"/>
              </a:spcAft>
              <a:buClr>
                <a:srgbClr val="0E5299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100" b="1" dirty="0" err="1">
                <a:ea typeface="+mn-lt"/>
                <a:cs typeface="+mn-lt"/>
              </a:rPr>
              <a:t>Kèk</a:t>
            </a:r>
            <a:r>
              <a:rPr lang="en-US" sz="1100" b="1" dirty="0">
                <a:ea typeface="+mn-lt"/>
                <a:cs typeface="+mn-lt"/>
              </a:rPr>
              <a:t> </a:t>
            </a:r>
            <a:r>
              <a:rPr lang="en-US" sz="1100" b="1" dirty="0" err="1">
                <a:ea typeface="+mn-lt"/>
                <a:cs typeface="+mn-lt"/>
              </a:rPr>
              <a:t>moun</a:t>
            </a:r>
            <a:r>
              <a:rPr lang="en-US" sz="1100" b="1" dirty="0">
                <a:ea typeface="+mn-lt"/>
                <a:cs typeface="+mn-lt"/>
              </a:rPr>
              <a:t> </a:t>
            </a:r>
            <a:r>
              <a:rPr lang="en-US" sz="1100" b="1" dirty="0" err="1">
                <a:ea typeface="+mn-lt"/>
                <a:cs typeface="+mn-lt"/>
              </a:rPr>
              <a:t>resevwa</a:t>
            </a:r>
            <a:r>
              <a:rPr lang="en-US" sz="1100" b="1" dirty="0">
                <a:ea typeface="+mn-lt"/>
                <a:cs typeface="+mn-lt"/>
              </a:rPr>
              <a:t> </a:t>
            </a:r>
            <a:r>
              <a:rPr lang="en-US" sz="1100" b="1" dirty="0" err="1">
                <a:ea typeface="+mn-lt"/>
                <a:cs typeface="+mn-lt"/>
              </a:rPr>
              <a:t>plis</a:t>
            </a:r>
            <a:r>
              <a:rPr lang="en-US" sz="1100" b="1" dirty="0">
                <a:ea typeface="+mn-lt"/>
                <a:cs typeface="+mn-lt"/>
              </a:rPr>
              <a:t> </a:t>
            </a:r>
            <a:r>
              <a:rPr lang="en-US" sz="1100" b="1" dirty="0" err="1">
                <a:ea typeface="+mn-lt"/>
                <a:cs typeface="+mn-lt"/>
              </a:rPr>
              <a:t>pase</a:t>
            </a:r>
            <a:r>
              <a:rPr lang="en-US" sz="1100" b="1" dirty="0">
                <a:ea typeface="+mn-lt"/>
                <a:cs typeface="+mn-lt"/>
              </a:rPr>
              <a:t> yon </a:t>
            </a:r>
            <a:r>
              <a:rPr lang="en-US" sz="1100" b="1" dirty="0" err="1">
                <a:ea typeface="+mn-lt"/>
                <a:cs typeface="+mn-lt"/>
              </a:rPr>
              <a:t>sèl</a:t>
            </a:r>
            <a:r>
              <a:rPr lang="en-US" sz="1100" b="1" dirty="0">
                <a:ea typeface="+mn-lt"/>
                <a:cs typeface="+mn-lt"/>
              </a:rPr>
              <a:t> </a:t>
            </a:r>
            <a:r>
              <a:rPr lang="en-US" sz="1100" b="1" dirty="0" err="1">
                <a:ea typeface="+mn-lt"/>
                <a:cs typeface="+mn-lt"/>
              </a:rPr>
              <a:t>dòz</a:t>
            </a:r>
            <a:r>
              <a:rPr lang="en-US" sz="1100" b="1" dirty="0">
                <a:ea typeface="+mn-lt"/>
                <a:cs typeface="+mn-lt"/>
              </a:rPr>
              <a:t>: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timoun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si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mwa</a:t>
            </a:r>
            <a:r>
              <a:rPr lang="en-US" sz="1100" dirty="0">
                <a:ea typeface="+mn-lt"/>
                <a:cs typeface="+mn-lt"/>
              </a:rPr>
              <a:t> rive 5 lane, </a:t>
            </a:r>
            <a:r>
              <a:rPr lang="en-US" sz="1100" dirty="0" err="1">
                <a:ea typeface="+mn-lt"/>
                <a:cs typeface="+mn-lt"/>
              </a:rPr>
              <a:t>sila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yo</a:t>
            </a:r>
            <a:r>
              <a:rPr lang="en-US" sz="1100" dirty="0">
                <a:ea typeface="+mn-lt"/>
                <a:cs typeface="+mn-lt"/>
              </a:rPr>
              <a:t> ki gen 12 lane </a:t>
            </a:r>
            <a:r>
              <a:rPr lang="en-US" sz="1100" dirty="0" err="1">
                <a:ea typeface="+mn-lt"/>
                <a:cs typeface="+mn-lt"/>
              </a:rPr>
              <a:t>ou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plis</a:t>
            </a:r>
            <a:r>
              <a:rPr lang="en-US" sz="1100" dirty="0">
                <a:ea typeface="+mn-lt"/>
                <a:cs typeface="+mn-lt"/>
              </a:rPr>
              <a:t> ki pa t </a:t>
            </a:r>
            <a:r>
              <a:rPr lang="en-US" sz="1100" dirty="0" err="1">
                <a:ea typeface="+mn-lt"/>
                <a:cs typeface="+mn-lt"/>
              </a:rPr>
              <a:t>ajou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ak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vaksen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yo</a:t>
            </a:r>
            <a:r>
              <a:rPr lang="en-US" sz="1100" dirty="0">
                <a:ea typeface="+mn-lt"/>
                <a:cs typeface="+mn-lt"/>
              </a:rPr>
              <a:t>, </a:t>
            </a:r>
            <a:r>
              <a:rPr lang="en-US" sz="1100" dirty="0" err="1">
                <a:ea typeface="+mn-lt"/>
                <a:cs typeface="+mn-lt"/>
              </a:rPr>
              <a:t>moun</a:t>
            </a:r>
            <a:r>
              <a:rPr lang="en-US" sz="1100" dirty="0">
                <a:ea typeface="+mn-lt"/>
                <a:cs typeface="+mn-lt"/>
              </a:rPr>
              <a:t> ki gen </a:t>
            </a:r>
            <a:r>
              <a:rPr lang="en-US" sz="1100" dirty="0" err="1">
                <a:ea typeface="+mn-lt"/>
                <a:cs typeface="+mn-lt"/>
              </a:rPr>
              <a:t>sistèm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iminitè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fèb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yo</a:t>
            </a:r>
            <a:r>
              <a:rPr lang="en-US" sz="1100" dirty="0">
                <a:ea typeface="+mn-lt"/>
                <a:cs typeface="+mn-lt"/>
              </a:rPr>
              <a:t>, epi </a:t>
            </a:r>
            <a:r>
              <a:rPr lang="en-US" sz="1100" dirty="0" err="1">
                <a:ea typeface="+mn-lt"/>
                <a:cs typeface="+mn-lt"/>
              </a:rPr>
              <a:t>moun</a:t>
            </a:r>
            <a:r>
              <a:rPr lang="en-US" sz="1100" dirty="0">
                <a:ea typeface="+mn-lt"/>
                <a:cs typeface="+mn-lt"/>
              </a:rPr>
              <a:t> ki gen 65 lane </a:t>
            </a:r>
            <a:r>
              <a:rPr lang="en-US" sz="1100" dirty="0" err="1">
                <a:ea typeface="+mn-lt"/>
                <a:cs typeface="+mn-lt"/>
              </a:rPr>
              <a:t>oswa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plis</a:t>
            </a:r>
            <a:r>
              <a:rPr lang="en-US" sz="1100" dirty="0">
                <a:ea typeface="+mn-lt"/>
                <a:cs typeface="+mn-lt"/>
              </a:rPr>
              <a:t> ta </a:t>
            </a:r>
            <a:r>
              <a:rPr lang="en-US" sz="1100" dirty="0" err="1">
                <a:ea typeface="+mn-lt"/>
                <a:cs typeface="+mn-lt"/>
              </a:rPr>
              <a:t>dwe</a:t>
            </a:r>
            <a:r>
              <a:rPr lang="en-US" sz="1100" dirty="0">
                <a:ea typeface="+mn-lt"/>
                <a:cs typeface="+mn-lt"/>
              </a:rPr>
              <a:t> pale </a:t>
            </a:r>
            <a:r>
              <a:rPr lang="en-US" sz="1100" dirty="0" err="1">
                <a:ea typeface="+mn-lt"/>
                <a:cs typeface="+mn-lt"/>
              </a:rPr>
              <a:t>ak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doktè</a:t>
            </a:r>
            <a:r>
              <a:rPr lang="en-US" sz="1100" dirty="0">
                <a:ea typeface="+mn-lt"/>
                <a:cs typeface="+mn-lt"/>
              </a:rPr>
              <a:t> </a:t>
            </a:r>
            <a:r>
              <a:rPr lang="en-US" sz="1100" dirty="0" err="1">
                <a:ea typeface="+mn-lt"/>
                <a:cs typeface="+mn-lt"/>
              </a:rPr>
              <a:t>yo</a:t>
            </a:r>
            <a:r>
              <a:rPr lang="en-US" sz="1100" dirty="0">
                <a:ea typeface="+mn-lt"/>
                <a:cs typeface="+mn-lt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140763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205106ECAF734D9CC60C8969D22B8A" ma:contentTypeVersion="18" ma:contentTypeDescription="Create a new document." ma:contentTypeScope="" ma:versionID="17fd9f63545b271226ea19c7e97be1af">
  <xsd:schema xmlns:xsd="http://www.w3.org/2001/XMLSchema" xmlns:xs="http://www.w3.org/2001/XMLSchema" xmlns:p="http://schemas.microsoft.com/office/2006/metadata/properties" xmlns:ns2="75afdd44-4aa4-4d0a-9dc0-7606fd3e2ef5" xmlns:ns3="41a82cfb-08d0-4eac-a8a5-9ca94e9619de" targetNamespace="http://schemas.microsoft.com/office/2006/metadata/properties" ma:root="true" ma:fieldsID="caf5d2f84ab60f1877a99a6360b149b7" ns2:_="" ns3:_="">
    <xsd:import namespace="75afdd44-4aa4-4d0a-9dc0-7606fd3e2ef5"/>
    <xsd:import namespace="41a82cfb-08d0-4eac-a8a5-9ca94e9619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afdd44-4aa4-4d0a-9dc0-7606fd3e2e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ece98c3-52f6-45e3-858d-f92ed8f83fe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a82cfb-08d0-4eac-a8a5-9ca94e9619d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00e72db-c2aa-41da-91da-e234c5c619be}" ma:internalName="TaxCatchAll" ma:showField="CatchAllData" ma:web="41a82cfb-08d0-4eac-a8a5-9ca94e9619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1a82cfb-08d0-4eac-a8a5-9ca94e9619de">
      <UserInfo>
        <DisplayName>Alma Galvan</DisplayName>
        <AccountId>20</AccountId>
        <AccountType/>
      </UserInfo>
      <UserInfo>
        <DisplayName>Noel Dufrene</DisplayName>
        <AccountId>328</AccountId>
        <AccountType/>
      </UserInfo>
      <UserInfo>
        <DisplayName>Esther Rojas</DisplayName>
        <AccountId>999</AccountId>
        <AccountType/>
      </UserInfo>
      <UserInfo>
        <DisplayName>Amy Liebman</DisplayName>
        <AccountId>13</AccountId>
        <AccountType/>
      </UserInfo>
      <UserInfo>
        <DisplayName>Giovanni Lopez-Quezada</DisplayName>
        <AccountId>24</AccountId>
        <AccountType/>
      </UserInfo>
    </SharedWithUsers>
    <lcf76f155ced4ddcb4097134ff3c332f xmlns="75afdd44-4aa4-4d0a-9dc0-7606fd3e2ef5">
      <Terms xmlns="http://schemas.microsoft.com/office/infopath/2007/PartnerControls"/>
    </lcf76f155ced4ddcb4097134ff3c332f>
    <TaxCatchAll xmlns="41a82cfb-08d0-4eac-a8a5-9ca94e9619d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C4D40AE-C03F-43D7-9A6A-F5947AF3B388}">
  <ds:schemaRefs>
    <ds:schemaRef ds:uri="41a82cfb-08d0-4eac-a8a5-9ca94e9619de"/>
    <ds:schemaRef ds:uri="75afdd44-4aa4-4d0a-9dc0-7606fd3e2ef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B0C9791-0C68-4692-80D1-3058BBD0918D}">
  <ds:schemaRefs>
    <ds:schemaRef ds:uri="http://purl.org/dc/terms/"/>
    <ds:schemaRef ds:uri="41a82cfb-08d0-4eac-a8a5-9ca94e9619de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75afdd44-4aa4-4d0a-9dc0-7606fd3e2ef5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1C31A789-22A4-42AD-9555-79F54CF048E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1438</Words>
  <Application>Microsoft Office PowerPoint</Application>
  <PresentationFormat>Custom</PresentationFormat>
  <Paragraphs>106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2024-08-05_Model_depliyan_sou-vaksen-COVID-pou-fanm-ansent</dc:title>
  <dc:creator>Migrant Clinicians Network</dc:creator>
  <cp:lastModifiedBy>Giovanni Lopez-Quezada</cp:lastModifiedBy>
  <cp:revision>4</cp:revision>
  <dcterms:created xsi:type="dcterms:W3CDTF">2021-06-09T15:49:13Z</dcterms:created>
  <dcterms:modified xsi:type="dcterms:W3CDTF">2024-10-10T17:35:05Z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0x01010088205106ECAF734D9CC60C8969D22B8A</vt:lpwstr>
  </property>
  <property fmtid="{D5CDD505-2E9C-101B-9397-08002B2CF9AE}" pid="3" name="MediaServiceImageTags">
    <vt:lpwstr/>
  </property>
</Properties>
</file>