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Lst>
  <p:notesMasterIdLst>
    <p:notesMasterId r:id="rId7"/>
  </p:notesMasterIdLst>
  <p:sldIdLst>
    <p:sldId id="258" r:id="rId5"/>
    <p:sldId id="259" r:id="rId6"/>
  </p:sldIdLst>
  <p:sldSz cx="10058400" cy="7772400"/>
  <p:notesSz cx="7102475" cy="9388475"/>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2" pos="1920" userDrawn="1">
          <p15:clr>
            <a:srgbClr val="A4A3A4"/>
          </p15:clr>
        </p15:guide>
        <p15:guide id="3" pos="2352" userDrawn="1">
          <p15:clr>
            <a:srgbClr val="A4A3A4"/>
          </p15:clr>
        </p15:guide>
        <p15:guide id="4" pos="4032" userDrawn="1">
          <p15:clr>
            <a:srgbClr val="A4A3A4"/>
          </p15:clr>
        </p15:guide>
        <p15:guide id="5" pos="4464" userDrawn="1">
          <p15:clr>
            <a:srgbClr val="A4A3A4"/>
          </p15:clr>
        </p15:guide>
        <p15:guide id="6" orient="horz" pos="2448">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AD21D23F-2191-2AE5-B864-8F1B32CCBC7E}" name="Mónica Fossi" initials="MF" userId="S::mfossi@migrantclinician.org::01634185-630a-4a37-8c7e-5559376f41ab"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Moises Arjona Jr" initials="MAJ" lastIdx="3" clrIdx="0">
    <p:extLst>
      <p:ext uri="{19B8F6BF-5375-455C-9EA6-DF929625EA0E}">
        <p15:presenceInfo xmlns:p15="http://schemas.microsoft.com/office/powerpoint/2012/main" userId="S::mariona@migrantclinician.org::a80d5cef-34f5-4625-8e1e-059da6cac246" providerId="AD"/>
      </p:ext>
    </p:extLst>
  </p:cmAuthor>
  <p:cmAuthor id="2" name="Alma Galvan" initials="AG" lastIdx="4" clrIdx="1">
    <p:extLst>
      <p:ext uri="{19B8F6BF-5375-455C-9EA6-DF929625EA0E}">
        <p15:presenceInfo xmlns:p15="http://schemas.microsoft.com/office/powerpoint/2012/main" userId="S::agalvan@migrantclinician.org::82bfc8be-73ed-4017-b250-fad6233e8710" providerId="AD"/>
      </p:ext>
    </p:extLst>
  </p:cmAuthor>
  <p:cmAuthor id="3" name="Noel Dufrene" initials="ND" lastIdx="18" clrIdx="2">
    <p:extLst>
      <p:ext uri="{19B8F6BF-5375-455C-9EA6-DF929625EA0E}">
        <p15:presenceInfo xmlns:p15="http://schemas.microsoft.com/office/powerpoint/2012/main" userId="S::ndufrene@migrantclinician.org::131c83a1-d70b-4f56-8487-a9b39281de7c" providerId="AD"/>
      </p:ext>
    </p:extLst>
  </p:cmAuthor>
  <p:cmAuthor id="4" name="Moises Arjona Jr" initials="MJ" lastIdx="3" clrIdx="3">
    <p:extLst>
      <p:ext uri="{19B8F6BF-5375-455C-9EA6-DF929625EA0E}">
        <p15:presenceInfo xmlns:p15="http://schemas.microsoft.com/office/powerpoint/2012/main" userId="S::marjona@migrantclinician.org::a80d5cef-34f5-4625-8e1e-059da6cac246" providerId="AD"/>
      </p:ext>
    </p:extLst>
  </p:cmAuthor>
  <p:cmAuthor id="5" name="Amy Liebman" initials="AL" lastIdx="9" clrIdx="4">
    <p:extLst>
      <p:ext uri="{19B8F6BF-5375-455C-9EA6-DF929625EA0E}">
        <p15:presenceInfo xmlns:p15="http://schemas.microsoft.com/office/powerpoint/2012/main" userId="S::aliebman@migrantclinician.org::59da9bd5-3b01-4476-8a94-d6cba23d62c0" providerId="AD"/>
      </p:ext>
    </p:extLst>
  </p:cmAuthor>
  <p:cmAuthor id="6" name="Claire Hutkins Seda" initials="CS" lastIdx="6" clrIdx="5">
    <p:extLst>
      <p:ext uri="{19B8F6BF-5375-455C-9EA6-DF929625EA0E}">
        <p15:presenceInfo xmlns:p15="http://schemas.microsoft.com/office/powerpoint/2012/main" userId="S::cseda@migrantclinician.org::178ef2c6-c3c1-4c44-a37d-ea93e29faabb"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29D2C"/>
    <a:srgbClr val="0E5299"/>
    <a:srgbClr val="E88B0E"/>
    <a:srgbClr val="FFFFFF"/>
    <a:srgbClr val="319997"/>
    <a:srgbClr val="FFD243"/>
    <a:srgbClr val="549FEA"/>
    <a:srgbClr val="2F3492"/>
    <a:srgbClr val="69ABED"/>
    <a:srgbClr val="72B0EE"/>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A80D5C38-7F62-79FB-CAE2-BD33BC8047A9}" v="3" dt="2024-10-09T20:06:03.180"/>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93" d="100"/>
          <a:sy n="93" d="100"/>
        </p:scale>
        <p:origin x="1158" y="78"/>
      </p:cViewPr>
      <p:guideLst>
        <p:guide pos="1920"/>
        <p:guide pos="2352"/>
        <p:guide pos="4032"/>
        <p:guide pos="4464"/>
        <p:guide orient="horz" pos="2448"/>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commentAuthors" Target="commentAuthors.xml"/><Relationship Id="rId13" Type="http://schemas.microsoft.com/office/2015/10/relationships/revisionInfo" Target="revisionInfo.xml"/><Relationship Id="rId3" Type="http://schemas.openxmlformats.org/officeDocument/2006/relationships/customXml" Target="../customXml/item3.xml"/><Relationship Id="rId7" Type="http://schemas.openxmlformats.org/officeDocument/2006/relationships/notesMaster" Target="notesMasters/notesMaster1.xml"/><Relationship Id="rId12" Type="http://schemas.openxmlformats.org/officeDocument/2006/relationships/tableStyles" Target="tableStyles.xml"/><Relationship Id="rId2" Type="http://schemas.openxmlformats.org/officeDocument/2006/relationships/customXml" Target="../customXml/item2.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theme" Target="theme/theme1.xml"/><Relationship Id="rId5" Type="http://schemas.openxmlformats.org/officeDocument/2006/relationships/slide" Target="slides/slide1.xml"/><Relationship Id="rId10"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presProps" Target="presProps.xml"/><Relationship Id="rId14" Type="http://schemas.microsoft.com/office/2018/10/relationships/authors" Target="author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77739" cy="471054"/>
          </a:xfrm>
          <a:prstGeom prst="rect">
            <a:avLst/>
          </a:prstGeom>
        </p:spPr>
        <p:txBody>
          <a:bodyPr vert="horz" lIns="94229" tIns="47114" rIns="94229" bIns="47114" rtlCol="0"/>
          <a:lstStyle>
            <a:lvl1pPr algn="l">
              <a:defRPr sz="1200"/>
            </a:lvl1pPr>
          </a:lstStyle>
          <a:p>
            <a:endParaRPr lang="en-US"/>
          </a:p>
        </p:txBody>
      </p:sp>
      <p:sp>
        <p:nvSpPr>
          <p:cNvPr id="3" name="Date Placeholder 2"/>
          <p:cNvSpPr>
            <a:spLocks noGrp="1"/>
          </p:cNvSpPr>
          <p:nvPr>
            <p:ph type="dt" idx="1"/>
          </p:nvPr>
        </p:nvSpPr>
        <p:spPr>
          <a:xfrm>
            <a:off x="4023092" y="0"/>
            <a:ext cx="3077739" cy="471054"/>
          </a:xfrm>
          <a:prstGeom prst="rect">
            <a:avLst/>
          </a:prstGeom>
        </p:spPr>
        <p:txBody>
          <a:bodyPr vert="horz" lIns="94229" tIns="47114" rIns="94229" bIns="47114" rtlCol="0"/>
          <a:lstStyle>
            <a:lvl1pPr algn="r">
              <a:defRPr sz="1200"/>
            </a:lvl1pPr>
          </a:lstStyle>
          <a:p>
            <a:fld id="{2A31A2A1-49DD-4A62-9765-ACAB44B00788}" type="datetimeFigureOut">
              <a:rPr lang="en-US" smtClean="0"/>
              <a:t>10/9/2024</a:t>
            </a:fld>
            <a:endParaRPr lang="en-US"/>
          </a:p>
        </p:txBody>
      </p:sp>
      <p:sp>
        <p:nvSpPr>
          <p:cNvPr id="4" name="Slide Image Placeholder 3"/>
          <p:cNvSpPr>
            <a:spLocks noGrp="1" noRot="1" noChangeAspect="1"/>
          </p:cNvSpPr>
          <p:nvPr>
            <p:ph type="sldImg" idx="2"/>
          </p:nvPr>
        </p:nvSpPr>
        <p:spPr>
          <a:xfrm>
            <a:off x="1500188" y="1173163"/>
            <a:ext cx="4102100" cy="3168650"/>
          </a:xfrm>
          <a:prstGeom prst="rect">
            <a:avLst/>
          </a:prstGeom>
          <a:noFill/>
          <a:ln w="12700">
            <a:solidFill>
              <a:prstClr val="black"/>
            </a:solidFill>
          </a:ln>
        </p:spPr>
        <p:txBody>
          <a:bodyPr vert="horz" lIns="94229" tIns="47114" rIns="94229" bIns="47114" rtlCol="0" anchor="ctr"/>
          <a:lstStyle/>
          <a:p>
            <a:endParaRPr lang="en-US"/>
          </a:p>
        </p:txBody>
      </p:sp>
      <p:sp>
        <p:nvSpPr>
          <p:cNvPr id="5" name="Notes Placeholder 4"/>
          <p:cNvSpPr>
            <a:spLocks noGrp="1"/>
          </p:cNvSpPr>
          <p:nvPr>
            <p:ph type="body" sz="quarter" idx="3"/>
          </p:nvPr>
        </p:nvSpPr>
        <p:spPr>
          <a:xfrm>
            <a:off x="710248" y="4518204"/>
            <a:ext cx="5681980" cy="3696712"/>
          </a:xfrm>
          <a:prstGeom prst="rect">
            <a:avLst/>
          </a:prstGeom>
        </p:spPr>
        <p:txBody>
          <a:bodyPr vert="horz" lIns="94229" tIns="47114" rIns="94229" bIns="47114"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917422"/>
            <a:ext cx="3077739" cy="471053"/>
          </a:xfrm>
          <a:prstGeom prst="rect">
            <a:avLst/>
          </a:prstGeom>
        </p:spPr>
        <p:txBody>
          <a:bodyPr vert="horz" lIns="94229" tIns="47114" rIns="94229" bIns="47114" rtlCol="0" anchor="b"/>
          <a:lstStyle>
            <a:lvl1pPr algn="l">
              <a:defRPr sz="1200"/>
            </a:lvl1pPr>
          </a:lstStyle>
          <a:p>
            <a:endParaRPr lang="en-US"/>
          </a:p>
        </p:txBody>
      </p:sp>
      <p:sp>
        <p:nvSpPr>
          <p:cNvPr id="7" name="Slide Number Placeholder 6"/>
          <p:cNvSpPr>
            <a:spLocks noGrp="1"/>
          </p:cNvSpPr>
          <p:nvPr>
            <p:ph type="sldNum" sz="quarter" idx="5"/>
          </p:nvPr>
        </p:nvSpPr>
        <p:spPr>
          <a:xfrm>
            <a:off x="4023092" y="8917422"/>
            <a:ext cx="3077739" cy="471053"/>
          </a:xfrm>
          <a:prstGeom prst="rect">
            <a:avLst/>
          </a:prstGeom>
        </p:spPr>
        <p:txBody>
          <a:bodyPr vert="horz" lIns="94229" tIns="47114" rIns="94229" bIns="47114" rtlCol="0" anchor="b"/>
          <a:lstStyle>
            <a:lvl1pPr algn="r">
              <a:defRPr sz="1200"/>
            </a:lvl1pPr>
          </a:lstStyle>
          <a:p>
            <a:fld id="{FFA2CE5F-867D-4C67-B4D0-A0B12BB26D64}" type="slidenum">
              <a:rPr lang="en-US" smtClean="0"/>
              <a:t>‹#›</a:t>
            </a:fld>
            <a:endParaRPr lang="en-US"/>
          </a:p>
        </p:txBody>
      </p:sp>
    </p:spTree>
    <p:extLst>
      <p:ext uri="{BB962C8B-B14F-4D97-AF65-F5344CB8AC3E}">
        <p14:creationId xmlns:p14="http://schemas.microsoft.com/office/powerpoint/2010/main" val="366461217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FFA2CE5F-867D-4C67-B4D0-A0B12BB26D64}" type="slidenum">
              <a:rPr lang="en-US" smtClean="0"/>
              <a:t>1</a:t>
            </a:fld>
            <a:endParaRPr lang="en-US"/>
          </a:p>
        </p:txBody>
      </p:sp>
    </p:spTree>
    <p:extLst>
      <p:ext uri="{BB962C8B-B14F-4D97-AF65-F5344CB8AC3E}">
        <p14:creationId xmlns:p14="http://schemas.microsoft.com/office/powerpoint/2010/main" val="35815314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FFA2CE5F-867D-4C67-B4D0-A0B12BB26D64}" type="slidenum">
              <a:rPr lang="en-US" smtClean="0"/>
              <a:t>2</a:t>
            </a:fld>
            <a:endParaRPr lang="en-US"/>
          </a:p>
        </p:txBody>
      </p:sp>
    </p:spTree>
    <p:extLst>
      <p:ext uri="{BB962C8B-B14F-4D97-AF65-F5344CB8AC3E}">
        <p14:creationId xmlns:p14="http://schemas.microsoft.com/office/powerpoint/2010/main" val="168771402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754380" y="1272011"/>
            <a:ext cx="8549640" cy="2705947"/>
          </a:xfrm>
        </p:spPr>
        <p:txBody>
          <a:bodyPr anchor="b"/>
          <a:lstStyle>
            <a:lvl1pPr algn="ctr">
              <a:defRPr sz="6600"/>
            </a:lvl1pPr>
          </a:lstStyle>
          <a:p>
            <a:r>
              <a:rPr lang="en-US"/>
              <a:t>Click to edit Master title style</a:t>
            </a:r>
          </a:p>
        </p:txBody>
      </p:sp>
      <p:sp>
        <p:nvSpPr>
          <p:cNvPr id="3" name="Subtitle 2"/>
          <p:cNvSpPr>
            <a:spLocks noGrp="1"/>
          </p:cNvSpPr>
          <p:nvPr>
            <p:ph type="subTitle" idx="1"/>
          </p:nvPr>
        </p:nvSpPr>
        <p:spPr>
          <a:xfrm>
            <a:off x="1257300" y="4082310"/>
            <a:ext cx="7543800" cy="1876530"/>
          </a:xfrm>
        </p:spPr>
        <p:txBody>
          <a:bodyPr/>
          <a:lstStyle>
            <a:lvl1pPr marL="0" indent="0" algn="ctr">
              <a:buNone/>
              <a:defRPr sz="2640"/>
            </a:lvl1pPr>
            <a:lvl2pPr marL="502920" indent="0" algn="ctr">
              <a:buNone/>
              <a:defRPr sz="2200"/>
            </a:lvl2pPr>
            <a:lvl3pPr marL="1005840" indent="0" algn="ctr">
              <a:buNone/>
              <a:defRPr sz="1980"/>
            </a:lvl3pPr>
            <a:lvl4pPr marL="1508760" indent="0" algn="ctr">
              <a:buNone/>
              <a:defRPr sz="1760"/>
            </a:lvl4pPr>
            <a:lvl5pPr marL="2011680" indent="0" algn="ctr">
              <a:buNone/>
              <a:defRPr sz="1760"/>
            </a:lvl5pPr>
            <a:lvl6pPr marL="2514600" indent="0" algn="ctr">
              <a:buNone/>
              <a:defRPr sz="1760"/>
            </a:lvl6pPr>
            <a:lvl7pPr marL="3017520" indent="0" algn="ctr">
              <a:buNone/>
              <a:defRPr sz="1760"/>
            </a:lvl7pPr>
            <a:lvl8pPr marL="3520440" indent="0" algn="ctr">
              <a:buNone/>
              <a:defRPr sz="1760"/>
            </a:lvl8pPr>
            <a:lvl9pPr marL="4023360" indent="0" algn="ctr">
              <a:buNone/>
              <a:defRPr sz="1760"/>
            </a:lvl9pPr>
          </a:lstStyle>
          <a:p>
            <a:r>
              <a:rPr lang="en-US"/>
              <a:t>Click to edit Master subtitle style</a:t>
            </a:r>
          </a:p>
        </p:txBody>
      </p:sp>
      <p:sp>
        <p:nvSpPr>
          <p:cNvPr id="4" name="Date Placeholder 3"/>
          <p:cNvSpPr>
            <a:spLocks noGrp="1"/>
          </p:cNvSpPr>
          <p:nvPr>
            <p:ph type="dt" sz="half" idx="10"/>
          </p:nvPr>
        </p:nvSpPr>
        <p:spPr/>
        <p:txBody>
          <a:bodyPr/>
          <a:lstStyle/>
          <a:p>
            <a:fld id="{29C278F4-9A08-431F-B491-7EFB91B99DFB}" type="datetimeFigureOut">
              <a:rPr lang="en-US" smtClean="0"/>
              <a:t>10/9/2024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ACB767A-98BE-4876-A9FA-39316C5DB223}" type="slidenum">
              <a:rPr lang="en-US" smtClean="0"/>
              <a:t>‹#›</a:t>
            </a:fld>
            <a:endParaRPr lang="en-US"/>
          </a:p>
        </p:txBody>
      </p:sp>
    </p:spTree>
    <p:extLst>
      <p:ext uri="{BB962C8B-B14F-4D97-AF65-F5344CB8AC3E}">
        <p14:creationId xmlns:p14="http://schemas.microsoft.com/office/powerpoint/2010/main" val="129282105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9C278F4-9A08-431F-B491-7EFB91B99DFB}" type="datetimeFigureOut">
              <a:rPr lang="en-US" smtClean="0"/>
              <a:t>10/9/2024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ACB767A-98BE-4876-A9FA-39316C5DB223}" type="slidenum">
              <a:rPr lang="en-US" smtClean="0"/>
              <a:t>‹#›</a:t>
            </a:fld>
            <a:endParaRPr lang="en-US"/>
          </a:p>
        </p:txBody>
      </p:sp>
    </p:spTree>
    <p:extLst>
      <p:ext uri="{BB962C8B-B14F-4D97-AF65-F5344CB8AC3E}">
        <p14:creationId xmlns:p14="http://schemas.microsoft.com/office/powerpoint/2010/main" val="223723727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198043" y="413808"/>
            <a:ext cx="2168843" cy="658675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91515" y="413808"/>
            <a:ext cx="6380798" cy="658675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9C278F4-9A08-431F-B491-7EFB91B99DFB}" type="datetimeFigureOut">
              <a:rPr lang="en-US" smtClean="0"/>
              <a:t>10/9/2024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ACB767A-98BE-4876-A9FA-39316C5DB223}" type="slidenum">
              <a:rPr lang="en-US" smtClean="0"/>
              <a:t>‹#›</a:t>
            </a:fld>
            <a:endParaRPr lang="en-US"/>
          </a:p>
        </p:txBody>
      </p:sp>
    </p:spTree>
    <p:extLst>
      <p:ext uri="{BB962C8B-B14F-4D97-AF65-F5344CB8AC3E}">
        <p14:creationId xmlns:p14="http://schemas.microsoft.com/office/powerpoint/2010/main" val="386785448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9C278F4-9A08-431F-B491-7EFB91B99DFB}" type="datetimeFigureOut">
              <a:rPr lang="en-US" smtClean="0"/>
              <a:t>10/9/2024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ACB767A-98BE-4876-A9FA-39316C5DB223}" type="slidenum">
              <a:rPr lang="en-US" smtClean="0"/>
              <a:t>‹#›</a:t>
            </a:fld>
            <a:endParaRPr lang="en-US"/>
          </a:p>
        </p:txBody>
      </p:sp>
    </p:spTree>
    <p:extLst>
      <p:ext uri="{BB962C8B-B14F-4D97-AF65-F5344CB8AC3E}">
        <p14:creationId xmlns:p14="http://schemas.microsoft.com/office/powerpoint/2010/main" val="128046082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86277" y="1937705"/>
            <a:ext cx="8675370" cy="3233102"/>
          </a:xfrm>
        </p:spPr>
        <p:txBody>
          <a:bodyPr anchor="b"/>
          <a:lstStyle>
            <a:lvl1pPr>
              <a:defRPr sz="6600"/>
            </a:lvl1pPr>
          </a:lstStyle>
          <a:p>
            <a:r>
              <a:rPr lang="en-US"/>
              <a:t>Click to edit Master title style</a:t>
            </a:r>
          </a:p>
        </p:txBody>
      </p:sp>
      <p:sp>
        <p:nvSpPr>
          <p:cNvPr id="3" name="Text Placeholder 2"/>
          <p:cNvSpPr>
            <a:spLocks noGrp="1"/>
          </p:cNvSpPr>
          <p:nvPr>
            <p:ph type="body" idx="1"/>
          </p:nvPr>
        </p:nvSpPr>
        <p:spPr>
          <a:xfrm>
            <a:off x="686277" y="5201393"/>
            <a:ext cx="8675370" cy="1700212"/>
          </a:xfrm>
        </p:spPr>
        <p:txBody>
          <a:bodyPr/>
          <a:lstStyle>
            <a:lvl1pPr marL="0" indent="0">
              <a:buNone/>
              <a:defRPr sz="2640">
                <a:solidFill>
                  <a:schemeClr val="tx1"/>
                </a:solidFill>
              </a:defRPr>
            </a:lvl1pPr>
            <a:lvl2pPr marL="502920" indent="0">
              <a:buNone/>
              <a:defRPr sz="2200">
                <a:solidFill>
                  <a:schemeClr val="tx1">
                    <a:tint val="75000"/>
                  </a:schemeClr>
                </a:solidFill>
              </a:defRPr>
            </a:lvl2pPr>
            <a:lvl3pPr marL="1005840" indent="0">
              <a:buNone/>
              <a:defRPr sz="1980">
                <a:solidFill>
                  <a:schemeClr val="tx1">
                    <a:tint val="75000"/>
                  </a:schemeClr>
                </a:solidFill>
              </a:defRPr>
            </a:lvl3pPr>
            <a:lvl4pPr marL="1508760" indent="0">
              <a:buNone/>
              <a:defRPr sz="1760">
                <a:solidFill>
                  <a:schemeClr val="tx1">
                    <a:tint val="75000"/>
                  </a:schemeClr>
                </a:solidFill>
              </a:defRPr>
            </a:lvl4pPr>
            <a:lvl5pPr marL="2011680" indent="0">
              <a:buNone/>
              <a:defRPr sz="1760">
                <a:solidFill>
                  <a:schemeClr val="tx1">
                    <a:tint val="75000"/>
                  </a:schemeClr>
                </a:solidFill>
              </a:defRPr>
            </a:lvl5pPr>
            <a:lvl6pPr marL="2514600" indent="0">
              <a:buNone/>
              <a:defRPr sz="1760">
                <a:solidFill>
                  <a:schemeClr val="tx1">
                    <a:tint val="75000"/>
                  </a:schemeClr>
                </a:solidFill>
              </a:defRPr>
            </a:lvl6pPr>
            <a:lvl7pPr marL="3017520" indent="0">
              <a:buNone/>
              <a:defRPr sz="1760">
                <a:solidFill>
                  <a:schemeClr val="tx1">
                    <a:tint val="75000"/>
                  </a:schemeClr>
                </a:solidFill>
              </a:defRPr>
            </a:lvl7pPr>
            <a:lvl8pPr marL="3520440" indent="0">
              <a:buNone/>
              <a:defRPr sz="1760">
                <a:solidFill>
                  <a:schemeClr val="tx1">
                    <a:tint val="75000"/>
                  </a:schemeClr>
                </a:solidFill>
              </a:defRPr>
            </a:lvl8pPr>
            <a:lvl9pPr marL="4023360" indent="0">
              <a:buNone/>
              <a:defRPr sz="176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9C278F4-9A08-431F-B491-7EFB91B99DFB}" type="datetimeFigureOut">
              <a:rPr lang="en-US" smtClean="0"/>
              <a:t>10/9/2024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ACB767A-98BE-4876-A9FA-39316C5DB223}" type="slidenum">
              <a:rPr lang="en-US" smtClean="0"/>
              <a:t>‹#›</a:t>
            </a:fld>
            <a:endParaRPr lang="en-US"/>
          </a:p>
        </p:txBody>
      </p:sp>
    </p:spTree>
    <p:extLst>
      <p:ext uri="{BB962C8B-B14F-4D97-AF65-F5344CB8AC3E}">
        <p14:creationId xmlns:p14="http://schemas.microsoft.com/office/powerpoint/2010/main" val="263747315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91515" y="2069042"/>
            <a:ext cx="4274820" cy="493151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5092065" y="2069042"/>
            <a:ext cx="4274820" cy="493151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29C278F4-9A08-431F-B491-7EFB91B99DFB}" type="datetimeFigureOut">
              <a:rPr lang="en-US" smtClean="0"/>
              <a:t>10/9/2024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ACB767A-98BE-4876-A9FA-39316C5DB223}" type="slidenum">
              <a:rPr lang="en-US" smtClean="0"/>
              <a:t>‹#›</a:t>
            </a:fld>
            <a:endParaRPr lang="en-US"/>
          </a:p>
        </p:txBody>
      </p:sp>
    </p:spTree>
    <p:extLst>
      <p:ext uri="{BB962C8B-B14F-4D97-AF65-F5344CB8AC3E}">
        <p14:creationId xmlns:p14="http://schemas.microsoft.com/office/powerpoint/2010/main" val="237976210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92825" y="413810"/>
            <a:ext cx="8675370" cy="1502305"/>
          </a:xfrm>
        </p:spPr>
        <p:txBody>
          <a:bodyPr/>
          <a:lstStyle/>
          <a:p>
            <a:r>
              <a:rPr lang="en-US"/>
              <a:t>Click to edit Master title style</a:t>
            </a:r>
          </a:p>
        </p:txBody>
      </p:sp>
      <p:sp>
        <p:nvSpPr>
          <p:cNvPr id="3" name="Text Placeholder 2"/>
          <p:cNvSpPr>
            <a:spLocks noGrp="1"/>
          </p:cNvSpPr>
          <p:nvPr>
            <p:ph type="body" idx="1"/>
          </p:nvPr>
        </p:nvSpPr>
        <p:spPr>
          <a:xfrm>
            <a:off x="692826" y="1905318"/>
            <a:ext cx="4255174" cy="933767"/>
          </a:xfrm>
        </p:spPr>
        <p:txBody>
          <a:bodyPr anchor="b"/>
          <a:lstStyle>
            <a:lvl1pPr marL="0" indent="0">
              <a:buNone/>
              <a:defRPr sz="2640" b="1"/>
            </a:lvl1pPr>
            <a:lvl2pPr marL="502920" indent="0">
              <a:buNone/>
              <a:defRPr sz="2200" b="1"/>
            </a:lvl2pPr>
            <a:lvl3pPr marL="1005840" indent="0">
              <a:buNone/>
              <a:defRPr sz="1980" b="1"/>
            </a:lvl3pPr>
            <a:lvl4pPr marL="1508760" indent="0">
              <a:buNone/>
              <a:defRPr sz="1760" b="1"/>
            </a:lvl4pPr>
            <a:lvl5pPr marL="2011680" indent="0">
              <a:buNone/>
              <a:defRPr sz="1760" b="1"/>
            </a:lvl5pPr>
            <a:lvl6pPr marL="2514600" indent="0">
              <a:buNone/>
              <a:defRPr sz="1760" b="1"/>
            </a:lvl6pPr>
            <a:lvl7pPr marL="3017520" indent="0">
              <a:buNone/>
              <a:defRPr sz="1760" b="1"/>
            </a:lvl7pPr>
            <a:lvl8pPr marL="3520440" indent="0">
              <a:buNone/>
              <a:defRPr sz="1760" b="1"/>
            </a:lvl8pPr>
            <a:lvl9pPr marL="4023360" indent="0">
              <a:buNone/>
              <a:defRPr sz="1760" b="1"/>
            </a:lvl9pPr>
          </a:lstStyle>
          <a:p>
            <a:pPr lvl="0"/>
            <a:r>
              <a:rPr lang="en-US"/>
              <a:t>Click to edit Master text styles</a:t>
            </a:r>
          </a:p>
        </p:txBody>
      </p:sp>
      <p:sp>
        <p:nvSpPr>
          <p:cNvPr id="4" name="Content Placeholder 3"/>
          <p:cNvSpPr>
            <a:spLocks noGrp="1"/>
          </p:cNvSpPr>
          <p:nvPr>
            <p:ph sz="half" idx="2"/>
          </p:nvPr>
        </p:nvSpPr>
        <p:spPr>
          <a:xfrm>
            <a:off x="692826" y="2839085"/>
            <a:ext cx="4255174" cy="417586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5092066" y="1905318"/>
            <a:ext cx="4276130" cy="933767"/>
          </a:xfrm>
        </p:spPr>
        <p:txBody>
          <a:bodyPr anchor="b"/>
          <a:lstStyle>
            <a:lvl1pPr marL="0" indent="0">
              <a:buNone/>
              <a:defRPr sz="2640" b="1"/>
            </a:lvl1pPr>
            <a:lvl2pPr marL="502920" indent="0">
              <a:buNone/>
              <a:defRPr sz="2200" b="1"/>
            </a:lvl2pPr>
            <a:lvl3pPr marL="1005840" indent="0">
              <a:buNone/>
              <a:defRPr sz="1980" b="1"/>
            </a:lvl3pPr>
            <a:lvl4pPr marL="1508760" indent="0">
              <a:buNone/>
              <a:defRPr sz="1760" b="1"/>
            </a:lvl4pPr>
            <a:lvl5pPr marL="2011680" indent="0">
              <a:buNone/>
              <a:defRPr sz="1760" b="1"/>
            </a:lvl5pPr>
            <a:lvl6pPr marL="2514600" indent="0">
              <a:buNone/>
              <a:defRPr sz="1760" b="1"/>
            </a:lvl6pPr>
            <a:lvl7pPr marL="3017520" indent="0">
              <a:buNone/>
              <a:defRPr sz="1760" b="1"/>
            </a:lvl7pPr>
            <a:lvl8pPr marL="3520440" indent="0">
              <a:buNone/>
              <a:defRPr sz="1760" b="1"/>
            </a:lvl8pPr>
            <a:lvl9pPr marL="4023360" indent="0">
              <a:buNone/>
              <a:defRPr sz="1760" b="1"/>
            </a:lvl9pPr>
          </a:lstStyle>
          <a:p>
            <a:pPr lvl="0"/>
            <a:r>
              <a:rPr lang="en-US"/>
              <a:t>Click to edit Master text styles</a:t>
            </a:r>
          </a:p>
        </p:txBody>
      </p:sp>
      <p:sp>
        <p:nvSpPr>
          <p:cNvPr id="6" name="Content Placeholder 5"/>
          <p:cNvSpPr>
            <a:spLocks noGrp="1"/>
          </p:cNvSpPr>
          <p:nvPr>
            <p:ph sz="quarter" idx="4"/>
          </p:nvPr>
        </p:nvSpPr>
        <p:spPr>
          <a:xfrm>
            <a:off x="5092066" y="2839085"/>
            <a:ext cx="4276130" cy="417586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29C278F4-9A08-431F-B491-7EFB91B99DFB}" type="datetimeFigureOut">
              <a:rPr lang="en-US" smtClean="0"/>
              <a:t>10/9/2024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ACB767A-98BE-4876-A9FA-39316C5DB223}" type="slidenum">
              <a:rPr lang="en-US" smtClean="0"/>
              <a:t>‹#›</a:t>
            </a:fld>
            <a:endParaRPr lang="en-US"/>
          </a:p>
        </p:txBody>
      </p:sp>
    </p:spTree>
    <p:extLst>
      <p:ext uri="{BB962C8B-B14F-4D97-AF65-F5344CB8AC3E}">
        <p14:creationId xmlns:p14="http://schemas.microsoft.com/office/powerpoint/2010/main" val="414039377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29C278F4-9A08-431F-B491-7EFB91B99DFB}" type="datetimeFigureOut">
              <a:rPr lang="en-US" smtClean="0"/>
              <a:t>10/9/2024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ACB767A-98BE-4876-A9FA-39316C5DB223}" type="slidenum">
              <a:rPr lang="en-US" smtClean="0"/>
              <a:t>‹#›</a:t>
            </a:fld>
            <a:endParaRPr lang="en-US"/>
          </a:p>
        </p:txBody>
      </p:sp>
    </p:spTree>
    <p:extLst>
      <p:ext uri="{BB962C8B-B14F-4D97-AF65-F5344CB8AC3E}">
        <p14:creationId xmlns:p14="http://schemas.microsoft.com/office/powerpoint/2010/main" val="18866763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9C278F4-9A08-431F-B491-7EFB91B99DFB}" type="datetimeFigureOut">
              <a:rPr lang="en-US" smtClean="0"/>
              <a:t>10/9/2024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ACB767A-98BE-4876-A9FA-39316C5DB223}" type="slidenum">
              <a:rPr lang="en-US" smtClean="0"/>
              <a:t>‹#›</a:t>
            </a:fld>
            <a:endParaRPr lang="en-US"/>
          </a:p>
        </p:txBody>
      </p:sp>
    </p:spTree>
    <p:extLst>
      <p:ext uri="{BB962C8B-B14F-4D97-AF65-F5344CB8AC3E}">
        <p14:creationId xmlns:p14="http://schemas.microsoft.com/office/powerpoint/2010/main" val="335072514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92825" y="518160"/>
            <a:ext cx="3244096" cy="1813560"/>
          </a:xfrm>
        </p:spPr>
        <p:txBody>
          <a:bodyPr anchor="b"/>
          <a:lstStyle>
            <a:lvl1pPr>
              <a:defRPr sz="3520"/>
            </a:lvl1pPr>
          </a:lstStyle>
          <a:p>
            <a:r>
              <a:rPr lang="en-US"/>
              <a:t>Click to edit Master title style</a:t>
            </a:r>
          </a:p>
        </p:txBody>
      </p:sp>
      <p:sp>
        <p:nvSpPr>
          <p:cNvPr id="3" name="Content Placeholder 2"/>
          <p:cNvSpPr>
            <a:spLocks noGrp="1"/>
          </p:cNvSpPr>
          <p:nvPr>
            <p:ph idx="1"/>
          </p:nvPr>
        </p:nvSpPr>
        <p:spPr>
          <a:xfrm>
            <a:off x="4276130" y="1119083"/>
            <a:ext cx="5092065" cy="5523442"/>
          </a:xfrm>
        </p:spPr>
        <p:txBody>
          <a:bodyPr/>
          <a:lstStyle>
            <a:lvl1pPr>
              <a:defRPr sz="3520"/>
            </a:lvl1pPr>
            <a:lvl2pPr>
              <a:defRPr sz="3080"/>
            </a:lvl2pPr>
            <a:lvl3pPr>
              <a:defRPr sz="2640"/>
            </a:lvl3pPr>
            <a:lvl4pPr>
              <a:defRPr sz="2200"/>
            </a:lvl4pPr>
            <a:lvl5pPr>
              <a:defRPr sz="2200"/>
            </a:lvl5pPr>
            <a:lvl6pPr>
              <a:defRPr sz="2200"/>
            </a:lvl6pPr>
            <a:lvl7pPr>
              <a:defRPr sz="2200"/>
            </a:lvl7pPr>
            <a:lvl8pPr>
              <a:defRPr sz="2200"/>
            </a:lvl8pPr>
            <a:lvl9pPr>
              <a:defRPr sz="2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92825" y="2331720"/>
            <a:ext cx="3244096" cy="4319800"/>
          </a:xfrm>
        </p:spPr>
        <p:txBody>
          <a:bodyPr/>
          <a:lstStyle>
            <a:lvl1pPr marL="0" indent="0">
              <a:buNone/>
              <a:defRPr sz="1760"/>
            </a:lvl1pPr>
            <a:lvl2pPr marL="502920" indent="0">
              <a:buNone/>
              <a:defRPr sz="1540"/>
            </a:lvl2pPr>
            <a:lvl3pPr marL="1005840" indent="0">
              <a:buNone/>
              <a:defRPr sz="1320"/>
            </a:lvl3pPr>
            <a:lvl4pPr marL="1508760" indent="0">
              <a:buNone/>
              <a:defRPr sz="1100"/>
            </a:lvl4pPr>
            <a:lvl5pPr marL="2011680" indent="0">
              <a:buNone/>
              <a:defRPr sz="1100"/>
            </a:lvl5pPr>
            <a:lvl6pPr marL="2514600" indent="0">
              <a:buNone/>
              <a:defRPr sz="1100"/>
            </a:lvl6pPr>
            <a:lvl7pPr marL="3017520" indent="0">
              <a:buNone/>
              <a:defRPr sz="1100"/>
            </a:lvl7pPr>
            <a:lvl8pPr marL="3520440" indent="0">
              <a:buNone/>
              <a:defRPr sz="1100"/>
            </a:lvl8pPr>
            <a:lvl9pPr marL="4023360" indent="0">
              <a:buNone/>
              <a:defRPr sz="1100"/>
            </a:lvl9pPr>
          </a:lstStyle>
          <a:p>
            <a:pPr lvl="0"/>
            <a:r>
              <a:rPr lang="en-US"/>
              <a:t>Click to edit Master text styles</a:t>
            </a:r>
          </a:p>
        </p:txBody>
      </p:sp>
      <p:sp>
        <p:nvSpPr>
          <p:cNvPr id="5" name="Date Placeholder 4"/>
          <p:cNvSpPr>
            <a:spLocks noGrp="1"/>
          </p:cNvSpPr>
          <p:nvPr>
            <p:ph type="dt" sz="half" idx="10"/>
          </p:nvPr>
        </p:nvSpPr>
        <p:spPr/>
        <p:txBody>
          <a:bodyPr/>
          <a:lstStyle/>
          <a:p>
            <a:fld id="{29C278F4-9A08-431F-B491-7EFB91B99DFB}" type="datetimeFigureOut">
              <a:rPr lang="en-US" smtClean="0"/>
              <a:t>10/9/2024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ACB767A-98BE-4876-A9FA-39316C5DB223}" type="slidenum">
              <a:rPr lang="en-US" smtClean="0"/>
              <a:t>‹#›</a:t>
            </a:fld>
            <a:endParaRPr lang="en-US"/>
          </a:p>
        </p:txBody>
      </p:sp>
    </p:spTree>
    <p:extLst>
      <p:ext uri="{BB962C8B-B14F-4D97-AF65-F5344CB8AC3E}">
        <p14:creationId xmlns:p14="http://schemas.microsoft.com/office/powerpoint/2010/main" val="227875243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92825" y="518160"/>
            <a:ext cx="3244096" cy="1813560"/>
          </a:xfrm>
        </p:spPr>
        <p:txBody>
          <a:bodyPr anchor="b"/>
          <a:lstStyle>
            <a:lvl1pPr>
              <a:defRPr sz="3520"/>
            </a:lvl1pPr>
          </a:lstStyle>
          <a:p>
            <a:r>
              <a:rPr lang="en-US"/>
              <a:t>Click to edit Master title style</a:t>
            </a:r>
          </a:p>
        </p:txBody>
      </p:sp>
      <p:sp>
        <p:nvSpPr>
          <p:cNvPr id="3" name="Picture Placeholder 2"/>
          <p:cNvSpPr>
            <a:spLocks noGrp="1" noChangeAspect="1"/>
          </p:cNvSpPr>
          <p:nvPr>
            <p:ph type="pic" idx="1"/>
          </p:nvPr>
        </p:nvSpPr>
        <p:spPr>
          <a:xfrm>
            <a:off x="4276130" y="1119083"/>
            <a:ext cx="5092065" cy="5523442"/>
          </a:xfrm>
        </p:spPr>
        <p:txBody>
          <a:bodyPr anchor="t"/>
          <a:lstStyle>
            <a:lvl1pPr marL="0" indent="0">
              <a:buNone/>
              <a:defRPr sz="3520"/>
            </a:lvl1pPr>
            <a:lvl2pPr marL="502920" indent="0">
              <a:buNone/>
              <a:defRPr sz="3080"/>
            </a:lvl2pPr>
            <a:lvl3pPr marL="1005840" indent="0">
              <a:buNone/>
              <a:defRPr sz="2640"/>
            </a:lvl3pPr>
            <a:lvl4pPr marL="1508760" indent="0">
              <a:buNone/>
              <a:defRPr sz="2200"/>
            </a:lvl4pPr>
            <a:lvl5pPr marL="2011680" indent="0">
              <a:buNone/>
              <a:defRPr sz="2200"/>
            </a:lvl5pPr>
            <a:lvl6pPr marL="2514600" indent="0">
              <a:buNone/>
              <a:defRPr sz="2200"/>
            </a:lvl6pPr>
            <a:lvl7pPr marL="3017520" indent="0">
              <a:buNone/>
              <a:defRPr sz="2200"/>
            </a:lvl7pPr>
            <a:lvl8pPr marL="3520440" indent="0">
              <a:buNone/>
              <a:defRPr sz="2200"/>
            </a:lvl8pPr>
            <a:lvl9pPr marL="4023360" indent="0">
              <a:buNone/>
              <a:defRPr sz="2200"/>
            </a:lvl9pPr>
          </a:lstStyle>
          <a:p>
            <a:r>
              <a:rPr lang="en-US"/>
              <a:t>Click icon to add picture</a:t>
            </a:r>
          </a:p>
        </p:txBody>
      </p:sp>
      <p:sp>
        <p:nvSpPr>
          <p:cNvPr id="4" name="Text Placeholder 3"/>
          <p:cNvSpPr>
            <a:spLocks noGrp="1"/>
          </p:cNvSpPr>
          <p:nvPr>
            <p:ph type="body" sz="half" idx="2"/>
          </p:nvPr>
        </p:nvSpPr>
        <p:spPr>
          <a:xfrm>
            <a:off x="692825" y="2331720"/>
            <a:ext cx="3244096" cy="4319800"/>
          </a:xfrm>
        </p:spPr>
        <p:txBody>
          <a:bodyPr/>
          <a:lstStyle>
            <a:lvl1pPr marL="0" indent="0">
              <a:buNone/>
              <a:defRPr sz="1760"/>
            </a:lvl1pPr>
            <a:lvl2pPr marL="502920" indent="0">
              <a:buNone/>
              <a:defRPr sz="1540"/>
            </a:lvl2pPr>
            <a:lvl3pPr marL="1005840" indent="0">
              <a:buNone/>
              <a:defRPr sz="1320"/>
            </a:lvl3pPr>
            <a:lvl4pPr marL="1508760" indent="0">
              <a:buNone/>
              <a:defRPr sz="1100"/>
            </a:lvl4pPr>
            <a:lvl5pPr marL="2011680" indent="0">
              <a:buNone/>
              <a:defRPr sz="1100"/>
            </a:lvl5pPr>
            <a:lvl6pPr marL="2514600" indent="0">
              <a:buNone/>
              <a:defRPr sz="1100"/>
            </a:lvl6pPr>
            <a:lvl7pPr marL="3017520" indent="0">
              <a:buNone/>
              <a:defRPr sz="1100"/>
            </a:lvl7pPr>
            <a:lvl8pPr marL="3520440" indent="0">
              <a:buNone/>
              <a:defRPr sz="1100"/>
            </a:lvl8pPr>
            <a:lvl9pPr marL="4023360" indent="0">
              <a:buNone/>
              <a:defRPr sz="1100"/>
            </a:lvl9pPr>
          </a:lstStyle>
          <a:p>
            <a:pPr lvl="0"/>
            <a:r>
              <a:rPr lang="en-US"/>
              <a:t>Click to edit Master text styles</a:t>
            </a:r>
          </a:p>
        </p:txBody>
      </p:sp>
      <p:sp>
        <p:nvSpPr>
          <p:cNvPr id="5" name="Date Placeholder 4"/>
          <p:cNvSpPr>
            <a:spLocks noGrp="1"/>
          </p:cNvSpPr>
          <p:nvPr>
            <p:ph type="dt" sz="half" idx="10"/>
          </p:nvPr>
        </p:nvSpPr>
        <p:spPr/>
        <p:txBody>
          <a:bodyPr/>
          <a:lstStyle/>
          <a:p>
            <a:fld id="{29C278F4-9A08-431F-B491-7EFB91B99DFB}" type="datetimeFigureOut">
              <a:rPr lang="en-US" smtClean="0"/>
              <a:t>10/9/2024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ACB767A-98BE-4876-A9FA-39316C5DB223}" type="slidenum">
              <a:rPr lang="en-US" smtClean="0"/>
              <a:t>‹#›</a:t>
            </a:fld>
            <a:endParaRPr lang="en-US"/>
          </a:p>
        </p:txBody>
      </p:sp>
    </p:spTree>
    <p:extLst>
      <p:ext uri="{BB962C8B-B14F-4D97-AF65-F5344CB8AC3E}">
        <p14:creationId xmlns:p14="http://schemas.microsoft.com/office/powerpoint/2010/main" val="79301228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91515" y="413810"/>
            <a:ext cx="8675370" cy="1502305"/>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91515" y="2069042"/>
            <a:ext cx="8675370" cy="4931516"/>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91515" y="7203865"/>
            <a:ext cx="2263140" cy="413808"/>
          </a:xfrm>
          <a:prstGeom prst="rect">
            <a:avLst/>
          </a:prstGeom>
        </p:spPr>
        <p:txBody>
          <a:bodyPr vert="horz" lIns="91440" tIns="45720" rIns="91440" bIns="45720" rtlCol="0" anchor="ctr"/>
          <a:lstStyle>
            <a:lvl1pPr algn="l">
              <a:defRPr sz="1320">
                <a:solidFill>
                  <a:schemeClr val="tx1">
                    <a:tint val="75000"/>
                  </a:schemeClr>
                </a:solidFill>
              </a:defRPr>
            </a:lvl1pPr>
          </a:lstStyle>
          <a:p>
            <a:fld id="{29C278F4-9A08-431F-B491-7EFB91B99DFB}" type="datetimeFigureOut">
              <a:rPr lang="en-US" smtClean="0"/>
              <a:t>10/9/2024</a:t>
            </a:fld>
            <a:endParaRPr lang="en-US"/>
          </a:p>
        </p:txBody>
      </p:sp>
      <p:sp>
        <p:nvSpPr>
          <p:cNvPr id="5" name="Footer Placeholder 4"/>
          <p:cNvSpPr>
            <a:spLocks noGrp="1"/>
          </p:cNvSpPr>
          <p:nvPr>
            <p:ph type="ftr" sz="quarter" idx="3"/>
          </p:nvPr>
        </p:nvSpPr>
        <p:spPr>
          <a:xfrm>
            <a:off x="3331845" y="7203865"/>
            <a:ext cx="3394710" cy="413808"/>
          </a:xfrm>
          <a:prstGeom prst="rect">
            <a:avLst/>
          </a:prstGeom>
        </p:spPr>
        <p:txBody>
          <a:bodyPr vert="horz" lIns="91440" tIns="45720" rIns="91440" bIns="45720" rtlCol="0" anchor="ctr"/>
          <a:lstStyle>
            <a:lvl1pPr algn="ctr">
              <a:defRPr sz="132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7103745" y="7203865"/>
            <a:ext cx="2263140" cy="413808"/>
          </a:xfrm>
          <a:prstGeom prst="rect">
            <a:avLst/>
          </a:prstGeom>
        </p:spPr>
        <p:txBody>
          <a:bodyPr vert="horz" lIns="91440" tIns="45720" rIns="91440" bIns="45720" rtlCol="0" anchor="ctr"/>
          <a:lstStyle>
            <a:lvl1pPr algn="r">
              <a:defRPr sz="1320">
                <a:solidFill>
                  <a:schemeClr val="tx1">
                    <a:tint val="75000"/>
                  </a:schemeClr>
                </a:solidFill>
              </a:defRPr>
            </a:lvl1pPr>
          </a:lstStyle>
          <a:p>
            <a:fld id="{5ACB767A-98BE-4876-A9FA-39316C5DB223}" type="slidenum">
              <a:rPr lang="en-US" smtClean="0"/>
              <a:t>‹#›</a:t>
            </a:fld>
            <a:endParaRPr lang="en-US"/>
          </a:p>
        </p:txBody>
      </p:sp>
    </p:spTree>
    <p:extLst>
      <p:ext uri="{BB962C8B-B14F-4D97-AF65-F5344CB8AC3E}">
        <p14:creationId xmlns:p14="http://schemas.microsoft.com/office/powerpoint/2010/main" val="238198938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1005840" rtl="0" eaLnBrk="1" latinLnBrk="0" hangingPunct="1">
        <a:lnSpc>
          <a:spcPct val="90000"/>
        </a:lnSpc>
        <a:spcBef>
          <a:spcPct val="0"/>
        </a:spcBef>
        <a:buNone/>
        <a:defRPr sz="4840" kern="1200">
          <a:solidFill>
            <a:schemeClr val="tx1"/>
          </a:solidFill>
          <a:latin typeface="+mj-lt"/>
          <a:ea typeface="+mj-ea"/>
          <a:cs typeface="+mj-cs"/>
        </a:defRPr>
      </a:lvl1pPr>
    </p:titleStyle>
    <p:bodyStyle>
      <a:lvl1pPr marL="251460" indent="-251460" algn="l" defTabSz="1005840" rtl="0" eaLnBrk="1" latinLnBrk="0" hangingPunct="1">
        <a:lnSpc>
          <a:spcPct val="90000"/>
        </a:lnSpc>
        <a:spcBef>
          <a:spcPts val="1100"/>
        </a:spcBef>
        <a:buFont typeface="Arial" panose="020B0604020202020204" pitchFamily="34" charset="0"/>
        <a:buChar char="•"/>
        <a:defRPr sz="3080" kern="1200">
          <a:solidFill>
            <a:schemeClr val="tx1"/>
          </a:solidFill>
          <a:latin typeface="+mn-lt"/>
          <a:ea typeface="+mn-ea"/>
          <a:cs typeface="+mn-cs"/>
        </a:defRPr>
      </a:lvl1pPr>
      <a:lvl2pPr marL="754380" indent="-251460" algn="l" defTabSz="1005840" rtl="0" eaLnBrk="1" latinLnBrk="0" hangingPunct="1">
        <a:lnSpc>
          <a:spcPct val="90000"/>
        </a:lnSpc>
        <a:spcBef>
          <a:spcPts val="550"/>
        </a:spcBef>
        <a:buFont typeface="Arial" panose="020B0604020202020204" pitchFamily="34" charset="0"/>
        <a:buChar char="•"/>
        <a:defRPr sz="2640" kern="1200">
          <a:solidFill>
            <a:schemeClr val="tx1"/>
          </a:solidFill>
          <a:latin typeface="+mn-lt"/>
          <a:ea typeface="+mn-ea"/>
          <a:cs typeface="+mn-cs"/>
        </a:defRPr>
      </a:lvl2pPr>
      <a:lvl3pPr marL="1257300" indent="-251460" algn="l" defTabSz="1005840" rtl="0" eaLnBrk="1" latinLnBrk="0" hangingPunct="1">
        <a:lnSpc>
          <a:spcPct val="90000"/>
        </a:lnSpc>
        <a:spcBef>
          <a:spcPts val="550"/>
        </a:spcBef>
        <a:buFont typeface="Arial" panose="020B0604020202020204" pitchFamily="34" charset="0"/>
        <a:buChar char="•"/>
        <a:defRPr sz="2200" kern="1200">
          <a:solidFill>
            <a:schemeClr val="tx1"/>
          </a:solidFill>
          <a:latin typeface="+mn-lt"/>
          <a:ea typeface="+mn-ea"/>
          <a:cs typeface="+mn-cs"/>
        </a:defRPr>
      </a:lvl3pPr>
      <a:lvl4pPr marL="176022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4pPr>
      <a:lvl5pPr marL="226314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5pPr>
      <a:lvl6pPr marL="276606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6pPr>
      <a:lvl7pPr marL="326898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7pPr>
      <a:lvl8pPr marL="377190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8pPr>
      <a:lvl9pPr marL="427482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9pPr>
    </p:bodyStyle>
    <p:otherStyle>
      <a:defPPr>
        <a:defRPr lang="en-US"/>
      </a:defPPr>
      <a:lvl1pPr marL="0" algn="l" defTabSz="1005840" rtl="0" eaLnBrk="1" latinLnBrk="0" hangingPunct="1">
        <a:defRPr sz="1980" kern="1200">
          <a:solidFill>
            <a:schemeClr val="tx1"/>
          </a:solidFill>
          <a:latin typeface="+mn-lt"/>
          <a:ea typeface="+mn-ea"/>
          <a:cs typeface="+mn-cs"/>
        </a:defRPr>
      </a:lvl1pPr>
      <a:lvl2pPr marL="502920" algn="l" defTabSz="1005840" rtl="0" eaLnBrk="1" latinLnBrk="0" hangingPunct="1">
        <a:defRPr sz="1980" kern="1200">
          <a:solidFill>
            <a:schemeClr val="tx1"/>
          </a:solidFill>
          <a:latin typeface="+mn-lt"/>
          <a:ea typeface="+mn-ea"/>
          <a:cs typeface="+mn-cs"/>
        </a:defRPr>
      </a:lvl2pPr>
      <a:lvl3pPr marL="1005840" algn="l" defTabSz="1005840" rtl="0" eaLnBrk="1" latinLnBrk="0" hangingPunct="1">
        <a:defRPr sz="1980" kern="1200">
          <a:solidFill>
            <a:schemeClr val="tx1"/>
          </a:solidFill>
          <a:latin typeface="+mn-lt"/>
          <a:ea typeface="+mn-ea"/>
          <a:cs typeface="+mn-cs"/>
        </a:defRPr>
      </a:lvl3pPr>
      <a:lvl4pPr marL="1508760" algn="l" defTabSz="1005840" rtl="0" eaLnBrk="1" latinLnBrk="0" hangingPunct="1">
        <a:defRPr sz="1980" kern="1200">
          <a:solidFill>
            <a:schemeClr val="tx1"/>
          </a:solidFill>
          <a:latin typeface="+mn-lt"/>
          <a:ea typeface="+mn-ea"/>
          <a:cs typeface="+mn-cs"/>
        </a:defRPr>
      </a:lvl4pPr>
      <a:lvl5pPr marL="2011680" algn="l" defTabSz="1005840" rtl="0" eaLnBrk="1" latinLnBrk="0" hangingPunct="1">
        <a:defRPr sz="1980" kern="1200">
          <a:solidFill>
            <a:schemeClr val="tx1"/>
          </a:solidFill>
          <a:latin typeface="+mn-lt"/>
          <a:ea typeface="+mn-ea"/>
          <a:cs typeface="+mn-cs"/>
        </a:defRPr>
      </a:lvl5pPr>
      <a:lvl6pPr marL="2514600" algn="l" defTabSz="1005840" rtl="0" eaLnBrk="1" latinLnBrk="0" hangingPunct="1">
        <a:defRPr sz="1980" kern="1200">
          <a:solidFill>
            <a:schemeClr val="tx1"/>
          </a:solidFill>
          <a:latin typeface="+mn-lt"/>
          <a:ea typeface="+mn-ea"/>
          <a:cs typeface="+mn-cs"/>
        </a:defRPr>
      </a:lvl6pPr>
      <a:lvl7pPr marL="3017520" algn="l" defTabSz="1005840" rtl="0" eaLnBrk="1" latinLnBrk="0" hangingPunct="1">
        <a:defRPr sz="1980" kern="1200">
          <a:solidFill>
            <a:schemeClr val="tx1"/>
          </a:solidFill>
          <a:latin typeface="+mn-lt"/>
          <a:ea typeface="+mn-ea"/>
          <a:cs typeface="+mn-cs"/>
        </a:defRPr>
      </a:lvl7pPr>
      <a:lvl8pPr marL="3520440" algn="l" defTabSz="1005840" rtl="0" eaLnBrk="1" latinLnBrk="0" hangingPunct="1">
        <a:defRPr sz="1980" kern="1200">
          <a:solidFill>
            <a:schemeClr val="tx1"/>
          </a:solidFill>
          <a:latin typeface="+mn-lt"/>
          <a:ea typeface="+mn-ea"/>
          <a:cs typeface="+mn-cs"/>
        </a:defRPr>
      </a:lvl8pPr>
      <a:lvl9pPr marL="4023360" algn="l" defTabSz="1005840" rtl="0" eaLnBrk="1" latinLnBrk="0" hangingPunct="1">
        <a:defRPr sz="198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1.png"/><Relationship Id="rId7"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8" Type="http://schemas.openxmlformats.org/officeDocument/2006/relationships/image" Target="../media/image11.svg"/><Relationship Id="rId13" Type="http://schemas.openxmlformats.org/officeDocument/2006/relationships/image" Target="../media/image16.png"/><Relationship Id="rId18" Type="http://schemas.openxmlformats.org/officeDocument/2006/relationships/image" Target="../media/image21.svg"/><Relationship Id="rId3" Type="http://schemas.openxmlformats.org/officeDocument/2006/relationships/image" Target="../media/image7.png"/><Relationship Id="rId7" Type="http://schemas.openxmlformats.org/officeDocument/2006/relationships/image" Target="../media/image10.png"/><Relationship Id="rId12" Type="http://schemas.openxmlformats.org/officeDocument/2006/relationships/image" Target="../media/image15.svg"/><Relationship Id="rId17" Type="http://schemas.openxmlformats.org/officeDocument/2006/relationships/image" Target="../media/image20.png"/><Relationship Id="rId2" Type="http://schemas.openxmlformats.org/officeDocument/2006/relationships/notesSlide" Target="../notesSlides/notesSlide2.xml"/><Relationship Id="rId16" Type="http://schemas.openxmlformats.org/officeDocument/2006/relationships/image" Target="../media/image19.svg"/><Relationship Id="rId20" Type="http://schemas.openxmlformats.org/officeDocument/2006/relationships/image" Target="../media/image23.png"/><Relationship Id="rId1" Type="http://schemas.openxmlformats.org/officeDocument/2006/relationships/slideLayout" Target="../slideLayouts/slideLayout1.xml"/><Relationship Id="rId6" Type="http://schemas.openxmlformats.org/officeDocument/2006/relationships/image" Target="../media/image9.png"/><Relationship Id="rId11" Type="http://schemas.openxmlformats.org/officeDocument/2006/relationships/image" Target="../media/image14.png"/><Relationship Id="rId5" Type="http://schemas.openxmlformats.org/officeDocument/2006/relationships/image" Target="../media/image8.png"/><Relationship Id="rId15" Type="http://schemas.openxmlformats.org/officeDocument/2006/relationships/image" Target="../media/image18.png"/><Relationship Id="rId10" Type="http://schemas.openxmlformats.org/officeDocument/2006/relationships/image" Target="../media/image13.svg"/><Relationship Id="rId19" Type="http://schemas.openxmlformats.org/officeDocument/2006/relationships/image" Target="../media/image22.png"/><Relationship Id="rId4" Type="http://schemas.openxmlformats.org/officeDocument/2006/relationships/hyperlink" Target="http://www.cdc.gov/vaccines/covid-19/clinical-considerations/interim-considerations-us" TargetMode="External"/><Relationship Id="rId9" Type="http://schemas.openxmlformats.org/officeDocument/2006/relationships/image" Target="../media/image12.png"/><Relationship Id="rId14" Type="http://schemas.openxmlformats.org/officeDocument/2006/relationships/image" Target="../media/image17.sv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A person and a child sitting on a chair&#10;&#10;Description automatically generated">
            <a:extLst>
              <a:ext uri="{FF2B5EF4-FFF2-40B4-BE49-F238E27FC236}">
                <a16:creationId xmlns:a16="http://schemas.microsoft.com/office/drawing/2014/main" id="{BFA2FD25-83C8-87A9-61DF-938D402A32BA}"/>
              </a:ext>
            </a:extLst>
          </p:cNvPr>
          <p:cNvPicPr>
            <a:picLocks noChangeAspect="1"/>
          </p:cNvPicPr>
          <p:nvPr/>
        </p:nvPicPr>
        <p:blipFill rotWithShape="1">
          <a:blip r:embed="rId3">
            <a:extLst>
              <a:ext uri="{28A0092B-C50C-407E-A947-70E740481C1C}">
                <a14:useLocalDpi xmlns:a14="http://schemas.microsoft.com/office/drawing/2010/main" val="0"/>
              </a:ext>
            </a:extLst>
          </a:blip>
          <a:srcRect l="37276" t="4953" r="19385" b="13359"/>
          <a:stretch/>
        </p:blipFill>
        <p:spPr>
          <a:xfrm>
            <a:off x="6693355" y="-527"/>
            <a:ext cx="3376988" cy="4917000"/>
          </a:xfrm>
          <a:prstGeom prst="rect">
            <a:avLst/>
          </a:prstGeom>
        </p:spPr>
      </p:pic>
      <p:pic>
        <p:nvPicPr>
          <p:cNvPr id="37" name="Picture 36" descr="Qr code&#10;&#10;Description automatically generated">
            <a:extLst>
              <a:ext uri="{FF2B5EF4-FFF2-40B4-BE49-F238E27FC236}">
                <a16:creationId xmlns:a16="http://schemas.microsoft.com/office/drawing/2014/main" id="{C0207B2D-6CD3-42AE-9B3E-BDCE497BCAD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210730" y="6380028"/>
            <a:ext cx="854790" cy="854790"/>
          </a:xfrm>
          <a:prstGeom prst="rect">
            <a:avLst/>
          </a:prstGeom>
        </p:spPr>
      </p:pic>
      <p:pic>
        <p:nvPicPr>
          <p:cNvPr id="38" name="Picture 37" descr="Qr code&#10;&#10;Description automatically generated">
            <a:extLst>
              <a:ext uri="{FF2B5EF4-FFF2-40B4-BE49-F238E27FC236}">
                <a16:creationId xmlns:a16="http://schemas.microsoft.com/office/drawing/2014/main" id="{E79F6362-7804-499D-B6D2-143C2447437B}"/>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217036" y="5171542"/>
            <a:ext cx="848484" cy="848484"/>
          </a:xfrm>
          <a:prstGeom prst="rect">
            <a:avLst/>
          </a:prstGeom>
        </p:spPr>
      </p:pic>
      <p:pic>
        <p:nvPicPr>
          <p:cNvPr id="6" name="Picture 5">
            <a:extLst>
              <a:ext uri="{FF2B5EF4-FFF2-40B4-BE49-F238E27FC236}">
                <a16:creationId xmlns:a16="http://schemas.microsoft.com/office/drawing/2014/main" id="{F79A6490-1CDC-49DF-B90A-AA9B6341D34A}"/>
              </a:ext>
            </a:extLst>
          </p:cNvPr>
          <p:cNvPicPr>
            <a:picLocks noChangeAspect="1"/>
          </p:cNvPicPr>
          <p:nvPr/>
        </p:nvPicPr>
        <p:blipFill>
          <a:blip r:embed="rId6"/>
          <a:stretch>
            <a:fillRect/>
          </a:stretch>
        </p:blipFill>
        <p:spPr>
          <a:xfrm>
            <a:off x="6615765" y="3959142"/>
            <a:ext cx="3584759" cy="3865199"/>
          </a:xfrm>
          <a:prstGeom prst="rect">
            <a:avLst/>
          </a:prstGeom>
        </p:spPr>
      </p:pic>
      <p:sp>
        <p:nvSpPr>
          <p:cNvPr id="24" name="Rectangle 23">
            <a:extLst>
              <a:ext uri="{FF2B5EF4-FFF2-40B4-BE49-F238E27FC236}">
                <a16:creationId xmlns:a16="http://schemas.microsoft.com/office/drawing/2014/main" id="{80AC400D-F660-4D51-B47A-3A22B01C9133}"/>
              </a:ext>
            </a:extLst>
          </p:cNvPr>
          <p:cNvSpPr/>
          <p:nvPr/>
        </p:nvSpPr>
        <p:spPr>
          <a:xfrm>
            <a:off x="3312835" y="1"/>
            <a:ext cx="3385517" cy="728662"/>
          </a:xfrm>
          <a:prstGeom prst="rect">
            <a:avLst/>
          </a:prstGeom>
          <a:gradFill flip="none" rotWithShape="1">
            <a:gsLst>
              <a:gs pos="0">
                <a:srgbClr val="0E5299">
                  <a:alpha val="76000"/>
                </a:srgbClr>
              </a:gs>
              <a:gs pos="63000">
                <a:srgbClr val="0E5299">
                  <a:alpha val="86000"/>
                </a:srgbClr>
              </a:gs>
              <a:gs pos="100000">
                <a:srgbClr val="0E5299"/>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4" name="Straight Connector 13">
            <a:extLst>
              <a:ext uri="{FF2B5EF4-FFF2-40B4-BE49-F238E27FC236}">
                <a16:creationId xmlns:a16="http://schemas.microsoft.com/office/drawing/2014/main" id="{15094B6B-EDAB-4DA8-AA65-B105A3E353A4}"/>
              </a:ext>
            </a:extLst>
          </p:cNvPr>
          <p:cNvCxnSpPr>
            <a:cxnSpLocks/>
          </p:cNvCxnSpPr>
          <p:nvPr/>
        </p:nvCxnSpPr>
        <p:spPr>
          <a:xfrm>
            <a:off x="7196145" y="5960403"/>
            <a:ext cx="2334057" cy="0"/>
          </a:xfrm>
          <a:prstGeom prst="line">
            <a:avLst/>
          </a:prstGeom>
          <a:ln w="28575">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64" name="Straight Connector 63">
            <a:extLst>
              <a:ext uri="{FF2B5EF4-FFF2-40B4-BE49-F238E27FC236}">
                <a16:creationId xmlns:a16="http://schemas.microsoft.com/office/drawing/2014/main" id="{8773363D-349F-4B39-BF85-09242992255E}"/>
              </a:ext>
            </a:extLst>
          </p:cNvPr>
          <p:cNvCxnSpPr>
            <a:cxnSpLocks/>
          </p:cNvCxnSpPr>
          <p:nvPr/>
        </p:nvCxnSpPr>
        <p:spPr>
          <a:xfrm>
            <a:off x="7196145" y="7043678"/>
            <a:ext cx="2334057" cy="0"/>
          </a:xfrm>
          <a:prstGeom prst="line">
            <a:avLst/>
          </a:prstGeom>
          <a:ln w="28575">
            <a:solidFill>
              <a:srgbClr val="FFC000"/>
            </a:solidFill>
          </a:ln>
        </p:spPr>
        <p:style>
          <a:lnRef idx="1">
            <a:schemeClr val="accent1"/>
          </a:lnRef>
          <a:fillRef idx="0">
            <a:schemeClr val="accent1"/>
          </a:fillRef>
          <a:effectRef idx="0">
            <a:schemeClr val="accent1"/>
          </a:effectRef>
          <a:fontRef idx="minor">
            <a:schemeClr val="tx1"/>
          </a:fontRef>
        </p:style>
      </p:cxnSp>
      <p:sp>
        <p:nvSpPr>
          <p:cNvPr id="25" name="TextBox 24">
            <a:extLst>
              <a:ext uri="{FF2B5EF4-FFF2-40B4-BE49-F238E27FC236}">
                <a16:creationId xmlns:a16="http://schemas.microsoft.com/office/drawing/2014/main" id="{E7B8E400-F5C5-42FB-988E-939361ED1137}"/>
              </a:ext>
            </a:extLst>
          </p:cNvPr>
          <p:cNvSpPr txBox="1"/>
          <p:nvPr/>
        </p:nvSpPr>
        <p:spPr>
          <a:xfrm>
            <a:off x="3490301" y="221039"/>
            <a:ext cx="3042634" cy="387798"/>
          </a:xfrm>
          <a:prstGeom prst="rect">
            <a:avLst/>
          </a:prstGeom>
          <a:noFill/>
        </p:spPr>
        <p:txBody>
          <a:bodyPr wrap="square" lIns="0" tIns="0" rIns="0" bIns="0" rtlCol="0" anchor="t">
            <a:spAutoFit/>
          </a:bodyPr>
          <a:lstStyle/>
          <a:p>
            <a:pPr algn="ctr">
              <a:lnSpc>
                <a:spcPct val="90000"/>
              </a:lnSpc>
              <a:spcAft>
                <a:spcPts val="600"/>
              </a:spcAft>
            </a:pPr>
            <a:r>
              <a:rPr lang="es-ES" sz="1400" b="1">
                <a:solidFill>
                  <a:schemeClr val="bg1"/>
                </a:solidFill>
                <a:ea typeface="+mn-lt"/>
                <a:cs typeface="+mn-lt"/>
              </a:rPr>
              <a:t>¿CÓMO PUEDO OBTENER UNA VACUNA CONTRA COVID-19 PARA MI HIJO?</a:t>
            </a:r>
            <a:endParaRPr lang="en-US" sz="1400" b="1">
              <a:solidFill>
                <a:schemeClr val="bg1"/>
              </a:solidFill>
              <a:cs typeface="Calibri"/>
            </a:endParaRPr>
          </a:p>
        </p:txBody>
      </p:sp>
      <p:sp>
        <p:nvSpPr>
          <p:cNvPr id="30" name="TextBox 29">
            <a:extLst>
              <a:ext uri="{FF2B5EF4-FFF2-40B4-BE49-F238E27FC236}">
                <a16:creationId xmlns:a16="http://schemas.microsoft.com/office/drawing/2014/main" id="{13A4E983-9F63-4335-862E-7EB57F6D2A96}"/>
              </a:ext>
            </a:extLst>
          </p:cNvPr>
          <p:cNvSpPr txBox="1"/>
          <p:nvPr/>
        </p:nvSpPr>
        <p:spPr>
          <a:xfrm>
            <a:off x="3500460" y="820594"/>
            <a:ext cx="3007694" cy="3577903"/>
          </a:xfrm>
          <a:prstGeom prst="rect">
            <a:avLst/>
          </a:prstGeom>
          <a:noFill/>
        </p:spPr>
        <p:txBody>
          <a:bodyPr wrap="square" lIns="0" tIns="0" rIns="0" bIns="0" rtlCol="0" anchor="t">
            <a:spAutoFit/>
          </a:bodyPr>
          <a:lstStyle/>
          <a:p>
            <a:pPr algn="l" rtl="0" fontAlgn="base">
              <a:spcAft>
                <a:spcPts val="300"/>
              </a:spcAft>
            </a:pPr>
            <a:r>
              <a:rPr lang="es-VE" sz="1050" b="1" i="0" u="none" strike="noStrike">
                <a:solidFill>
                  <a:srgbClr val="000000"/>
                </a:solidFill>
                <a:effectLst/>
              </a:rPr>
              <a:t>La vacuna es gratis para la mayoría de las personas, incluso para los que no tienen seguro médico. </a:t>
            </a:r>
            <a:r>
              <a:rPr lang="en-US" sz="1050" b="1" i="0" u="none" strike="noStrike">
                <a:solidFill>
                  <a:srgbClr val="000000"/>
                </a:solidFill>
                <a:effectLst/>
              </a:rPr>
              <a:t>​</a:t>
            </a:r>
            <a:r>
              <a:rPr lang="en-US" sz="1050" b="0" i="0">
                <a:solidFill>
                  <a:srgbClr val="000000"/>
                </a:solidFill>
                <a:effectLst/>
              </a:rPr>
              <a:t>​</a:t>
            </a:r>
            <a:endParaRPr lang="en-US" sz="1050" u="none" strike="noStrike">
              <a:solidFill>
                <a:srgbClr val="000000"/>
              </a:solidFill>
              <a:ea typeface="Calibri"/>
              <a:cs typeface="Calibri"/>
            </a:endParaRPr>
          </a:p>
          <a:p>
            <a:pPr fontAlgn="base">
              <a:spcAft>
                <a:spcPts val="300"/>
              </a:spcAft>
            </a:pPr>
            <a:r>
              <a:rPr lang="es-VE" sz="1050" b="1" i="0" u="none" strike="noStrike">
                <a:solidFill>
                  <a:srgbClr val="000000"/>
                </a:solidFill>
                <a:effectLst/>
              </a:rPr>
              <a:t>Pregunte dónde puede conseguir gratis la vacuna</a:t>
            </a:r>
            <a:r>
              <a:rPr lang="es-VE" sz="1050" b="1">
                <a:solidFill>
                  <a:srgbClr val="000000"/>
                </a:solidFill>
              </a:rPr>
              <a:t> </a:t>
            </a:r>
            <a:r>
              <a:rPr lang="es-VE" sz="1050" b="1" i="0" u="none" strike="noStrike">
                <a:solidFill>
                  <a:srgbClr val="000000"/>
                </a:solidFill>
                <a:effectLst/>
              </a:rPr>
              <a:t>contra COVID-19: ​</a:t>
            </a:r>
            <a:r>
              <a:rPr lang="en-US" sz="1050" b="0" i="0">
                <a:solidFill>
                  <a:srgbClr val="000000"/>
                </a:solidFill>
                <a:effectLst/>
              </a:rPr>
              <a:t>​</a:t>
            </a:r>
            <a:endParaRPr lang="en-US" sz="1050" b="0" i="0">
              <a:solidFill>
                <a:srgbClr val="000000"/>
              </a:solidFill>
              <a:effectLst/>
              <a:ea typeface="Calibri"/>
              <a:cs typeface="Calibri"/>
            </a:endParaRPr>
          </a:p>
          <a:p>
            <a:pPr marL="171450" indent="-171450" fontAlgn="base">
              <a:spcAft>
                <a:spcPts val="300"/>
              </a:spcAft>
              <a:buClr>
                <a:srgbClr val="F29D2C"/>
              </a:buClr>
              <a:buSzPct val="115000"/>
              <a:buFont typeface="Wingdings" panose="05000000000000000000" pitchFamily="2" charset="2"/>
              <a:buChar char="ü"/>
            </a:pPr>
            <a:r>
              <a:rPr lang="es-VE" sz="1050" b="1">
                <a:ea typeface="+mn-lt"/>
                <a:cs typeface="+mn-lt"/>
              </a:rPr>
              <a:t>Pregunte por las clínicas móviles de vacunación y las ferias de salud</a:t>
            </a:r>
            <a:r>
              <a:rPr lang="en-US" sz="1050" b="1">
                <a:ea typeface="+mn-lt"/>
                <a:cs typeface="+mn-lt"/>
              </a:rPr>
              <a:t>​</a:t>
            </a:r>
          </a:p>
          <a:p>
            <a:pPr marL="171450" indent="-171450" fontAlgn="base">
              <a:spcAft>
                <a:spcPts val="300"/>
              </a:spcAft>
              <a:buClr>
                <a:srgbClr val="F29D2C"/>
              </a:buClr>
              <a:buSzPct val="115000"/>
              <a:buFont typeface="Wingdings" panose="05000000000000000000" pitchFamily="2" charset="2"/>
              <a:buChar char="ü"/>
            </a:pPr>
            <a:r>
              <a:rPr lang="es-VE" sz="1050" b="1">
                <a:ea typeface="+mn-lt"/>
                <a:cs typeface="+mn-lt"/>
              </a:rPr>
              <a:t>En los departamentos de salud​</a:t>
            </a:r>
            <a:r>
              <a:rPr lang="en-US" sz="1050" b="1">
                <a:ea typeface="+mn-lt"/>
                <a:cs typeface="+mn-lt"/>
              </a:rPr>
              <a:t>​</a:t>
            </a:r>
          </a:p>
          <a:p>
            <a:pPr marL="171450" indent="-171450" fontAlgn="base">
              <a:spcAft>
                <a:spcPts val="300"/>
              </a:spcAft>
              <a:buClr>
                <a:srgbClr val="F29D2C"/>
              </a:buClr>
              <a:buSzPct val="115000"/>
              <a:buFont typeface="Wingdings" panose="05000000000000000000" pitchFamily="2" charset="2"/>
              <a:buChar char="ü"/>
            </a:pPr>
            <a:r>
              <a:rPr lang="es-VE" sz="1050" b="1">
                <a:ea typeface="+mn-lt"/>
                <a:cs typeface="+mn-lt"/>
              </a:rPr>
              <a:t>En los centros de salud comunitarios​</a:t>
            </a:r>
            <a:r>
              <a:rPr lang="en-US" sz="1050" b="1">
                <a:ea typeface="+mn-lt"/>
                <a:cs typeface="+mn-lt"/>
              </a:rPr>
              <a:t>​</a:t>
            </a:r>
          </a:p>
          <a:p>
            <a:pPr marL="171450" indent="-171450" fontAlgn="base">
              <a:spcAft>
                <a:spcPts val="300"/>
              </a:spcAft>
              <a:buClr>
                <a:srgbClr val="F29D2C"/>
              </a:buClr>
              <a:buSzPct val="115000"/>
              <a:buFont typeface="Wingdings" panose="05000000000000000000" pitchFamily="2" charset="2"/>
              <a:buChar char="ü"/>
            </a:pPr>
            <a:r>
              <a:rPr lang="es-VE" sz="1050" b="1">
                <a:ea typeface="+mn-lt"/>
                <a:cs typeface="+mn-lt"/>
              </a:rPr>
              <a:t>En farmacias que estén cerca de usted​</a:t>
            </a:r>
            <a:endParaRPr lang="en-US" sz="1050" b="1">
              <a:ea typeface="+mn-lt"/>
              <a:cs typeface="+mn-lt"/>
            </a:endParaRPr>
          </a:p>
          <a:p>
            <a:pPr marL="171450" indent="-171450">
              <a:spcAft>
                <a:spcPts val="300"/>
              </a:spcAft>
              <a:buClr>
                <a:srgbClr val="F29D2C"/>
              </a:buClr>
              <a:buSzPct val="115000"/>
              <a:buFont typeface="Wingdings" panose="05000000000000000000" pitchFamily="2" charset="2"/>
              <a:buChar char="ü"/>
            </a:pPr>
            <a:r>
              <a:rPr lang="es-ES" sz="1050" b="1">
                <a:ea typeface="+mn-lt"/>
                <a:cs typeface="+mn-lt"/>
              </a:rPr>
              <a:t>Pregunte al pediatra de su </a:t>
            </a:r>
            <a:r>
              <a:rPr lang="es-ES" sz="1050">
                <a:ea typeface="+mn-lt"/>
                <a:cs typeface="+mn-lt"/>
              </a:rPr>
              <a:t>hijo si ofrece vacunas contra COVID-19.</a:t>
            </a:r>
          </a:p>
          <a:p>
            <a:pPr marL="171450" indent="-171450">
              <a:spcAft>
                <a:spcPts val="300"/>
              </a:spcAft>
              <a:buClr>
                <a:srgbClr val="F29D2C"/>
              </a:buClr>
              <a:buSzPct val="115000"/>
              <a:buFont typeface="Wingdings" panose="05000000000000000000" pitchFamily="2" charset="2"/>
              <a:buChar char="ü"/>
            </a:pPr>
            <a:r>
              <a:rPr lang="es-ES" sz="1050" b="1">
                <a:ea typeface="+mn-lt"/>
                <a:cs typeface="+mn-lt"/>
              </a:rPr>
              <a:t>Hable con el personal de la escuela de su hijo </a:t>
            </a:r>
            <a:r>
              <a:rPr lang="es-ES" sz="1050">
                <a:ea typeface="+mn-lt"/>
                <a:cs typeface="+mn-lt"/>
              </a:rPr>
              <a:t>sobre la vacuna contra COVID-19. Ellos podrían estar ofreciendo clínicas de vacunación en la escuela. </a:t>
            </a:r>
          </a:p>
          <a:p>
            <a:pPr marL="171450" indent="-171450">
              <a:spcAft>
                <a:spcPts val="300"/>
              </a:spcAft>
              <a:buClr>
                <a:srgbClr val="F29D2C"/>
              </a:buClr>
              <a:buSzPct val="115000"/>
              <a:buFont typeface="Wingdings" panose="05000000000000000000" pitchFamily="2" charset="2"/>
              <a:buChar char="ü"/>
            </a:pPr>
            <a:r>
              <a:rPr lang="es-MX" sz="1050">
                <a:ea typeface="+mn-lt"/>
                <a:cs typeface="+mn-lt"/>
              </a:rPr>
              <a:t>En algunos lugares se requiere la presencia de los padres cuando el hijo recibe la vacuna. Busque clínicas y horarios de atención flexibles para padres que trabajen. </a:t>
            </a:r>
          </a:p>
          <a:p>
            <a:pPr marL="171450" indent="-171450">
              <a:spcAft>
                <a:spcPts val="300"/>
              </a:spcAft>
              <a:buClr>
                <a:srgbClr val="F29D2C"/>
              </a:buClr>
              <a:buSzPct val="115000"/>
              <a:buFont typeface="Wingdings" panose="05000000000000000000" pitchFamily="2" charset="2"/>
              <a:buChar char="ü"/>
            </a:pPr>
            <a:r>
              <a:rPr lang="es-VE" sz="1050">
                <a:ea typeface="+mn-lt"/>
                <a:cs typeface="+mn-lt"/>
              </a:rPr>
              <a:t>Consiga en este enlace las vacunas: https://www.vacunas.gov/search/</a:t>
            </a:r>
            <a:r>
              <a:rPr lang="en-US" sz="1050">
                <a:ea typeface="+mn-lt"/>
                <a:cs typeface="+mn-lt"/>
              </a:rPr>
              <a:t>​</a:t>
            </a:r>
          </a:p>
        </p:txBody>
      </p:sp>
      <p:sp>
        <p:nvSpPr>
          <p:cNvPr id="36" name="TextBox 35">
            <a:extLst>
              <a:ext uri="{FF2B5EF4-FFF2-40B4-BE49-F238E27FC236}">
                <a16:creationId xmlns:a16="http://schemas.microsoft.com/office/drawing/2014/main" id="{6412BEDF-938B-4552-A838-8D513795A6C4}"/>
              </a:ext>
            </a:extLst>
          </p:cNvPr>
          <p:cNvSpPr txBox="1"/>
          <p:nvPr/>
        </p:nvSpPr>
        <p:spPr>
          <a:xfrm>
            <a:off x="3705980" y="4424068"/>
            <a:ext cx="2584462" cy="215444"/>
          </a:xfrm>
          <a:prstGeom prst="rect">
            <a:avLst/>
          </a:prstGeom>
          <a:noFill/>
        </p:spPr>
        <p:txBody>
          <a:bodyPr wrap="square" lIns="0" tIns="0" rIns="0" bIns="0" rtlCol="0" anchor="t">
            <a:spAutoFit/>
          </a:bodyPr>
          <a:lstStyle/>
          <a:p>
            <a:pPr algn="ctr"/>
            <a:r>
              <a:rPr lang="es-ES" sz="1400" b="1">
                <a:ea typeface="+mn-lt"/>
                <a:cs typeface="+mn-lt"/>
              </a:rPr>
              <a:t>PARA MÁS INFORMACIÓN</a:t>
            </a:r>
            <a:endParaRPr lang="en-US" sz="1400">
              <a:cs typeface="Calibri"/>
            </a:endParaRPr>
          </a:p>
        </p:txBody>
      </p:sp>
      <p:cxnSp>
        <p:nvCxnSpPr>
          <p:cNvPr id="39" name="Straight Connector 38">
            <a:extLst>
              <a:ext uri="{FF2B5EF4-FFF2-40B4-BE49-F238E27FC236}">
                <a16:creationId xmlns:a16="http://schemas.microsoft.com/office/drawing/2014/main" id="{81B9FDB4-492B-471F-AA2B-648877AF1225}"/>
              </a:ext>
            </a:extLst>
          </p:cNvPr>
          <p:cNvCxnSpPr>
            <a:cxnSpLocks/>
          </p:cNvCxnSpPr>
          <p:nvPr/>
        </p:nvCxnSpPr>
        <p:spPr>
          <a:xfrm>
            <a:off x="3711380" y="4691791"/>
            <a:ext cx="2691718" cy="0"/>
          </a:xfrm>
          <a:prstGeom prst="line">
            <a:avLst/>
          </a:prstGeom>
          <a:ln w="38100">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4" name="Straight Connector 3">
            <a:extLst>
              <a:ext uri="{FF2B5EF4-FFF2-40B4-BE49-F238E27FC236}">
                <a16:creationId xmlns:a16="http://schemas.microsoft.com/office/drawing/2014/main" id="{FA3BD4A0-DEEA-4C27-896B-073409BC72F6}"/>
              </a:ext>
            </a:extLst>
          </p:cNvPr>
          <p:cNvCxnSpPr>
            <a:cxnSpLocks/>
          </p:cNvCxnSpPr>
          <p:nvPr/>
        </p:nvCxnSpPr>
        <p:spPr>
          <a:xfrm>
            <a:off x="3689256" y="7198172"/>
            <a:ext cx="2686901" cy="0"/>
          </a:xfrm>
          <a:prstGeom prst="line">
            <a:avLst/>
          </a:prstGeom>
          <a:ln w="38100">
            <a:solidFill>
              <a:srgbClr val="FFC000"/>
            </a:solidFill>
          </a:ln>
        </p:spPr>
        <p:style>
          <a:lnRef idx="1">
            <a:schemeClr val="dk1"/>
          </a:lnRef>
          <a:fillRef idx="0">
            <a:schemeClr val="dk1"/>
          </a:fillRef>
          <a:effectRef idx="0">
            <a:schemeClr val="dk1"/>
          </a:effectRef>
          <a:fontRef idx="minor">
            <a:schemeClr val="tx1"/>
          </a:fontRef>
        </p:style>
      </p:cxnSp>
      <p:sp>
        <p:nvSpPr>
          <p:cNvPr id="48" name="TextBox 47">
            <a:extLst>
              <a:ext uri="{FF2B5EF4-FFF2-40B4-BE49-F238E27FC236}">
                <a16:creationId xmlns:a16="http://schemas.microsoft.com/office/drawing/2014/main" id="{B2856935-14FB-4AE6-88E2-4E9655334FD4}"/>
              </a:ext>
            </a:extLst>
          </p:cNvPr>
          <p:cNvSpPr txBox="1"/>
          <p:nvPr/>
        </p:nvSpPr>
        <p:spPr>
          <a:xfrm>
            <a:off x="6975779" y="7210580"/>
            <a:ext cx="2774789" cy="184666"/>
          </a:xfrm>
          <a:prstGeom prst="rect">
            <a:avLst/>
          </a:prstGeom>
          <a:noFill/>
        </p:spPr>
        <p:txBody>
          <a:bodyPr wrap="square" lIns="0" tIns="0" rIns="0" bIns="0" rtlCol="0" anchor="t">
            <a:spAutoFit/>
          </a:bodyPr>
          <a:lstStyle/>
          <a:p>
            <a:pPr algn="ctr"/>
            <a:r>
              <a:rPr lang="es-ES" sz="1200">
                <a:solidFill>
                  <a:schemeClr val="bg1"/>
                </a:solidFill>
                <a:ea typeface="+mn-lt"/>
                <a:cs typeface="+mn-lt"/>
              </a:rPr>
              <a:t>Campaña de comunicación sobre COVID-19</a:t>
            </a:r>
            <a:endParaRPr lang="en-US">
              <a:solidFill>
                <a:schemeClr val="bg1"/>
              </a:solidFill>
            </a:endParaRPr>
          </a:p>
        </p:txBody>
      </p:sp>
      <p:sp>
        <p:nvSpPr>
          <p:cNvPr id="3" name="Rectangle 2">
            <a:extLst>
              <a:ext uri="{FF2B5EF4-FFF2-40B4-BE49-F238E27FC236}">
                <a16:creationId xmlns:a16="http://schemas.microsoft.com/office/drawing/2014/main" id="{D27823C1-F315-4F28-B47B-640FBEE09E38}"/>
              </a:ext>
            </a:extLst>
          </p:cNvPr>
          <p:cNvSpPr/>
          <p:nvPr/>
        </p:nvSpPr>
        <p:spPr>
          <a:xfrm>
            <a:off x="7847724" y="4526960"/>
            <a:ext cx="914966" cy="91496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TextBox 56">
            <a:extLst>
              <a:ext uri="{FF2B5EF4-FFF2-40B4-BE49-F238E27FC236}">
                <a16:creationId xmlns:a16="http://schemas.microsoft.com/office/drawing/2014/main" id="{BF0C7DC3-1172-41B1-AA36-AE9EE26F1658}"/>
              </a:ext>
            </a:extLst>
          </p:cNvPr>
          <p:cNvSpPr txBox="1"/>
          <p:nvPr/>
        </p:nvSpPr>
        <p:spPr>
          <a:xfrm>
            <a:off x="3953901" y="7297499"/>
            <a:ext cx="1894581" cy="276999"/>
          </a:xfrm>
          <a:prstGeom prst="rect">
            <a:avLst/>
          </a:prstGeom>
          <a:noFill/>
        </p:spPr>
        <p:txBody>
          <a:bodyPr wrap="square" lIns="0" tIns="0" rIns="0" bIns="0" rtlCol="0" anchor="t">
            <a:spAutoFit/>
          </a:bodyPr>
          <a:lstStyle/>
          <a:p>
            <a:pPr algn="ctr"/>
            <a:r>
              <a:rPr lang="es-ES" sz="900" b="1">
                <a:ea typeface="+mn-lt"/>
                <a:cs typeface="+mn-lt"/>
              </a:rPr>
              <a:t>Última revisión:</a:t>
            </a:r>
          </a:p>
          <a:p>
            <a:pPr algn="ctr"/>
            <a:r>
              <a:rPr lang="es-419" sz="900">
                <a:ea typeface="+mn-lt"/>
                <a:cs typeface="+mn-lt"/>
              </a:rPr>
              <a:t> Revisado el 5 de agosto del 2024</a:t>
            </a:r>
            <a:endParaRPr lang="es-ES" sz="900">
              <a:ea typeface="+mn-lt"/>
              <a:cs typeface="+mn-lt"/>
            </a:endParaRPr>
          </a:p>
        </p:txBody>
      </p:sp>
      <p:sp>
        <p:nvSpPr>
          <p:cNvPr id="50" name="TextBox 49">
            <a:extLst>
              <a:ext uri="{FF2B5EF4-FFF2-40B4-BE49-F238E27FC236}">
                <a16:creationId xmlns:a16="http://schemas.microsoft.com/office/drawing/2014/main" id="{D2014B00-1E2A-4C25-9A16-FA7459458F4D}"/>
              </a:ext>
            </a:extLst>
          </p:cNvPr>
          <p:cNvSpPr txBox="1"/>
          <p:nvPr/>
        </p:nvSpPr>
        <p:spPr>
          <a:xfrm>
            <a:off x="7058472" y="6047435"/>
            <a:ext cx="2609404" cy="923330"/>
          </a:xfrm>
          <a:prstGeom prst="rect">
            <a:avLst/>
          </a:prstGeom>
          <a:noFill/>
        </p:spPr>
        <p:txBody>
          <a:bodyPr wrap="square" lIns="0" tIns="0" rIns="0" bIns="0" rtlCol="0" anchor="t">
            <a:spAutoFit/>
          </a:bodyPr>
          <a:lstStyle/>
          <a:p>
            <a:pPr algn="ctr">
              <a:spcAft>
                <a:spcPts val="200"/>
              </a:spcAft>
              <a:buClr>
                <a:srgbClr val="FFD243"/>
              </a:buClr>
              <a:buSzPct val="120000"/>
            </a:pPr>
            <a:r>
              <a:rPr lang="es-ES" sz="2000" b="1" i="0" u="none" strike="noStrike">
                <a:solidFill>
                  <a:srgbClr val="FFFFFF"/>
                </a:solidFill>
                <a:effectLst/>
                <a:latin typeface="Calibri"/>
                <a:ea typeface="Calibri"/>
                <a:cs typeface="Calibri"/>
              </a:rPr>
              <a:t>Póngase una vacuna actualizada contra </a:t>
            </a:r>
            <a:br>
              <a:rPr lang="es-ES" sz="2000" b="1" i="0" u="none" strike="noStrike">
                <a:effectLst/>
                <a:latin typeface="Calibri" panose="020F0502020204030204" pitchFamily="34" charset="0"/>
              </a:rPr>
            </a:br>
            <a:r>
              <a:rPr lang="es-ES" sz="2000" b="1" i="0" u="none" strike="noStrike">
                <a:solidFill>
                  <a:srgbClr val="FFFFFF"/>
                </a:solidFill>
                <a:effectLst/>
                <a:latin typeface="Calibri"/>
                <a:ea typeface="Calibri"/>
                <a:cs typeface="Calibri"/>
              </a:rPr>
              <a:t>COVID-19</a:t>
            </a:r>
            <a:endParaRPr lang="es-ES" b="1">
              <a:solidFill>
                <a:schemeClr val="bg1"/>
              </a:solidFill>
              <a:latin typeface="Calibri"/>
              <a:ea typeface="Calibri"/>
              <a:cs typeface="Calibri"/>
            </a:endParaRPr>
          </a:p>
        </p:txBody>
      </p:sp>
      <p:grpSp>
        <p:nvGrpSpPr>
          <p:cNvPr id="2" name="Group 1">
            <a:extLst>
              <a:ext uri="{FF2B5EF4-FFF2-40B4-BE49-F238E27FC236}">
                <a16:creationId xmlns:a16="http://schemas.microsoft.com/office/drawing/2014/main" id="{5980566C-9FE4-0F75-4BCF-D1B8A1163B89}"/>
              </a:ext>
            </a:extLst>
          </p:cNvPr>
          <p:cNvGrpSpPr/>
          <p:nvPr/>
        </p:nvGrpSpPr>
        <p:grpSpPr>
          <a:xfrm>
            <a:off x="223662" y="2963131"/>
            <a:ext cx="2903099" cy="1466890"/>
            <a:chOff x="192002" y="3247344"/>
            <a:chExt cx="2903099" cy="1466890"/>
          </a:xfrm>
        </p:grpSpPr>
        <p:sp>
          <p:nvSpPr>
            <p:cNvPr id="62" name="TextBox 61">
              <a:extLst>
                <a:ext uri="{FF2B5EF4-FFF2-40B4-BE49-F238E27FC236}">
                  <a16:creationId xmlns:a16="http://schemas.microsoft.com/office/drawing/2014/main" id="{DC3B3EF6-C2EA-4CA5-9439-67CC1523E96B}"/>
                </a:ext>
              </a:extLst>
            </p:cNvPr>
            <p:cNvSpPr txBox="1"/>
            <p:nvPr/>
          </p:nvSpPr>
          <p:spPr>
            <a:xfrm>
              <a:off x="192002" y="3247344"/>
              <a:ext cx="2688492" cy="193899"/>
            </a:xfrm>
            <a:prstGeom prst="rect">
              <a:avLst/>
            </a:prstGeom>
            <a:noFill/>
          </p:spPr>
          <p:txBody>
            <a:bodyPr wrap="square" lIns="0" tIns="0" rIns="0" bIns="0" rtlCol="0" anchor="t">
              <a:spAutoFit/>
            </a:bodyPr>
            <a:lstStyle/>
            <a:p>
              <a:pPr>
                <a:lnSpc>
                  <a:spcPct val="90000"/>
                </a:lnSpc>
                <a:spcAft>
                  <a:spcPts val="600"/>
                </a:spcAft>
              </a:pPr>
              <a:r>
                <a:rPr lang="es-MX" sz="1400" b="1" dirty="0">
                  <a:solidFill>
                    <a:schemeClr val="accent1">
                      <a:lumMod val="75000"/>
                    </a:schemeClr>
                  </a:solidFill>
                  <a:ea typeface="+mn-lt"/>
                  <a:cs typeface="+mn-lt"/>
                </a:rPr>
                <a:t>¿La vacuna es segura para los niños?</a:t>
              </a:r>
              <a:endParaRPr lang="es-MX" sz="1400" b="1" dirty="0">
                <a:solidFill>
                  <a:schemeClr val="accent1">
                    <a:lumMod val="75000"/>
                  </a:schemeClr>
                </a:solidFill>
              </a:endParaRPr>
            </a:p>
          </p:txBody>
        </p:sp>
        <p:sp>
          <p:nvSpPr>
            <p:cNvPr id="69" name="TextBox 68">
              <a:extLst>
                <a:ext uri="{FF2B5EF4-FFF2-40B4-BE49-F238E27FC236}">
                  <a16:creationId xmlns:a16="http://schemas.microsoft.com/office/drawing/2014/main" id="{8BAAB775-307E-4729-8AB5-CF0DE8A46729}"/>
                </a:ext>
              </a:extLst>
            </p:cNvPr>
            <p:cNvSpPr txBox="1"/>
            <p:nvPr/>
          </p:nvSpPr>
          <p:spPr>
            <a:xfrm>
              <a:off x="201734" y="3483128"/>
              <a:ext cx="2893367" cy="1231106"/>
            </a:xfrm>
            <a:prstGeom prst="rect">
              <a:avLst/>
            </a:prstGeom>
            <a:noFill/>
          </p:spPr>
          <p:txBody>
            <a:bodyPr wrap="square" lIns="0" tIns="0" rIns="0" bIns="0" rtlCol="0" anchor="t">
              <a:spAutoFit/>
            </a:bodyPr>
            <a:lstStyle/>
            <a:p>
              <a:pPr>
                <a:spcAft>
                  <a:spcPts val="600"/>
                </a:spcAft>
              </a:pPr>
              <a:r>
                <a:rPr lang="es-419" sz="1000" dirty="0">
                  <a:ea typeface="+mn-lt"/>
                  <a:cs typeface="+mn-lt"/>
                </a:rPr>
                <a:t>Hasta mayo del 2023, en E.E. U.U más del 32% de los niños de 5 a 11 años y el 59% de los niños de 12 a </a:t>
              </a:r>
              <a:br>
                <a:rPr lang="es-419" sz="1000" dirty="0">
                  <a:ea typeface="+mn-lt"/>
                  <a:cs typeface="+mn-lt"/>
                </a:rPr>
              </a:br>
              <a:r>
                <a:rPr lang="es-419" sz="1000" dirty="0">
                  <a:ea typeface="+mn-lt"/>
                  <a:cs typeface="+mn-lt"/>
                </a:rPr>
                <a:t>17 años han recibido su serie primaria. </a:t>
              </a:r>
              <a:endParaRPr lang="en-US" sz="1000" dirty="0">
                <a:cs typeface="Calibri"/>
              </a:endParaRPr>
            </a:p>
            <a:p>
              <a:pPr>
                <a:spcAft>
                  <a:spcPts val="600"/>
                </a:spcAft>
              </a:pPr>
              <a:r>
                <a:rPr lang="es-419" sz="1000" dirty="0">
                  <a:ea typeface="+mn-lt"/>
                  <a:cs typeface="+mn-lt"/>
                </a:rPr>
                <a:t>Muchos niños también han recibido una o más  </a:t>
              </a:r>
              <a:br>
                <a:rPr lang="es-419" sz="1000" dirty="0">
                  <a:ea typeface="+mn-lt"/>
                  <a:cs typeface="+mn-lt"/>
                </a:rPr>
              </a:br>
              <a:r>
                <a:rPr lang="es-419" sz="1000" dirty="0">
                  <a:ea typeface="+mn-lt"/>
                  <a:cs typeface="+mn-lt"/>
                </a:rPr>
                <a:t>dosis actualizadas.  </a:t>
              </a:r>
              <a:endParaRPr lang="es-419" sz="1000">
                <a:cs typeface="Calibri"/>
              </a:endParaRPr>
            </a:p>
            <a:p>
              <a:pPr>
                <a:spcAft>
                  <a:spcPts val="600"/>
                </a:spcAft>
              </a:pPr>
              <a:r>
                <a:rPr lang="es-419" sz="1000" b="1" dirty="0">
                  <a:ea typeface="+mn-lt"/>
                  <a:cs typeface="+mn-lt"/>
                </a:rPr>
                <a:t>Los riesgos de contraer COVID-19 son mucho mayores que los posibles riesgos de vacunarse.</a:t>
              </a:r>
            </a:p>
          </p:txBody>
        </p:sp>
      </p:grpSp>
      <p:sp>
        <p:nvSpPr>
          <p:cNvPr id="33" name="TextBox 32">
            <a:extLst>
              <a:ext uri="{FF2B5EF4-FFF2-40B4-BE49-F238E27FC236}">
                <a16:creationId xmlns:a16="http://schemas.microsoft.com/office/drawing/2014/main" id="{17F6BDD7-76CF-4F95-9250-B71225DABBA7}"/>
              </a:ext>
            </a:extLst>
          </p:cNvPr>
          <p:cNvSpPr txBox="1"/>
          <p:nvPr/>
        </p:nvSpPr>
        <p:spPr>
          <a:xfrm>
            <a:off x="6981117" y="4526881"/>
            <a:ext cx="2764112" cy="1292662"/>
          </a:xfrm>
          <a:prstGeom prst="rect">
            <a:avLst/>
          </a:prstGeom>
          <a:noFill/>
        </p:spPr>
        <p:txBody>
          <a:bodyPr wrap="square" lIns="0" tIns="0" rIns="0" bIns="0" rtlCol="0" anchor="t">
            <a:spAutoFit/>
          </a:bodyPr>
          <a:lstStyle/>
          <a:p>
            <a:pPr algn="ctr"/>
            <a:r>
              <a:rPr lang="es-ES" sz="2800" b="1">
                <a:solidFill>
                  <a:schemeClr val="bg1"/>
                </a:solidFill>
                <a:latin typeface="Lato Black"/>
                <a:ea typeface="+mn-lt"/>
                <a:cs typeface="+mn-lt"/>
              </a:rPr>
              <a:t>Los niños y</a:t>
            </a:r>
            <a:endParaRPr lang="en-US" sz="2800" b="1">
              <a:solidFill>
                <a:schemeClr val="bg1"/>
              </a:solidFill>
              <a:latin typeface="Lato Black"/>
              <a:ea typeface="Lato Black"/>
              <a:cs typeface="Calibri"/>
            </a:endParaRPr>
          </a:p>
          <a:p>
            <a:pPr algn="ctr"/>
            <a:r>
              <a:rPr lang="es-ES" sz="2800" b="1">
                <a:solidFill>
                  <a:schemeClr val="bg1"/>
                </a:solidFill>
                <a:latin typeface="Lato Black"/>
                <a:ea typeface="+mn-lt"/>
                <a:cs typeface="+mn-lt"/>
              </a:rPr>
              <a:t>la vacuna contra COVID-19</a:t>
            </a:r>
            <a:endParaRPr lang="es-ES" sz="2800" b="1">
              <a:solidFill>
                <a:schemeClr val="bg1"/>
              </a:solidFill>
              <a:latin typeface="Lato Black"/>
              <a:ea typeface="Lato Black"/>
              <a:cs typeface="Lato Black"/>
            </a:endParaRPr>
          </a:p>
        </p:txBody>
      </p:sp>
      <p:grpSp>
        <p:nvGrpSpPr>
          <p:cNvPr id="5" name="Group 4">
            <a:extLst>
              <a:ext uri="{FF2B5EF4-FFF2-40B4-BE49-F238E27FC236}">
                <a16:creationId xmlns:a16="http://schemas.microsoft.com/office/drawing/2014/main" id="{E4144F71-267A-D879-220B-B9F144977D89}"/>
              </a:ext>
            </a:extLst>
          </p:cNvPr>
          <p:cNvGrpSpPr/>
          <p:nvPr/>
        </p:nvGrpSpPr>
        <p:grpSpPr>
          <a:xfrm>
            <a:off x="213694" y="312660"/>
            <a:ext cx="2913067" cy="2436042"/>
            <a:chOff x="213694" y="312660"/>
            <a:chExt cx="2913067" cy="2436042"/>
          </a:xfrm>
        </p:grpSpPr>
        <p:sp>
          <p:nvSpPr>
            <p:cNvPr id="47" name="TextBox 46">
              <a:extLst>
                <a:ext uri="{FF2B5EF4-FFF2-40B4-BE49-F238E27FC236}">
                  <a16:creationId xmlns:a16="http://schemas.microsoft.com/office/drawing/2014/main" id="{E37FCD1D-17F6-4F35-8B2B-6B1E7266D9C6}"/>
                </a:ext>
              </a:extLst>
            </p:cNvPr>
            <p:cNvSpPr txBox="1"/>
            <p:nvPr/>
          </p:nvSpPr>
          <p:spPr>
            <a:xfrm>
              <a:off x="213694" y="312660"/>
              <a:ext cx="2913067" cy="215444"/>
            </a:xfrm>
            <a:prstGeom prst="rect">
              <a:avLst/>
            </a:prstGeom>
            <a:noFill/>
          </p:spPr>
          <p:txBody>
            <a:bodyPr wrap="square" lIns="0" tIns="0" rIns="0" bIns="0" rtlCol="0" anchor="t">
              <a:spAutoFit/>
            </a:bodyPr>
            <a:lstStyle/>
            <a:p>
              <a:r>
                <a:rPr lang="es-419" sz="1400" b="1" dirty="0">
                  <a:solidFill>
                    <a:schemeClr val="accent1">
                      <a:lumMod val="75000"/>
                    </a:schemeClr>
                  </a:solidFill>
                  <a:ea typeface="+mn-lt"/>
                  <a:cs typeface="+mn-lt"/>
                </a:rPr>
                <a:t>¿Por qué debemos vacunar a los niños?</a:t>
              </a:r>
              <a:endParaRPr lang="es-419" sz="1400" dirty="0">
                <a:solidFill>
                  <a:schemeClr val="accent1">
                    <a:lumMod val="75000"/>
                  </a:schemeClr>
                </a:solidFill>
                <a:ea typeface="+mn-lt"/>
                <a:cs typeface="+mn-lt"/>
              </a:endParaRPr>
            </a:p>
          </p:txBody>
        </p:sp>
        <p:sp>
          <p:nvSpPr>
            <p:cNvPr id="49" name="TextBox 48">
              <a:extLst>
                <a:ext uri="{FF2B5EF4-FFF2-40B4-BE49-F238E27FC236}">
                  <a16:creationId xmlns:a16="http://schemas.microsoft.com/office/drawing/2014/main" id="{E8A1348C-E4C8-418B-AFAE-7FA98BD6E34D}"/>
                </a:ext>
              </a:extLst>
            </p:cNvPr>
            <p:cNvSpPr txBox="1"/>
            <p:nvPr/>
          </p:nvSpPr>
          <p:spPr>
            <a:xfrm>
              <a:off x="273686" y="594266"/>
              <a:ext cx="2738772" cy="2154436"/>
            </a:xfrm>
            <a:prstGeom prst="rect">
              <a:avLst/>
            </a:prstGeom>
            <a:noFill/>
          </p:spPr>
          <p:txBody>
            <a:bodyPr wrap="square" lIns="0" tIns="0" rIns="0" bIns="0" rtlCol="0" anchor="t">
              <a:spAutoFit/>
            </a:bodyPr>
            <a:lstStyle/>
            <a:p>
              <a:pPr>
                <a:spcAft>
                  <a:spcPts val="600"/>
                </a:spcAft>
                <a:tabLst>
                  <a:tab pos="2001838" algn="l"/>
                </a:tabLst>
              </a:pPr>
              <a:r>
                <a:rPr lang="es-419" sz="1000" dirty="0">
                  <a:ea typeface="+mn-lt"/>
                  <a:cs typeface="+mn-lt"/>
                </a:rPr>
                <a:t>Algunos niños se enferman gravemente por el coronavirus. COVID-19 es una de las principales causas de muerte en niños. Es una de las causas principales de muertes por infección / enfermedades respiratorias. Miles de niños se han hospitalizado </a:t>
              </a:r>
              <a:br>
                <a:rPr lang="es-419" sz="1000" dirty="0">
                  <a:ea typeface="+mn-lt"/>
                  <a:cs typeface="+mn-lt"/>
                </a:rPr>
              </a:br>
              <a:r>
                <a:rPr lang="es-419" sz="1000" dirty="0">
                  <a:ea typeface="+mn-lt"/>
                  <a:cs typeface="+mn-lt"/>
                </a:rPr>
                <a:t>por COVID-19. </a:t>
              </a:r>
              <a:endParaRPr lang="en-US" sz="1000" dirty="0">
                <a:ea typeface="+mn-lt"/>
                <a:cs typeface="+mn-lt"/>
              </a:endParaRPr>
            </a:p>
            <a:p>
              <a:pPr>
                <a:spcAft>
                  <a:spcPts val="600"/>
                </a:spcAft>
              </a:pPr>
              <a:r>
                <a:rPr lang="es-419" sz="1000" dirty="0">
                  <a:ea typeface="+mn-lt"/>
                  <a:cs typeface="+mn-lt"/>
                </a:rPr>
                <a:t>La mayoría de los niños no se enferman tanto como los adultos, </a:t>
              </a:r>
              <a:r>
                <a:rPr lang="es-419" sz="1000" b="1" dirty="0">
                  <a:ea typeface="+mn-lt"/>
                  <a:cs typeface="+mn-lt"/>
                </a:rPr>
                <a:t>pero aún pueden transmitir el virus.</a:t>
              </a:r>
              <a:r>
                <a:rPr lang="es-419" sz="1000" dirty="0">
                  <a:ea typeface="+mn-lt"/>
                  <a:cs typeface="+mn-lt"/>
                </a:rPr>
                <a:t> La vacuna contra COVID-19 evita que los abuelos, los hermanos menores y otras personas se enfermen gravemente, sean hospitalizados o se mueran. </a:t>
              </a:r>
              <a:endParaRPr lang="en-US" sz="1000" dirty="0">
                <a:ea typeface="+mn-lt"/>
                <a:cs typeface="+mn-lt"/>
              </a:endParaRPr>
            </a:p>
            <a:p>
              <a:pPr>
                <a:spcAft>
                  <a:spcPts val="600"/>
                </a:spcAft>
              </a:pPr>
              <a:r>
                <a:rPr lang="es-419" sz="1000" dirty="0">
                  <a:ea typeface="+mn-lt"/>
                  <a:cs typeface="+mn-lt"/>
                </a:rPr>
                <a:t>Vacunar a los niños ayuda a </a:t>
              </a:r>
              <a:r>
                <a:rPr lang="es-419" sz="1000" b="1" dirty="0">
                  <a:ea typeface="+mn-lt"/>
                  <a:cs typeface="+mn-lt"/>
                </a:rPr>
                <a:t>prevenir brotes de </a:t>
              </a:r>
              <a:br>
                <a:rPr lang="es-419" sz="1000" b="1" dirty="0">
                  <a:ea typeface="+mn-lt"/>
                  <a:cs typeface="+mn-lt"/>
                </a:rPr>
              </a:br>
              <a:r>
                <a:rPr lang="es-419" sz="1000" b="1" dirty="0">
                  <a:ea typeface="+mn-lt"/>
                  <a:cs typeface="+mn-lt"/>
                </a:rPr>
                <a:t>COVID-19 que provocan el cierre de las escuelas</a:t>
              </a:r>
              <a:r>
                <a:rPr lang="es-419" sz="1000" dirty="0">
                  <a:ea typeface="+mn-lt"/>
                  <a:cs typeface="+mn-lt"/>
                </a:rPr>
                <a:t>.</a:t>
              </a:r>
              <a:endParaRPr lang="en-US" sz="1000" dirty="0">
                <a:ea typeface="+mn-lt"/>
                <a:cs typeface="+mn-lt"/>
              </a:endParaRPr>
            </a:p>
          </p:txBody>
        </p:sp>
      </p:grpSp>
      <p:sp>
        <p:nvSpPr>
          <p:cNvPr id="51" name="TextBox 50">
            <a:extLst>
              <a:ext uri="{FF2B5EF4-FFF2-40B4-BE49-F238E27FC236}">
                <a16:creationId xmlns:a16="http://schemas.microsoft.com/office/drawing/2014/main" id="{956A9AD4-67E1-42F5-8247-5BABC5E668A8}"/>
              </a:ext>
            </a:extLst>
          </p:cNvPr>
          <p:cNvSpPr txBox="1"/>
          <p:nvPr/>
        </p:nvSpPr>
        <p:spPr>
          <a:xfrm>
            <a:off x="229588" y="5800962"/>
            <a:ext cx="2732590" cy="1654299"/>
          </a:xfrm>
          <a:prstGeom prst="rect">
            <a:avLst/>
          </a:prstGeom>
          <a:noFill/>
        </p:spPr>
        <p:txBody>
          <a:bodyPr wrap="square" lIns="0" tIns="0" rIns="0" bIns="0" rtlCol="0" anchor="t">
            <a:spAutoFit/>
          </a:bodyPr>
          <a:lstStyle/>
          <a:p>
            <a:pPr marL="171450" indent="-171450">
              <a:spcAft>
                <a:spcPts val="300"/>
              </a:spcAft>
              <a:buClr>
                <a:srgbClr val="0E5299"/>
              </a:buClr>
              <a:buSzPct val="225000"/>
              <a:buFont typeface="Calibri" panose="020F0502020204030204" pitchFamily="34" charset="0"/>
              <a:buChar char="₊"/>
            </a:pPr>
            <a:r>
              <a:rPr lang="es-ES" sz="1000" dirty="0">
                <a:ea typeface="+mn-lt"/>
                <a:cs typeface="+mn-lt"/>
              </a:rPr>
              <a:t>Asegure que todas las personas que viven en casa, mayores de 6 meses, estén vacunadas.</a:t>
            </a:r>
            <a:endParaRPr lang="es-ES" sz="1000" dirty="0">
              <a:ea typeface="Calibri"/>
              <a:cs typeface="Calibri"/>
            </a:endParaRPr>
          </a:p>
          <a:p>
            <a:pPr marL="171450" indent="-171450">
              <a:spcAft>
                <a:spcPts val="300"/>
              </a:spcAft>
              <a:buClr>
                <a:srgbClr val="0E5299"/>
              </a:buClr>
              <a:buSzPct val="225000"/>
              <a:buFont typeface="Calibri" panose="020F0502020204030204" pitchFamily="34" charset="0"/>
              <a:buChar char="₊"/>
            </a:pPr>
            <a:r>
              <a:rPr lang="es-ES" sz="1000" b="1" dirty="0">
                <a:ea typeface="+mn-lt"/>
                <a:cs typeface="+mn-lt"/>
              </a:rPr>
              <a:t>Las mujeres que amamantan pueden vacunarse </a:t>
            </a:r>
            <a:r>
              <a:rPr lang="es-ES" sz="1000" dirty="0">
                <a:ea typeface="+mn-lt"/>
                <a:cs typeface="+mn-lt"/>
              </a:rPr>
              <a:t>y así ayudar a transmitir anticuerpos a su bebé.</a:t>
            </a:r>
          </a:p>
          <a:p>
            <a:pPr marL="171450" indent="-171450">
              <a:spcAft>
                <a:spcPts val="300"/>
              </a:spcAft>
              <a:buClr>
                <a:srgbClr val="0E5299"/>
              </a:buClr>
              <a:buSzPct val="225000"/>
              <a:buFont typeface="Calibri" panose="020F0502020204030204" pitchFamily="34" charset="0"/>
              <a:buChar char="₊"/>
            </a:pPr>
            <a:r>
              <a:rPr lang="es-ES" sz="1000" dirty="0">
                <a:ea typeface="+mn-lt"/>
                <a:cs typeface="+mn-lt"/>
              </a:rPr>
              <a:t>Si alguien está enfermo, debe mantenerse alejado de las demás personas en la casa y deben usarse otras medidas como el uso del cubrebocas, el mantenimiento de una buena higiene y la ventilación.</a:t>
            </a:r>
          </a:p>
          <a:p>
            <a:pPr marL="171450" indent="-171450">
              <a:spcAft>
                <a:spcPts val="300"/>
              </a:spcAft>
              <a:buClr>
                <a:srgbClr val="0E5299"/>
              </a:buClr>
              <a:buSzPct val="225000"/>
              <a:buFont typeface="Calibri" panose="020F0502020204030204" pitchFamily="34" charset="0"/>
              <a:buChar char="₊"/>
            </a:pPr>
            <a:r>
              <a:rPr lang="es-ES" sz="1000" dirty="0">
                <a:ea typeface="+mn-lt"/>
                <a:cs typeface="+mn-lt"/>
              </a:rPr>
              <a:t>Lávese las manos.</a:t>
            </a:r>
          </a:p>
        </p:txBody>
      </p:sp>
      <p:grpSp>
        <p:nvGrpSpPr>
          <p:cNvPr id="53" name="Group 52">
            <a:extLst>
              <a:ext uri="{FF2B5EF4-FFF2-40B4-BE49-F238E27FC236}">
                <a16:creationId xmlns:a16="http://schemas.microsoft.com/office/drawing/2014/main" id="{2A336627-99F3-4998-A809-3C20B362975E}"/>
              </a:ext>
            </a:extLst>
          </p:cNvPr>
          <p:cNvGrpSpPr/>
          <p:nvPr/>
        </p:nvGrpSpPr>
        <p:grpSpPr>
          <a:xfrm>
            <a:off x="220295" y="4644450"/>
            <a:ext cx="3045108" cy="1096895"/>
            <a:chOff x="87487" y="385016"/>
            <a:chExt cx="3045108" cy="905054"/>
          </a:xfrm>
        </p:grpSpPr>
        <p:sp>
          <p:nvSpPr>
            <p:cNvPr id="54" name="TextBox 53">
              <a:extLst>
                <a:ext uri="{FF2B5EF4-FFF2-40B4-BE49-F238E27FC236}">
                  <a16:creationId xmlns:a16="http://schemas.microsoft.com/office/drawing/2014/main" id="{FE668BC9-BE3E-46EB-8C89-956ECD5D8FEC}"/>
                </a:ext>
              </a:extLst>
            </p:cNvPr>
            <p:cNvSpPr txBox="1"/>
            <p:nvPr/>
          </p:nvSpPr>
          <p:spPr>
            <a:xfrm>
              <a:off x="87487" y="385016"/>
              <a:ext cx="3045108" cy="515514"/>
            </a:xfrm>
            <a:prstGeom prst="rect">
              <a:avLst/>
            </a:prstGeom>
            <a:noFill/>
          </p:spPr>
          <p:txBody>
            <a:bodyPr wrap="square" lIns="0" tIns="0" rIns="0" bIns="0" rtlCol="0" anchor="t">
              <a:spAutoFit/>
            </a:bodyPr>
            <a:lstStyle/>
            <a:p>
              <a:r>
                <a:rPr lang="es-419" sz="1400" b="1" dirty="0">
                  <a:solidFill>
                    <a:schemeClr val="accent1">
                      <a:lumMod val="75000"/>
                    </a:schemeClr>
                  </a:solidFill>
                  <a:ea typeface="+mn-lt"/>
                  <a:cs typeface="+mn-lt"/>
                </a:rPr>
                <a:t>¿Cómo mantener seguros a los niños menores de seis meses?</a:t>
              </a:r>
              <a:endParaRPr lang="es-419" sz="1400" dirty="0">
                <a:solidFill>
                  <a:schemeClr val="accent1">
                    <a:lumMod val="75000"/>
                  </a:schemeClr>
                </a:solidFill>
                <a:ea typeface="+mn-lt"/>
                <a:cs typeface="+mn-lt"/>
              </a:endParaRPr>
            </a:p>
            <a:p>
              <a:pPr>
                <a:lnSpc>
                  <a:spcPct val="90000"/>
                </a:lnSpc>
                <a:spcAft>
                  <a:spcPts val="600"/>
                </a:spcAft>
              </a:pPr>
              <a:endParaRPr lang="es-MX" sz="1400" b="1" dirty="0">
                <a:solidFill>
                  <a:schemeClr val="accent1">
                    <a:lumMod val="75000"/>
                  </a:schemeClr>
                </a:solidFill>
                <a:cs typeface="Calibri"/>
              </a:endParaRPr>
            </a:p>
          </p:txBody>
        </p:sp>
        <p:sp>
          <p:nvSpPr>
            <p:cNvPr id="55" name="TextBox 54">
              <a:extLst>
                <a:ext uri="{FF2B5EF4-FFF2-40B4-BE49-F238E27FC236}">
                  <a16:creationId xmlns:a16="http://schemas.microsoft.com/office/drawing/2014/main" id="{52E4E6C6-6037-4184-9C22-1DB9FB83F348}"/>
                </a:ext>
              </a:extLst>
            </p:cNvPr>
            <p:cNvSpPr txBox="1"/>
            <p:nvPr/>
          </p:nvSpPr>
          <p:spPr>
            <a:xfrm>
              <a:off x="92524" y="782174"/>
              <a:ext cx="2845261" cy="507896"/>
            </a:xfrm>
            <a:prstGeom prst="rect">
              <a:avLst/>
            </a:prstGeom>
            <a:noFill/>
          </p:spPr>
          <p:txBody>
            <a:bodyPr wrap="square" lIns="0" tIns="0" rIns="0" bIns="0" rtlCol="0" anchor="t">
              <a:spAutoFit/>
            </a:bodyPr>
            <a:lstStyle/>
            <a:p>
              <a:r>
                <a:rPr lang="es-MX" sz="1000" dirty="0">
                  <a:ea typeface="+mn-lt"/>
                  <a:cs typeface="+mn-lt"/>
                </a:rPr>
                <a:t>Actualmente, no hay una vacuna aprobada contra COVID-19 para niños menores de 6 meses. Pero usted puede protegerles para que no se infecten y transmitan el virus a otras personas.</a:t>
              </a:r>
              <a:endParaRPr lang="es-419" sz="1000" dirty="0">
                <a:ea typeface="+mn-lt"/>
                <a:cs typeface="+mn-lt"/>
              </a:endParaRPr>
            </a:p>
          </p:txBody>
        </p:sp>
      </p:grpSp>
      <p:pic>
        <p:nvPicPr>
          <p:cNvPr id="40" name="Picture 39" descr="A screenshot of a video game&#10;&#10;Description automatically generated with low confidence">
            <a:extLst>
              <a:ext uri="{FF2B5EF4-FFF2-40B4-BE49-F238E27FC236}">
                <a16:creationId xmlns:a16="http://schemas.microsoft.com/office/drawing/2014/main" id="{59DAD4E1-122B-44A5-8B51-C1B0E0DB8778}"/>
              </a:ext>
            </a:extLst>
          </p:cNvPr>
          <p:cNvPicPr>
            <a:picLocks noChangeAspect="1"/>
          </p:cNvPicPr>
          <p:nvPr/>
        </p:nvPicPr>
        <p:blipFill>
          <a:blip r:embed="rId7" cstate="print">
            <a:extLst>
              <a:ext uri="{28A0092B-C50C-407E-A947-70E740481C1C}">
                <a14:useLocalDpi xmlns:a14="http://schemas.microsoft.com/office/drawing/2010/main"/>
              </a:ext>
            </a:extLst>
          </a:blip>
          <a:stretch>
            <a:fillRect/>
          </a:stretch>
        </p:blipFill>
        <p:spPr>
          <a:xfrm>
            <a:off x="4007817" y="6512261"/>
            <a:ext cx="1065181" cy="571800"/>
          </a:xfrm>
          <a:prstGeom prst="rect">
            <a:avLst/>
          </a:prstGeom>
        </p:spPr>
      </p:pic>
      <p:sp>
        <p:nvSpPr>
          <p:cNvPr id="42" name="TextBox 41">
            <a:extLst>
              <a:ext uri="{FF2B5EF4-FFF2-40B4-BE49-F238E27FC236}">
                <a16:creationId xmlns:a16="http://schemas.microsoft.com/office/drawing/2014/main" id="{7C6A180B-48B6-49CF-A91C-CB517A8DC0FC}"/>
              </a:ext>
            </a:extLst>
          </p:cNvPr>
          <p:cNvSpPr txBox="1"/>
          <p:nvPr/>
        </p:nvSpPr>
        <p:spPr>
          <a:xfrm>
            <a:off x="3581543" y="6008795"/>
            <a:ext cx="2951392" cy="415498"/>
          </a:xfrm>
          <a:prstGeom prst="rect">
            <a:avLst/>
          </a:prstGeom>
          <a:noFill/>
        </p:spPr>
        <p:txBody>
          <a:bodyPr wrap="square" lIns="0" tIns="0" rIns="0" bIns="0" rtlCol="0" anchor="t">
            <a:spAutoFit/>
          </a:bodyPr>
          <a:lstStyle/>
          <a:p>
            <a:pPr algn="ctr">
              <a:lnSpc>
                <a:spcPct val="90000"/>
              </a:lnSpc>
              <a:spcAft>
                <a:spcPts val="600"/>
              </a:spcAft>
            </a:pPr>
            <a:r>
              <a:rPr lang="en-US" sz="1000" dirty="0"/>
              <a:t>Para </a:t>
            </a:r>
            <a:r>
              <a:rPr lang="en-US" sz="1000" dirty="0" err="1"/>
              <a:t>respuestas</a:t>
            </a:r>
            <a:r>
              <a:rPr lang="en-US" sz="1000" dirty="0"/>
              <a:t> a </a:t>
            </a:r>
            <a:r>
              <a:rPr lang="en-US" sz="1000" dirty="0" err="1"/>
              <a:t>preguntas</a:t>
            </a:r>
            <a:r>
              <a:rPr lang="en-US" sz="1000" dirty="0"/>
              <a:t> </a:t>
            </a:r>
            <a:r>
              <a:rPr lang="en-US" sz="1000" dirty="0" err="1"/>
              <a:t>frecuentes</a:t>
            </a:r>
            <a:r>
              <a:rPr lang="en-US" sz="1000" dirty="0"/>
              <a:t> </a:t>
            </a:r>
            <a:r>
              <a:rPr lang="en-US" sz="1000" dirty="0" err="1"/>
              <a:t>sobre</a:t>
            </a:r>
            <a:r>
              <a:rPr lang="en-US" sz="1000" dirty="0"/>
              <a:t> </a:t>
            </a:r>
            <a:br>
              <a:rPr lang="en-US" sz="1000" dirty="0"/>
            </a:br>
            <a:r>
              <a:rPr lang="en-US" sz="1000" dirty="0"/>
              <a:t>COVID-19 </a:t>
            </a:r>
            <a:r>
              <a:rPr lang="en-US" sz="1000" dirty="0" err="1"/>
              <a:t>visite</a:t>
            </a:r>
            <a:r>
              <a:rPr lang="en-US" sz="1000" dirty="0"/>
              <a:t> </a:t>
            </a:r>
            <a:r>
              <a:rPr lang="en-US" sz="1000" b="1" dirty="0"/>
              <a:t>Migrant Clinicians Network</a:t>
            </a:r>
            <a:r>
              <a:rPr lang="en-US" sz="1000" dirty="0"/>
              <a:t> (MCN):</a:t>
            </a:r>
            <a:br>
              <a:rPr lang="en-US" sz="1000" dirty="0"/>
            </a:br>
            <a:r>
              <a:rPr lang="es-MX" sz="1000" dirty="0">
                <a:ea typeface="+mn-lt"/>
                <a:cs typeface="+mn-lt"/>
              </a:rPr>
              <a:t>https://bit.ly/3Cf3dTk</a:t>
            </a:r>
            <a:endParaRPr lang="en-US" sz="1000" dirty="0"/>
          </a:p>
        </p:txBody>
      </p:sp>
      <p:sp>
        <p:nvSpPr>
          <p:cNvPr id="43" name="TextBox 42">
            <a:extLst>
              <a:ext uri="{FF2B5EF4-FFF2-40B4-BE49-F238E27FC236}">
                <a16:creationId xmlns:a16="http://schemas.microsoft.com/office/drawing/2014/main" id="{947F4EA5-2ADD-4B34-99B4-2F6366F908D4}"/>
              </a:ext>
            </a:extLst>
          </p:cNvPr>
          <p:cNvSpPr txBox="1"/>
          <p:nvPr/>
        </p:nvSpPr>
        <p:spPr>
          <a:xfrm>
            <a:off x="3628551" y="4768011"/>
            <a:ext cx="2812782" cy="461665"/>
          </a:xfrm>
          <a:prstGeom prst="rect">
            <a:avLst/>
          </a:prstGeom>
          <a:noFill/>
        </p:spPr>
        <p:txBody>
          <a:bodyPr wrap="square" lIns="0" tIns="0" rIns="0" bIns="0" rtlCol="0" anchor="t">
            <a:spAutoFit/>
          </a:bodyPr>
          <a:lstStyle/>
          <a:p>
            <a:pPr algn="ctr">
              <a:buClr>
                <a:srgbClr val="0E5299"/>
              </a:buClr>
              <a:buSzPct val="225000"/>
            </a:pPr>
            <a:r>
              <a:rPr lang="es-ES" sz="1050" b="1">
                <a:ea typeface="+mn-lt"/>
                <a:cs typeface="+mn-lt"/>
              </a:rPr>
              <a:t>Visite los Centros para el Control y </a:t>
            </a:r>
            <a:br>
              <a:rPr lang="es-ES" sz="1050" b="1">
                <a:ea typeface="+mn-lt"/>
                <a:cs typeface="+mn-lt"/>
              </a:rPr>
            </a:br>
            <a:r>
              <a:rPr lang="es-ES" sz="1050" b="1">
                <a:ea typeface="+mn-lt"/>
                <a:cs typeface="+mn-lt"/>
              </a:rPr>
              <a:t>la Prevención de Enfermedades: </a:t>
            </a:r>
            <a:br>
              <a:rPr lang="es-ES" sz="1050" b="1">
                <a:ea typeface="+mn-lt"/>
                <a:cs typeface="+mn-lt"/>
              </a:rPr>
            </a:br>
            <a:r>
              <a:rPr lang="en-US" sz="900">
                <a:ea typeface="+mn-lt"/>
                <a:cs typeface="+mn-lt"/>
              </a:rPr>
              <a:t>https://espanol.cdc.gov/coronavirus/2019-ncov/index.html</a:t>
            </a:r>
            <a:endParaRPr lang="en-US" sz="1050">
              <a:ea typeface="+mn-lt"/>
              <a:cs typeface="+mn-lt"/>
            </a:endParaRPr>
          </a:p>
        </p:txBody>
      </p:sp>
      <p:pic>
        <p:nvPicPr>
          <p:cNvPr id="58" name="Picture 57" descr="Logo&#10;&#10;Description automatically generated">
            <a:extLst>
              <a:ext uri="{FF2B5EF4-FFF2-40B4-BE49-F238E27FC236}">
                <a16:creationId xmlns:a16="http://schemas.microsoft.com/office/drawing/2014/main" id="{C31BD8D3-689F-4B61-ACA6-265CC88C9E21}"/>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4163931" y="5288326"/>
            <a:ext cx="746883" cy="564316"/>
          </a:xfrm>
          <a:prstGeom prst="rect">
            <a:avLst/>
          </a:prstGeom>
        </p:spPr>
      </p:pic>
      <p:sp>
        <p:nvSpPr>
          <p:cNvPr id="8" name="Google Shape;56;p13">
            <a:extLst>
              <a:ext uri="{FF2B5EF4-FFF2-40B4-BE49-F238E27FC236}">
                <a16:creationId xmlns:a16="http://schemas.microsoft.com/office/drawing/2014/main" id="{321B1AE1-E5A7-F643-384D-DCE45D948067}"/>
              </a:ext>
            </a:extLst>
          </p:cNvPr>
          <p:cNvSpPr/>
          <p:nvPr/>
        </p:nvSpPr>
        <p:spPr>
          <a:xfrm>
            <a:off x="1560419" y="-3574512"/>
            <a:ext cx="1119255" cy="354181"/>
          </a:xfrm>
          <a:prstGeom prst="rect">
            <a:avLst/>
          </a:prstGeom>
          <a:solidFill>
            <a:srgbClr val="FF3E55"/>
          </a:solidFill>
          <a:ln w="19050"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lvl="0" indent="0" algn="ctr" rtl="0">
              <a:spcBef>
                <a:spcPts val="0"/>
              </a:spcBef>
              <a:spcAft>
                <a:spcPts val="0"/>
              </a:spcAft>
              <a:buNone/>
            </a:pPr>
            <a:r>
              <a:rPr lang="en" sz="2000" b="1">
                <a:latin typeface="Work Sans"/>
                <a:ea typeface="Work Sans"/>
                <a:cs typeface="Work Sans"/>
                <a:sym typeface="Work Sans"/>
              </a:rPr>
              <a:t>2</a:t>
            </a:r>
            <a:endParaRPr sz="2000" b="1">
              <a:solidFill>
                <a:srgbClr val="000000"/>
              </a:solidFill>
              <a:latin typeface="Work Sans"/>
              <a:ea typeface="Work Sans"/>
              <a:cs typeface="Work Sans"/>
              <a:sym typeface="Work Sans"/>
            </a:endParaRPr>
          </a:p>
        </p:txBody>
      </p:sp>
      <p:sp>
        <p:nvSpPr>
          <p:cNvPr id="9" name="Google Shape;55;p13">
            <a:extLst>
              <a:ext uri="{FF2B5EF4-FFF2-40B4-BE49-F238E27FC236}">
                <a16:creationId xmlns:a16="http://schemas.microsoft.com/office/drawing/2014/main" id="{31C0D6FA-8351-70C0-A86C-EF24043242AB}"/>
              </a:ext>
            </a:extLst>
          </p:cNvPr>
          <p:cNvSpPr/>
          <p:nvPr/>
        </p:nvSpPr>
        <p:spPr>
          <a:xfrm>
            <a:off x="1560419" y="-2982883"/>
            <a:ext cx="6837432" cy="2637041"/>
          </a:xfrm>
          <a:prstGeom prst="rect">
            <a:avLst/>
          </a:prstGeom>
          <a:noFill/>
          <a:ln w="19050" cap="flat" cmpd="sng">
            <a:solidFill>
              <a:srgbClr val="000000"/>
            </a:solidFill>
            <a:prstDash val="solid"/>
            <a:round/>
            <a:headEnd type="none" w="sm" len="sm"/>
            <a:tailEnd type="none" w="sm" len="sm"/>
          </a:ln>
        </p:spPr>
        <p:txBody>
          <a:bodyPr spcFirstLastPara="1" wrap="square" lIns="228600" tIns="228600" rIns="228600" bIns="228600"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nSpc>
                <a:spcPct val="114999"/>
              </a:lnSpc>
            </a:pPr>
            <a:r>
              <a:rPr lang="es-VE" sz="1300" b="1">
                <a:latin typeface="Work Sans"/>
                <a:ea typeface="+mn-lt"/>
                <a:cs typeface="+mn-lt"/>
              </a:rPr>
              <a:t>Incluya información sobre los esfuerzos para la vacunación en su </a:t>
            </a:r>
            <a:r>
              <a:rPr lang="es-VE" sz="1300" b="1">
                <a:latin typeface="Work Sans"/>
                <a:ea typeface="+mn-lt"/>
                <a:cs typeface="+mn-lt"/>
                <a:sym typeface="Work Sans"/>
              </a:rPr>
              <a:t>área</a:t>
            </a:r>
            <a:r>
              <a:rPr lang="es-VE" sz="1300" b="1">
                <a:latin typeface="Work Sans"/>
                <a:ea typeface="+mn-lt"/>
                <a:cs typeface="+mn-lt"/>
              </a:rPr>
              <a:t>.</a:t>
            </a:r>
          </a:p>
          <a:p>
            <a:pPr>
              <a:lnSpc>
                <a:spcPct val="114999"/>
              </a:lnSpc>
              <a:spcAft>
                <a:spcPts val="1200"/>
              </a:spcAft>
            </a:pPr>
            <a:r>
              <a:rPr lang="es-VE" sz="1300">
                <a:latin typeface="Work Sans"/>
                <a:ea typeface="+mn-lt"/>
                <a:cs typeface="+mn-lt"/>
                <a:sym typeface="Work Sans"/>
              </a:rPr>
              <a:t>Utilice la parte superior de la contraportada del folleto para proporcionar recursos y enlaces para más información sobre la vacunación en el área.</a:t>
            </a:r>
            <a:endParaRPr lang="es-VE" sz="1300">
              <a:latin typeface="Work Sans"/>
              <a:ea typeface="Work Sans"/>
              <a:cs typeface="Work Sans"/>
            </a:endParaRPr>
          </a:p>
          <a:p>
            <a:r>
              <a:rPr lang="es-VE" sz="1300">
                <a:latin typeface="Work Sans"/>
                <a:ea typeface="+mn-lt"/>
                <a:cs typeface="+mn-lt"/>
                <a:sym typeface="Work Sans"/>
              </a:rPr>
              <a:t>El texto de este panel es completamente editable y se puede agregar nuevo texto pulsando el botón derecho del ratón en el borde de un cuadro de texto → </a:t>
            </a:r>
            <a:r>
              <a:rPr lang="es-VE" sz="1300">
                <a:latin typeface="Work Sans"/>
                <a:ea typeface="+mn-lt"/>
                <a:cs typeface="+mn-lt"/>
              </a:rPr>
              <a:t>seleccionando copiar en el menú </a:t>
            </a:r>
            <a:r>
              <a:rPr lang="es-VE" sz="1300">
                <a:latin typeface="Work Sans"/>
                <a:ea typeface="+mn-lt"/>
                <a:cs typeface="+mn-lt"/>
                <a:sym typeface="Work Sans"/>
              </a:rPr>
              <a:t>→ pulse el botón derecho del ratón en el lugar en el que desea que aparezca el nuevo cuadro de texto → </a:t>
            </a:r>
            <a:r>
              <a:rPr lang="es-VE" sz="1300">
                <a:latin typeface="Work Sans"/>
                <a:ea typeface="+mn-lt"/>
                <a:cs typeface="+mn-lt"/>
              </a:rPr>
              <a:t>seleccione Pegar en el menú.</a:t>
            </a:r>
          </a:p>
        </p:txBody>
      </p:sp>
      <p:cxnSp>
        <p:nvCxnSpPr>
          <p:cNvPr id="11" name="Straight Arrow Connector 10">
            <a:extLst>
              <a:ext uri="{FF2B5EF4-FFF2-40B4-BE49-F238E27FC236}">
                <a16:creationId xmlns:a16="http://schemas.microsoft.com/office/drawing/2014/main" id="{5E2B7720-412C-9BA0-0E09-5A0CF182F5C3}"/>
              </a:ext>
            </a:extLst>
          </p:cNvPr>
          <p:cNvCxnSpPr>
            <a:cxnSpLocks/>
          </p:cNvCxnSpPr>
          <p:nvPr/>
        </p:nvCxnSpPr>
        <p:spPr>
          <a:xfrm>
            <a:off x="5016919" y="-606175"/>
            <a:ext cx="0" cy="606175"/>
          </a:xfrm>
          <a:prstGeom prst="straightConnector1">
            <a:avLst/>
          </a:prstGeom>
          <a:ln w="762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3" name="Google Shape;56;p13">
            <a:extLst>
              <a:ext uri="{FF2B5EF4-FFF2-40B4-BE49-F238E27FC236}">
                <a16:creationId xmlns:a16="http://schemas.microsoft.com/office/drawing/2014/main" id="{83E12D0C-BC58-8C03-9160-6C9EAB948C90}"/>
              </a:ext>
            </a:extLst>
          </p:cNvPr>
          <p:cNvSpPr/>
          <p:nvPr/>
        </p:nvSpPr>
        <p:spPr>
          <a:xfrm>
            <a:off x="10927602" y="1521"/>
            <a:ext cx="1119255" cy="354181"/>
          </a:xfrm>
          <a:prstGeom prst="rect">
            <a:avLst/>
          </a:prstGeom>
          <a:solidFill>
            <a:srgbClr val="FF3E55"/>
          </a:solidFill>
          <a:ln w="19050"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lvl="0" indent="0" algn="ctr" rtl="0">
              <a:spcBef>
                <a:spcPts val="0"/>
              </a:spcBef>
              <a:spcAft>
                <a:spcPts val="0"/>
              </a:spcAft>
              <a:buNone/>
            </a:pPr>
            <a:r>
              <a:rPr lang="en" sz="2000" b="1">
                <a:latin typeface="Work Sans"/>
                <a:ea typeface="Work Sans"/>
                <a:cs typeface="Work Sans"/>
                <a:sym typeface="Work Sans"/>
              </a:rPr>
              <a:t>1</a:t>
            </a:r>
            <a:endParaRPr sz="2400" b="1">
              <a:solidFill>
                <a:srgbClr val="000000"/>
              </a:solidFill>
              <a:latin typeface="Work Sans"/>
              <a:ea typeface="Work Sans"/>
              <a:cs typeface="Work Sans"/>
              <a:sym typeface="Work Sans"/>
            </a:endParaRPr>
          </a:p>
        </p:txBody>
      </p:sp>
      <p:sp>
        <p:nvSpPr>
          <p:cNvPr id="15" name="Google Shape;55;p13">
            <a:extLst>
              <a:ext uri="{FF2B5EF4-FFF2-40B4-BE49-F238E27FC236}">
                <a16:creationId xmlns:a16="http://schemas.microsoft.com/office/drawing/2014/main" id="{265EF246-874B-AC8F-A37F-147B1442392D}"/>
              </a:ext>
            </a:extLst>
          </p:cNvPr>
          <p:cNvSpPr/>
          <p:nvPr/>
        </p:nvSpPr>
        <p:spPr>
          <a:xfrm>
            <a:off x="10927603" y="343424"/>
            <a:ext cx="3371852" cy="8301812"/>
          </a:xfrm>
          <a:prstGeom prst="rect">
            <a:avLst/>
          </a:prstGeom>
          <a:noFill/>
          <a:ln w="19050" cap="flat" cmpd="sng">
            <a:solidFill>
              <a:srgbClr val="000000"/>
            </a:solidFill>
            <a:prstDash val="solid"/>
            <a:round/>
            <a:headEnd type="none" w="sm" len="sm"/>
            <a:tailEnd type="none" w="sm" len="sm"/>
          </a:ln>
        </p:spPr>
        <p:txBody>
          <a:bodyPr spcFirstLastPara="1" wrap="square" lIns="228600" tIns="228600" rIns="228600" bIns="228600"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nSpc>
                <a:spcPct val="115000"/>
              </a:lnSpc>
              <a:buSzPts val="1100"/>
            </a:pPr>
            <a:r>
              <a:rPr lang="es-ES" sz="1200" b="1">
                <a:latin typeface="Work Sans"/>
                <a:ea typeface="Work Sans"/>
                <a:cs typeface="Work Sans"/>
                <a:sym typeface="Work Sans"/>
              </a:rPr>
              <a:t>Agregue </a:t>
            </a:r>
            <a:r>
              <a:rPr lang="es-VE" sz="1200" b="1">
                <a:latin typeface="Work Sans"/>
                <a:ea typeface="Work Sans"/>
                <a:cs typeface="Work Sans"/>
                <a:sym typeface="Work Sans"/>
              </a:rPr>
              <a:t>una imagen y ajuste su tamaño </a:t>
            </a:r>
            <a:endParaRPr lang="es-VE" sz="1200" b="1">
              <a:solidFill>
                <a:srgbClr val="000000"/>
              </a:solidFill>
            </a:endParaRPr>
          </a:p>
          <a:p>
            <a:pPr>
              <a:lnSpc>
                <a:spcPct val="115000"/>
              </a:lnSpc>
              <a:buSzPts val="1100"/>
            </a:pPr>
            <a:r>
              <a:rPr lang="es-VE" sz="1200">
                <a:solidFill>
                  <a:srgbClr val="000000"/>
                </a:solidFill>
                <a:latin typeface="Work Sans"/>
                <a:ea typeface="Work Sans"/>
                <a:cs typeface="Calibri"/>
              </a:rPr>
              <a:t>Vaya a Insertar → Imagen → Cargar desde la computadora y seleccione la imagen que le gustaría usar en la portada del folleto.</a:t>
            </a:r>
          </a:p>
          <a:p>
            <a:pPr>
              <a:lnSpc>
                <a:spcPct val="115000"/>
              </a:lnSpc>
              <a:buSzPts val="1100"/>
            </a:pPr>
            <a:endParaRPr lang="es-VE" sz="1200">
              <a:latin typeface="Work Sans"/>
              <a:cs typeface="Calibri"/>
              <a:sym typeface="Work Sans"/>
            </a:endParaRPr>
          </a:p>
          <a:p>
            <a:pPr>
              <a:lnSpc>
                <a:spcPct val="115000"/>
              </a:lnSpc>
              <a:buSzPts val="1100"/>
            </a:pPr>
            <a:r>
              <a:rPr lang="es-VE" sz="1200">
                <a:latin typeface="Work Sans"/>
                <a:cs typeface="Calibri"/>
                <a:sym typeface="Work Sans"/>
              </a:rPr>
              <a:t>Para ajustar el tamaño, agarre la esquina inferior derecha de la imagen y mantenga presionado el botón. Arrastre el ratón diagonalmente hasta que sea del mismo tamaño o ligeramente más grande que la diapositiva.</a:t>
            </a:r>
          </a:p>
          <a:p>
            <a:pPr>
              <a:lnSpc>
                <a:spcPct val="115000"/>
              </a:lnSpc>
              <a:buSzPts val="1100"/>
            </a:pPr>
            <a:endParaRPr lang="es-VE" sz="1200">
              <a:latin typeface="Work Sans"/>
              <a:cs typeface="Calibri"/>
            </a:endParaRPr>
          </a:p>
          <a:p>
            <a:pPr>
              <a:lnSpc>
                <a:spcPct val="114999"/>
              </a:lnSpc>
            </a:pPr>
            <a:r>
              <a:rPr lang="es-VE" sz="1200" b="1">
                <a:latin typeface="Work Sans"/>
                <a:ea typeface="+mn-lt"/>
                <a:cs typeface="+mn-lt"/>
                <a:sym typeface="Work Sans"/>
              </a:rPr>
              <a:t>Envíe la imagen hacia el fondo </a:t>
            </a:r>
            <a:endParaRPr lang="es-VE" sz="1200" b="1">
              <a:latin typeface="Work Sans"/>
              <a:cs typeface="Calibri" panose="020F0502020204030204"/>
            </a:endParaRPr>
          </a:p>
          <a:p>
            <a:pPr>
              <a:lnSpc>
                <a:spcPct val="114999"/>
              </a:lnSpc>
            </a:pPr>
            <a:r>
              <a:rPr lang="es-VE" sz="1200">
                <a:latin typeface="Work Sans"/>
                <a:ea typeface="+mn-lt"/>
                <a:cs typeface="+mn-lt"/>
                <a:sym typeface="Work Sans"/>
              </a:rPr>
              <a:t>Una vez que ajuste el tamaño de su imagen y la escale proporcionalmente al tamaño de la diapositiva o un poco más grande, pulse el botón derecho sobre la imagen y vaya a Ordenar → Enviar al fondo.</a:t>
            </a:r>
          </a:p>
          <a:p>
            <a:pPr>
              <a:lnSpc>
                <a:spcPct val="114999"/>
              </a:lnSpc>
            </a:pPr>
            <a:r>
              <a:rPr lang="es-VE" sz="1200">
                <a:latin typeface="Work Sans"/>
                <a:ea typeface="+mn-lt"/>
                <a:cs typeface="+mn-lt"/>
                <a:sym typeface="Work Sans"/>
              </a:rPr>
              <a:t> </a:t>
            </a:r>
            <a:endParaRPr lang="es-VE" sz="1200">
              <a:latin typeface="Work Sans"/>
              <a:ea typeface="Work Sans"/>
              <a:cs typeface="Work Sans"/>
            </a:endParaRPr>
          </a:p>
          <a:p>
            <a:pPr marL="0" lvl="0" indent="0" algn="l" rtl="0">
              <a:lnSpc>
                <a:spcPct val="115000"/>
              </a:lnSpc>
              <a:spcBef>
                <a:spcPts val="0"/>
              </a:spcBef>
              <a:spcAft>
                <a:spcPts val="0"/>
              </a:spcAft>
              <a:buClr>
                <a:srgbClr val="000000"/>
              </a:buClr>
              <a:buSzPts val="1100"/>
              <a:buFont typeface="Arial"/>
              <a:buNone/>
            </a:pPr>
            <a:r>
              <a:rPr lang="es-VE" sz="1200" b="1">
                <a:solidFill>
                  <a:srgbClr val="000000"/>
                </a:solidFill>
                <a:latin typeface="Work Sans"/>
                <a:cs typeface="Calibri"/>
                <a:sym typeface="Work Sans"/>
              </a:rPr>
              <a:t>Recorte la imagen</a:t>
            </a:r>
            <a:endParaRPr lang="es-VE" sz="1200" b="1">
              <a:solidFill>
                <a:srgbClr val="000000"/>
              </a:solidFill>
              <a:cs typeface="Calibri"/>
            </a:endParaRPr>
          </a:p>
          <a:p>
            <a:pPr>
              <a:lnSpc>
                <a:spcPct val="115000"/>
              </a:lnSpc>
              <a:buSzPts val="1100"/>
            </a:pPr>
            <a:r>
              <a:rPr lang="es-VE" sz="1200">
                <a:effectLst/>
                <a:latin typeface="Work Sans" pitchFamily="2" charset="0"/>
                <a:ea typeface="Calibri" panose="020F0502020204030204" pitchFamily="34" charset="0"/>
                <a:cs typeface="Times New Roman" panose="02020603050405020304" pitchFamily="18" charset="0"/>
              </a:rPr>
              <a:t>Si la imagen es más grande que la portada del folleto, puede recortarla pulsando el botón derecho sobre la imagen y seleccionando la herramienta Recortar que aparece en el menú. Luego puede arrastrar las barras negras de los bordes de la imagen para recortarla al tamaño correcto. Pulse fuera de la imagen para aplicar los cambios.</a:t>
            </a:r>
            <a:endParaRPr lang="es-VE" sz="1200">
              <a:latin typeface="Work Sans"/>
              <a:ea typeface="Work Sans"/>
              <a:cs typeface="Work Sans"/>
              <a:sym typeface="Work Sans"/>
            </a:endParaRPr>
          </a:p>
        </p:txBody>
      </p:sp>
      <p:cxnSp>
        <p:nvCxnSpPr>
          <p:cNvPr id="16" name="Straight Arrow Connector 15">
            <a:extLst>
              <a:ext uri="{FF2B5EF4-FFF2-40B4-BE49-F238E27FC236}">
                <a16:creationId xmlns:a16="http://schemas.microsoft.com/office/drawing/2014/main" id="{60E0517A-3FDC-0B37-6BBC-643D74016A95}"/>
              </a:ext>
            </a:extLst>
          </p:cNvPr>
          <p:cNvCxnSpPr>
            <a:cxnSpLocks/>
          </p:cNvCxnSpPr>
          <p:nvPr/>
        </p:nvCxnSpPr>
        <p:spPr>
          <a:xfrm flipH="1" flipV="1">
            <a:off x="10067585" y="3236457"/>
            <a:ext cx="860017" cy="1"/>
          </a:xfrm>
          <a:prstGeom prst="straightConnector1">
            <a:avLst/>
          </a:prstGeom>
          <a:ln w="762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7" name="Google Shape;56;p13">
            <a:extLst>
              <a:ext uri="{FF2B5EF4-FFF2-40B4-BE49-F238E27FC236}">
                <a16:creationId xmlns:a16="http://schemas.microsoft.com/office/drawing/2014/main" id="{21945E86-FA66-3DA8-52B7-5606755111A1}"/>
              </a:ext>
            </a:extLst>
          </p:cNvPr>
          <p:cNvSpPr/>
          <p:nvPr/>
        </p:nvSpPr>
        <p:spPr>
          <a:xfrm>
            <a:off x="1609544" y="8054886"/>
            <a:ext cx="1119255" cy="354181"/>
          </a:xfrm>
          <a:prstGeom prst="rect">
            <a:avLst/>
          </a:prstGeom>
          <a:solidFill>
            <a:srgbClr val="FF3E55"/>
          </a:solidFill>
          <a:ln w="19050"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lvl="0" indent="0" algn="ctr" rtl="0">
              <a:spcBef>
                <a:spcPts val="0"/>
              </a:spcBef>
              <a:spcAft>
                <a:spcPts val="0"/>
              </a:spcAft>
              <a:buNone/>
            </a:pPr>
            <a:r>
              <a:rPr lang="en" sz="2000" b="1">
                <a:latin typeface="Work Sans"/>
                <a:ea typeface="Work Sans"/>
                <a:cs typeface="Work Sans"/>
                <a:sym typeface="Work Sans"/>
              </a:rPr>
              <a:t>3</a:t>
            </a:r>
            <a:endParaRPr sz="2000" b="1">
              <a:solidFill>
                <a:srgbClr val="000000"/>
              </a:solidFill>
              <a:latin typeface="Work Sans"/>
              <a:ea typeface="Work Sans"/>
              <a:cs typeface="Work Sans"/>
              <a:sym typeface="Work Sans"/>
            </a:endParaRPr>
          </a:p>
        </p:txBody>
      </p:sp>
      <p:sp>
        <p:nvSpPr>
          <p:cNvPr id="18" name="Google Shape;55;p13">
            <a:extLst>
              <a:ext uri="{FF2B5EF4-FFF2-40B4-BE49-F238E27FC236}">
                <a16:creationId xmlns:a16="http://schemas.microsoft.com/office/drawing/2014/main" id="{4276EE7B-911A-C7B5-2428-3B4080D37A95}"/>
              </a:ext>
            </a:extLst>
          </p:cNvPr>
          <p:cNvSpPr/>
          <p:nvPr/>
        </p:nvSpPr>
        <p:spPr>
          <a:xfrm>
            <a:off x="1624584" y="8408559"/>
            <a:ext cx="6861995" cy="1293359"/>
          </a:xfrm>
          <a:prstGeom prst="rect">
            <a:avLst/>
          </a:prstGeom>
          <a:noFill/>
          <a:ln w="19050" cap="flat" cmpd="sng">
            <a:solidFill>
              <a:srgbClr val="000000"/>
            </a:solidFill>
            <a:prstDash val="solid"/>
            <a:round/>
            <a:headEnd type="none" w="sm" len="sm"/>
            <a:tailEnd type="none" w="sm" len="sm"/>
          </a:ln>
        </p:spPr>
        <p:txBody>
          <a:bodyPr spcFirstLastPara="1" wrap="square" lIns="228600" tIns="228600" rIns="228600" bIns="228600"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nSpc>
                <a:spcPct val="115000"/>
              </a:lnSpc>
              <a:buSzPts val="1100"/>
            </a:pPr>
            <a:r>
              <a:rPr lang="es-ES" sz="1050" b="1">
                <a:latin typeface="Work Sans"/>
                <a:ea typeface="Work Sans"/>
                <a:cs typeface="Work Sans"/>
              </a:rPr>
              <a:t>Agregue información sobre su organización y otros recursos relevantes</a:t>
            </a:r>
            <a:endParaRPr lang="en-US" sz="1050" b="1">
              <a:latin typeface="Work Sans"/>
              <a:ea typeface="Work Sans"/>
              <a:cs typeface="Work Sans"/>
            </a:endParaRPr>
          </a:p>
          <a:p>
            <a:pPr>
              <a:lnSpc>
                <a:spcPct val="115000"/>
              </a:lnSpc>
              <a:spcAft>
                <a:spcPts val="600"/>
              </a:spcAft>
              <a:buSzPts val="1100"/>
            </a:pPr>
            <a:r>
              <a:rPr lang="es-ES" sz="1050">
                <a:latin typeface="Work Sans"/>
                <a:sym typeface="Work Sans"/>
              </a:rPr>
              <a:t>La parte inferior de la contraportada le permite incluir enlaces de la organización, números de teléfono y otra información útil para su comunidad.</a:t>
            </a:r>
            <a:endParaRPr lang="en-US" sz="1050">
              <a:latin typeface="Work Sans"/>
            </a:endParaRPr>
          </a:p>
          <a:p>
            <a:pPr>
              <a:lnSpc>
                <a:spcPct val="115000"/>
              </a:lnSpc>
              <a:spcAft>
                <a:spcPts val="600"/>
              </a:spcAft>
              <a:buSzPts val="1100"/>
            </a:pPr>
            <a:r>
              <a:rPr lang="es-ES" sz="1050">
                <a:latin typeface="Work Sans"/>
                <a:sym typeface="Work Sans"/>
              </a:rPr>
              <a:t>Asegúrese de incluir la fecha de la última revisi</a:t>
            </a:r>
            <a:r>
              <a:rPr lang="es-ES" sz="1050">
                <a:ea typeface="+mn-lt"/>
                <a:cs typeface="+mn-lt"/>
                <a:sym typeface="Work Sans"/>
              </a:rPr>
              <a:t>ó</a:t>
            </a:r>
            <a:r>
              <a:rPr lang="es-ES" sz="1050">
                <a:latin typeface="Work Sans"/>
                <a:sym typeface="Work Sans"/>
              </a:rPr>
              <a:t>n en el folleto, ya que la información cambia rápidamente</a:t>
            </a:r>
            <a:r>
              <a:rPr lang="es-ES" sz="1300">
                <a:latin typeface="Work Sans"/>
                <a:sym typeface="Work Sans"/>
              </a:rPr>
              <a:t>.</a:t>
            </a:r>
            <a:endParaRPr lang="en-US" sz="1300">
              <a:latin typeface="Work Sans"/>
            </a:endParaRPr>
          </a:p>
        </p:txBody>
      </p:sp>
      <p:cxnSp>
        <p:nvCxnSpPr>
          <p:cNvPr id="19" name="Straight Arrow Connector 18">
            <a:extLst>
              <a:ext uri="{FF2B5EF4-FFF2-40B4-BE49-F238E27FC236}">
                <a16:creationId xmlns:a16="http://schemas.microsoft.com/office/drawing/2014/main" id="{BFA87983-CC16-AE37-A317-FF83302DFD2E}"/>
              </a:ext>
            </a:extLst>
          </p:cNvPr>
          <p:cNvCxnSpPr>
            <a:cxnSpLocks/>
          </p:cNvCxnSpPr>
          <p:nvPr/>
        </p:nvCxnSpPr>
        <p:spPr>
          <a:xfrm flipV="1">
            <a:off x="5029200" y="7783826"/>
            <a:ext cx="0" cy="620167"/>
          </a:xfrm>
          <a:prstGeom prst="straightConnector1">
            <a:avLst/>
          </a:prstGeom>
          <a:ln w="762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39447993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5" name="Group 104">
            <a:extLst>
              <a:ext uri="{FF2B5EF4-FFF2-40B4-BE49-F238E27FC236}">
                <a16:creationId xmlns:a16="http://schemas.microsoft.com/office/drawing/2014/main" id="{D2A84E63-58B3-4BA5-BD49-94BA9F2C9BFB}"/>
              </a:ext>
            </a:extLst>
          </p:cNvPr>
          <p:cNvGrpSpPr/>
          <p:nvPr/>
        </p:nvGrpSpPr>
        <p:grpSpPr>
          <a:xfrm>
            <a:off x="392529" y="143921"/>
            <a:ext cx="567348" cy="632967"/>
            <a:chOff x="435768" y="101808"/>
            <a:chExt cx="781291" cy="939966"/>
          </a:xfrm>
        </p:grpSpPr>
        <p:pic>
          <p:nvPicPr>
            <p:cNvPr id="109" name="Picture 108" descr="A person wearing a red shirt&#10;&#10;Description automatically generated with low confidence">
              <a:extLst>
                <a:ext uri="{FF2B5EF4-FFF2-40B4-BE49-F238E27FC236}">
                  <a16:creationId xmlns:a16="http://schemas.microsoft.com/office/drawing/2014/main" id="{3CFC9BCB-0DD9-4ED3-9B9B-27C92E4E7052}"/>
                </a:ext>
              </a:extLst>
            </p:cNvPr>
            <p:cNvPicPr>
              <a:picLocks noChangeAspect="1"/>
            </p:cNvPicPr>
            <p:nvPr/>
          </p:nvPicPr>
          <p:blipFill rotWithShape="1">
            <a:blip r:embed="rId3">
              <a:extLst>
                <a:ext uri="{28A0092B-C50C-407E-A947-70E740481C1C}">
                  <a14:useLocalDpi xmlns:a14="http://schemas.microsoft.com/office/drawing/2010/main" val="0"/>
                </a:ext>
              </a:extLst>
            </a:blip>
            <a:srcRect l="9804" t="-1072" r="4991" b="26561"/>
            <a:stretch/>
          </p:blipFill>
          <p:spPr>
            <a:xfrm>
              <a:off x="475252" y="101808"/>
              <a:ext cx="711994" cy="920782"/>
            </a:xfrm>
            <a:prstGeom prst="rect">
              <a:avLst/>
            </a:prstGeom>
          </p:spPr>
        </p:pic>
        <p:sp>
          <p:nvSpPr>
            <p:cNvPr id="112" name="Rectangle 111">
              <a:extLst>
                <a:ext uri="{FF2B5EF4-FFF2-40B4-BE49-F238E27FC236}">
                  <a16:creationId xmlns:a16="http://schemas.microsoft.com/office/drawing/2014/main" id="{793E7B3E-5FD7-4AC7-9534-9C7BC646EED4}"/>
                </a:ext>
              </a:extLst>
            </p:cNvPr>
            <p:cNvSpPr/>
            <p:nvPr/>
          </p:nvSpPr>
          <p:spPr>
            <a:xfrm>
              <a:off x="435768" y="692944"/>
              <a:ext cx="781291" cy="348830"/>
            </a:xfrm>
            <a:prstGeom prst="rect">
              <a:avLst/>
            </a:prstGeom>
            <a:gradFill flip="none" rotWithShape="1">
              <a:gsLst>
                <a:gs pos="0">
                  <a:schemeClr val="bg1"/>
                </a:gs>
                <a:gs pos="50000">
                  <a:schemeClr val="bg1"/>
                </a:gs>
                <a:gs pos="100000">
                  <a:srgbClr val="FFFFFF">
                    <a:shade val="100000"/>
                    <a:satMod val="115000"/>
                    <a:alpha val="0"/>
                  </a:srgb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8" name="TextBox 107">
            <a:extLst>
              <a:ext uri="{FF2B5EF4-FFF2-40B4-BE49-F238E27FC236}">
                <a16:creationId xmlns:a16="http://schemas.microsoft.com/office/drawing/2014/main" id="{BAB95AEC-6B96-462D-AC34-224E370E066C}"/>
              </a:ext>
            </a:extLst>
          </p:cNvPr>
          <p:cNvSpPr txBox="1"/>
          <p:nvPr/>
        </p:nvSpPr>
        <p:spPr>
          <a:xfrm>
            <a:off x="174414" y="753212"/>
            <a:ext cx="3069381" cy="3316292"/>
          </a:xfrm>
          <a:prstGeom prst="rect">
            <a:avLst/>
          </a:prstGeom>
          <a:noFill/>
        </p:spPr>
        <p:txBody>
          <a:bodyPr wrap="square" lIns="0" tIns="0" rIns="0" bIns="0" rtlCol="0" anchor="t">
            <a:spAutoFit/>
          </a:bodyPr>
          <a:lstStyle/>
          <a:p>
            <a:pPr marL="114300" indent="-114300">
              <a:spcAft>
                <a:spcPts val="300"/>
              </a:spcAft>
              <a:buClr>
                <a:srgbClr val="0E5299"/>
              </a:buClr>
              <a:buSzPct val="100000"/>
              <a:buFont typeface="Wingdings" panose="05000000000000000000" pitchFamily="2" charset="2"/>
              <a:buChar char="Ø"/>
            </a:pPr>
            <a:r>
              <a:rPr lang="es" sz="950" b="1" dirty="0">
                <a:ea typeface="+mn-lt"/>
                <a:cs typeface="+mn-lt"/>
              </a:rPr>
              <a:t>Niños de 6 meses hasta 5 años:</a:t>
            </a:r>
            <a:r>
              <a:rPr lang="es" sz="950" dirty="0">
                <a:ea typeface="+mn-lt"/>
                <a:cs typeface="+mn-lt"/>
              </a:rPr>
              <a:t> Pueden recibir 1 dosis de la vacuna 2024-2025 de Pfizer o Moderna si están al día con sus vacunas. Si no se han vacunado previamente, necesitarán 3 dosis de Pfizer </a:t>
            </a:r>
          </a:p>
          <a:p>
            <a:pPr marL="571500" lvl="1" indent="-114300">
              <a:spcAft>
                <a:spcPts val="300"/>
              </a:spcAft>
              <a:buClr>
                <a:srgbClr val="0E5299"/>
              </a:buClr>
              <a:buSzPct val="100000"/>
              <a:buFont typeface="Courier New" panose="05000000000000000000" pitchFamily="2" charset="2"/>
              <a:buChar char="o"/>
              <a:defRPr/>
            </a:pPr>
            <a:r>
              <a:rPr lang="es" sz="950" dirty="0">
                <a:ea typeface="+mn-lt"/>
                <a:cs typeface="+mn-lt"/>
              </a:rPr>
              <a:t>2 dosis de Moderna para estar al día.</a:t>
            </a:r>
          </a:p>
          <a:p>
            <a:pPr marL="114300" indent="-114300">
              <a:spcAft>
                <a:spcPts val="400"/>
              </a:spcAft>
              <a:buClr>
                <a:srgbClr val="0E5299"/>
              </a:buClr>
              <a:buSzPct val="100000"/>
              <a:buFont typeface="Wingdings" panose="05000000000000000000" pitchFamily="2" charset="2"/>
              <a:buChar char="Ø"/>
            </a:pPr>
            <a:r>
              <a:rPr lang="es-ES" sz="950" b="1" dirty="0">
                <a:ea typeface="+mn-lt"/>
                <a:cs typeface="+mn-lt"/>
              </a:rPr>
              <a:t>Niños de 5 hasta 12 años: </a:t>
            </a:r>
            <a:r>
              <a:rPr lang="es-ES" sz="950" dirty="0">
                <a:ea typeface="+mn-lt"/>
                <a:cs typeface="+mn-lt"/>
              </a:rPr>
              <a:t>Pueden recibir una dosis de la vacuna </a:t>
            </a:r>
            <a:r>
              <a:rPr lang="es" sz="1000" dirty="0">
                <a:ea typeface="+mn-lt"/>
                <a:cs typeface="+mn-lt"/>
              </a:rPr>
              <a:t>2024-2025 de </a:t>
            </a:r>
            <a:r>
              <a:rPr lang="es-ES" sz="950" dirty="0">
                <a:ea typeface="+mn-lt"/>
                <a:cs typeface="+mn-lt"/>
              </a:rPr>
              <a:t>Pfizer o Moderna para estar al día, independientemente del estado de la vacunación anterior.</a:t>
            </a:r>
          </a:p>
          <a:p>
            <a:pPr marL="114300" indent="-114300">
              <a:spcAft>
                <a:spcPts val="200"/>
              </a:spcAft>
              <a:buClr>
                <a:srgbClr val="0E5299"/>
              </a:buClr>
              <a:buSzPct val="100000"/>
              <a:buFont typeface="Wingdings" panose="05000000000000000000" pitchFamily="2" charset="2"/>
              <a:buChar char="Ø"/>
            </a:pPr>
            <a:r>
              <a:rPr lang="es-ES" sz="950" b="1" dirty="0">
                <a:ea typeface="+mn-lt"/>
                <a:cs typeface="+mn-lt"/>
              </a:rPr>
              <a:t>A partir de los 12 años: </a:t>
            </a:r>
            <a:r>
              <a:rPr lang="es-ES" sz="950" dirty="0">
                <a:ea typeface="+mn-lt"/>
                <a:cs typeface="+mn-lt"/>
              </a:rPr>
              <a:t>Si estaban al día con sus vacunas, pueden recibir una dosis de</a:t>
            </a:r>
            <a:r>
              <a:rPr lang="es-ES" sz="1000" dirty="0">
                <a:ea typeface="+mn-lt"/>
                <a:cs typeface="+mn-lt"/>
              </a:rPr>
              <a:t> la vacuna </a:t>
            </a:r>
            <a:r>
              <a:rPr lang="es" sz="1000" dirty="0">
                <a:ea typeface="+mn-lt"/>
                <a:cs typeface="+mn-lt"/>
              </a:rPr>
              <a:t>2024-2025 de </a:t>
            </a:r>
            <a:r>
              <a:rPr lang="es-ES" sz="950" dirty="0">
                <a:ea typeface="+mn-lt"/>
                <a:cs typeface="+mn-lt"/>
              </a:rPr>
              <a:t>Pfizer, Moderna o Novavax. </a:t>
            </a:r>
            <a:br>
              <a:rPr lang="es-ES" sz="950" dirty="0">
                <a:ea typeface="+mn-lt"/>
                <a:cs typeface="+mn-lt"/>
              </a:rPr>
            </a:br>
            <a:r>
              <a:rPr lang="es-ES" sz="950" dirty="0">
                <a:ea typeface="+mn-lt"/>
                <a:cs typeface="+mn-lt"/>
              </a:rPr>
              <a:t>Si no están al día con las vacunas, pueden recibir:</a:t>
            </a:r>
          </a:p>
          <a:p>
            <a:pPr marL="571500" lvl="1" indent="-114300">
              <a:spcAft>
                <a:spcPts val="200"/>
              </a:spcAft>
              <a:buClr>
                <a:srgbClr val="0E5299"/>
              </a:buClr>
              <a:buSzPct val="100000"/>
              <a:buFont typeface="Courier New" panose="05000000000000000000" pitchFamily="2" charset="2"/>
              <a:buChar char="o"/>
            </a:pPr>
            <a:r>
              <a:rPr lang="es-ES" sz="950" dirty="0">
                <a:ea typeface="+mn-lt"/>
                <a:cs typeface="+mn-lt"/>
              </a:rPr>
              <a:t>una dosis de Pfizer o Moderna, o</a:t>
            </a:r>
          </a:p>
          <a:p>
            <a:pPr marL="571500" lvl="1" indent="-114300">
              <a:spcAft>
                <a:spcPts val="200"/>
              </a:spcAft>
              <a:buClr>
                <a:srgbClr val="0E5299"/>
              </a:buClr>
              <a:buSzPct val="100000"/>
              <a:buFont typeface="Courier New" panose="05000000000000000000" pitchFamily="2" charset="2"/>
              <a:buChar char="o"/>
            </a:pPr>
            <a:r>
              <a:rPr lang="es-ES" sz="950" dirty="0">
                <a:ea typeface="+mn-lt"/>
                <a:cs typeface="+mn-lt"/>
              </a:rPr>
              <a:t> 2 dosis de Novavax. </a:t>
            </a:r>
            <a:endParaRPr lang="es-ES" sz="950" dirty="0">
              <a:ea typeface="Calibri"/>
              <a:cs typeface="Calibri"/>
            </a:endParaRPr>
          </a:p>
          <a:p>
            <a:pPr marL="114300" indent="-114300">
              <a:spcAft>
                <a:spcPts val="200"/>
              </a:spcAft>
              <a:buClr>
                <a:srgbClr val="0E5299"/>
              </a:buClr>
              <a:buSzPct val="100000"/>
              <a:buFont typeface="Wingdings" panose="05000000000000000000" pitchFamily="2" charset="2"/>
              <a:buChar char="Ø"/>
            </a:pPr>
            <a:r>
              <a:rPr lang="es" sz="950" b="1" dirty="0">
                <a:ea typeface="+mn-lt"/>
                <a:cs typeface="+mn-lt"/>
              </a:rPr>
              <a:t>Niños inmunocomprometidos:</a:t>
            </a:r>
            <a:r>
              <a:rPr lang="es" sz="950" dirty="0">
                <a:ea typeface="+mn-lt"/>
                <a:cs typeface="+mn-lt"/>
              </a:rPr>
              <a:t> </a:t>
            </a:r>
            <a:r>
              <a:rPr lang="es-ES" sz="950" dirty="0">
                <a:ea typeface="+mn-lt"/>
                <a:cs typeface="+mn-lt"/>
              </a:rPr>
              <a:t>Debe preguntarle al proveedor de salud sobre las recomendaciones de las dosis.</a:t>
            </a:r>
          </a:p>
          <a:p>
            <a:pPr marL="114300" indent="-114300">
              <a:spcAft>
                <a:spcPts val="200"/>
              </a:spcAft>
              <a:buClr>
                <a:srgbClr val="0E5299"/>
              </a:buClr>
              <a:buSzPct val="100000"/>
              <a:buFont typeface="Wingdings" panose="05000000000000000000" pitchFamily="2" charset="2"/>
              <a:buChar char="Ø"/>
            </a:pPr>
            <a:r>
              <a:rPr lang="es-ES" sz="950" b="1" dirty="0">
                <a:ea typeface="+mn-lt"/>
                <a:cs typeface="+mn-lt"/>
              </a:rPr>
              <a:t>El tiempo entre las dosis varía según la edad: </a:t>
            </a:r>
            <a:r>
              <a:rPr lang="es-ES" sz="950" dirty="0">
                <a:ea typeface="+mn-lt"/>
                <a:cs typeface="+mn-lt"/>
              </a:rPr>
              <a:t>Pregúntele al proveedor de salud sobre esto. </a:t>
            </a:r>
            <a:r>
              <a:rPr lang="es" sz="950" dirty="0">
                <a:ea typeface="+mn-lt"/>
                <a:cs typeface="+mn-lt"/>
              </a:rPr>
              <a:t>Visite la página de los CDC para obtener información sobre el tiempo entre las dosis: </a:t>
            </a:r>
            <a:r>
              <a:rPr lang="en-US" sz="950" dirty="0">
                <a:ea typeface="+mn-lt"/>
                <a:cs typeface="Times New Roman"/>
                <a:hlinkClick r:id="rId4"/>
              </a:rPr>
              <a:t> www.cdc.gov/vaccines/covid-19/clinical-considerations/interim-considerations-us</a:t>
            </a:r>
            <a:r>
              <a:rPr lang="en-US" sz="950" dirty="0">
                <a:ea typeface="+mn-lt"/>
                <a:cs typeface="Times New Roman"/>
              </a:rPr>
              <a:t> </a:t>
            </a:r>
            <a:endParaRPr lang="es" sz="950" dirty="0">
              <a:ea typeface="+mn-lt"/>
              <a:cs typeface="+mn-lt"/>
            </a:endParaRPr>
          </a:p>
        </p:txBody>
      </p:sp>
      <p:pic>
        <p:nvPicPr>
          <p:cNvPr id="78" name="Picture 77">
            <a:extLst>
              <a:ext uri="{FF2B5EF4-FFF2-40B4-BE49-F238E27FC236}">
                <a16:creationId xmlns:a16="http://schemas.microsoft.com/office/drawing/2014/main" id="{EB4977CB-D77A-43EF-987F-30720A3138E8}"/>
              </a:ext>
            </a:extLst>
          </p:cNvPr>
          <p:cNvPicPr>
            <a:picLocks noChangeAspect="1"/>
          </p:cNvPicPr>
          <p:nvPr/>
        </p:nvPicPr>
        <p:blipFill>
          <a:blip r:embed="rId5"/>
          <a:stretch>
            <a:fillRect/>
          </a:stretch>
        </p:blipFill>
        <p:spPr>
          <a:xfrm>
            <a:off x="6741496" y="-2345"/>
            <a:ext cx="3316904" cy="1665140"/>
          </a:xfrm>
          <a:prstGeom prst="rect">
            <a:avLst/>
          </a:prstGeom>
        </p:spPr>
      </p:pic>
      <p:pic>
        <p:nvPicPr>
          <p:cNvPr id="86" name="Picture 85" descr="A group of people in garment&#10;&#10;Description automatically generated with low confidence">
            <a:extLst>
              <a:ext uri="{FF2B5EF4-FFF2-40B4-BE49-F238E27FC236}">
                <a16:creationId xmlns:a16="http://schemas.microsoft.com/office/drawing/2014/main" id="{F65554C5-36BC-4CA7-9CD7-E2A3CEE9BD03}"/>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834414" y="78531"/>
            <a:ext cx="3086354" cy="1526460"/>
          </a:xfrm>
          <a:prstGeom prst="rect">
            <a:avLst/>
          </a:prstGeom>
        </p:spPr>
      </p:pic>
      <p:grpSp>
        <p:nvGrpSpPr>
          <p:cNvPr id="24" name="Group 23">
            <a:extLst>
              <a:ext uri="{FF2B5EF4-FFF2-40B4-BE49-F238E27FC236}">
                <a16:creationId xmlns:a16="http://schemas.microsoft.com/office/drawing/2014/main" id="{38C20EF7-7BA5-4ABC-9196-C78CC42FEB84}"/>
              </a:ext>
            </a:extLst>
          </p:cNvPr>
          <p:cNvGrpSpPr/>
          <p:nvPr/>
        </p:nvGrpSpPr>
        <p:grpSpPr>
          <a:xfrm>
            <a:off x="5056729" y="4316808"/>
            <a:ext cx="1467000" cy="1400199"/>
            <a:chOff x="5099617" y="4152918"/>
            <a:chExt cx="1467000" cy="1400199"/>
          </a:xfrm>
        </p:grpSpPr>
        <p:grpSp>
          <p:nvGrpSpPr>
            <p:cNvPr id="7" name="Group 6">
              <a:extLst>
                <a:ext uri="{FF2B5EF4-FFF2-40B4-BE49-F238E27FC236}">
                  <a16:creationId xmlns:a16="http://schemas.microsoft.com/office/drawing/2014/main" id="{E53BD4F8-AFAC-4BB2-8D4D-6D1B2FDADE7F}"/>
                </a:ext>
              </a:extLst>
            </p:cNvPr>
            <p:cNvGrpSpPr/>
            <p:nvPr/>
          </p:nvGrpSpPr>
          <p:grpSpPr>
            <a:xfrm>
              <a:off x="5417341" y="4152918"/>
              <a:ext cx="886850" cy="886850"/>
              <a:chOff x="5310651" y="3880938"/>
              <a:chExt cx="1906877" cy="1906877"/>
            </a:xfrm>
          </p:grpSpPr>
          <p:sp>
            <p:nvSpPr>
              <p:cNvPr id="65" name="Rectangle 64">
                <a:extLst>
                  <a:ext uri="{FF2B5EF4-FFF2-40B4-BE49-F238E27FC236}">
                    <a16:creationId xmlns:a16="http://schemas.microsoft.com/office/drawing/2014/main" id="{4D389D62-A03D-46AE-B379-DEA9A654EFD2}"/>
                  </a:ext>
                </a:extLst>
              </p:cNvPr>
              <p:cNvSpPr/>
              <p:nvPr/>
            </p:nvSpPr>
            <p:spPr>
              <a:xfrm>
                <a:off x="5310651" y="3880938"/>
                <a:ext cx="1906877" cy="1906877"/>
              </a:xfrm>
              <a:prstGeom prst="rect">
                <a:avLst/>
              </a:prstGeom>
              <a:solidFill>
                <a:srgbClr val="FBC02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6" name="Graphic 65">
                <a:extLst>
                  <a:ext uri="{FF2B5EF4-FFF2-40B4-BE49-F238E27FC236}">
                    <a16:creationId xmlns:a16="http://schemas.microsoft.com/office/drawing/2014/main" id="{2982380A-5821-4881-8F72-A31E399D9B39}"/>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5378794" y="3931315"/>
                <a:ext cx="1806122" cy="1806122"/>
              </a:xfrm>
              <a:prstGeom prst="rect">
                <a:avLst/>
              </a:prstGeom>
            </p:spPr>
          </p:pic>
        </p:grpSp>
        <p:sp>
          <p:nvSpPr>
            <p:cNvPr id="75" name="TextBox 74">
              <a:extLst>
                <a:ext uri="{FF2B5EF4-FFF2-40B4-BE49-F238E27FC236}">
                  <a16:creationId xmlns:a16="http://schemas.microsoft.com/office/drawing/2014/main" id="{9494E1F9-E0B9-48F3-A35C-C638E094663E}"/>
                </a:ext>
              </a:extLst>
            </p:cNvPr>
            <p:cNvSpPr txBox="1"/>
            <p:nvPr/>
          </p:nvSpPr>
          <p:spPr>
            <a:xfrm>
              <a:off x="5099617" y="5116844"/>
              <a:ext cx="1467000" cy="436273"/>
            </a:xfrm>
            <a:prstGeom prst="rect">
              <a:avLst/>
            </a:prstGeom>
            <a:noFill/>
          </p:spPr>
          <p:txBody>
            <a:bodyPr wrap="square" lIns="0" tIns="0" rIns="0" bIns="0" rtlCol="0" anchor="t">
              <a:spAutoFit/>
            </a:bodyPr>
            <a:lstStyle/>
            <a:p>
              <a:pPr algn="ctr">
                <a:lnSpc>
                  <a:spcPct val="90000"/>
                </a:lnSpc>
              </a:pPr>
              <a:r>
                <a:rPr lang="es-419" sz="1050" b="1">
                  <a:ea typeface="+mn-lt"/>
                  <a:cs typeface="+mn-lt"/>
                </a:rPr>
                <a:t>Se considera que los niños </a:t>
              </a:r>
              <a:r>
                <a:rPr lang="es-ES" sz="1050" b="1">
                  <a:ea typeface="+mn-lt"/>
                  <a:cs typeface="Calibri"/>
                </a:rPr>
                <a:t>al día </a:t>
              </a:r>
              <a:r>
                <a:rPr lang="es-419" sz="1050" b="1">
                  <a:ea typeface="+mn-lt"/>
                  <a:cs typeface="+mn-lt"/>
                </a:rPr>
                <a:t>cuando reciben la o las últimas dosis. </a:t>
              </a:r>
              <a:endParaRPr lang="es-419" sz="1050">
                <a:cs typeface="Calibri"/>
              </a:endParaRPr>
            </a:p>
          </p:txBody>
        </p:sp>
      </p:grpSp>
      <p:grpSp>
        <p:nvGrpSpPr>
          <p:cNvPr id="103" name="Group 102">
            <a:extLst>
              <a:ext uri="{FF2B5EF4-FFF2-40B4-BE49-F238E27FC236}">
                <a16:creationId xmlns:a16="http://schemas.microsoft.com/office/drawing/2014/main" id="{0793B781-80FB-4FC7-A352-DB7493D818E9}"/>
              </a:ext>
            </a:extLst>
          </p:cNvPr>
          <p:cNvGrpSpPr/>
          <p:nvPr/>
        </p:nvGrpSpPr>
        <p:grpSpPr>
          <a:xfrm>
            <a:off x="5089029" y="2590771"/>
            <a:ext cx="1466552" cy="1521448"/>
            <a:chOff x="3490023" y="4150371"/>
            <a:chExt cx="1466552" cy="1521448"/>
          </a:xfrm>
        </p:grpSpPr>
        <p:grpSp>
          <p:nvGrpSpPr>
            <p:cNvPr id="104" name="Group 103">
              <a:extLst>
                <a:ext uri="{FF2B5EF4-FFF2-40B4-BE49-F238E27FC236}">
                  <a16:creationId xmlns:a16="http://schemas.microsoft.com/office/drawing/2014/main" id="{4949FAA5-48BC-4F5E-8403-B6C7F5EF8490}"/>
                </a:ext>
              </a:extLst>
            </p:cNvPr>
            <p:cNvGrpSpPr/>
            <p:nvPr/>
          </p:nvGrpSpPr>
          <p:grpSpPr>
            <a:xfrm>
              <a:off x="3782314" y="4150371"/>
              <a:ext cx="886849" cy="886849"/>
              <a:chOff x="3973660" y="2739932"/>
              <a:chExt cx="1906877" cy="1906877"/>
            </a:xfrm>
          </p:grpSpPr>
          <p:sp>
            <p:nvSpPr>
              <p:cNvPr id="107" name="Rectangle 106">
                <a:extLst>
                  <a:ext uri="{FF2B5EF4-FFF2-40B4-BE49-F238E27FC236}">
                    <a16:creationId xmlns:a16="http://schemas.microsoft.com/office/drawing/2014/main" id="{14105E7A-0BB4-4029-819E-9E3E3992B135}"/>
                  </a:ext>
                </a:extLst>
              </p:cNvPr>
              <p:cNvSpPr/>
              <p:nvPr/>
            </p:nvSpPr>
            <p:spPr>
              <a:xfrm>
                <a:off x="3973660" y="2739932"/>
                <a:ext cx="1906877" cy="1906877"/>
              </a:xfrm>
              <a:prstGeom prst="rect">
                <a:avLst/>
              </a:prstGeom>
              <a:solidFill>
                <a:srgbClr val="FF738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1" name="Graphic 110">
                <a:extLst>
                  <a:ext uri="{FF2B5EF4-FFF2-40B4-BE49-F238E27FC236}">
                    <a16:creationId xmlns:a16="http://schemas.microsoft.com/office/drawing/2014/main" id="{994DD88E-FB9E-4A38-B49D-265D21E81DDD}"/>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4244229" y="2842702"/>
                <a:ext cx="1360976" cy="1720366"/>
              </a:xfrm>
              <a:prstGeom prst="rect">
                <a:avLst/>
              </a:prstGeom>
            </p:spPr>
          </p:pic>
        </p:grpSp>
        <p:sp>
          <p:nvSpPr>
            <p:cNvPr id="106" name="TextBox 105">
              <a:extLst>
                <a:ext uri="{FF2B5EF4-FFF2-40B4-BE49-F238E27FC236}">
                  <a16:creationId xmlns:a16="http://schemas.microsoft.com/office/drawing/2014/main" id="{96AD5411-9456-4089-8C79-E68ECA13DE44}"/>
                </a:ext>
              </a:extLst>
            </p:cNvPr>
            <p:cNvSpPr txBox="1"/>
            <p:nvPr/>
          </p:nvSpPr>
          <p:spPr>
            <a:xfrm>
              <a:off x="3490023" y="5090121"/>
              <a:ext cx="1466552" cy="581698"/>
            </a:xfrm>
            <a:prstGeom prst="rect">
              <a:avLst/>
            </a:prstGeom>
            <a:noFill/>
          </p:spPr>
          <p:txBody>
            <a:bodyPr wrap="square" lIns="0" tIns="0" rIns="0" bIns="0" rtlCol="0" anchor="t">
              <a:spAutoFit/>
            </a:bodyPr>
            <a:lstStyle/>
            <a:p>
              <a:pPr algn="ctr">
                <a:lnSpc>
                  <a:spcPct val="90000"/>
                </a:lnSpc>
              </a:pPr>
              <a:r>
                <a:rPr lang="es-MX" sz="1050" b="1">
                  <a:ea typeface="+mn-lt"/>
                  <a:cs typeface="+mn-lt"/>
                </a:rPr>
                <a:t>Los niños después de vacunarse pueden tener dolor de brazo, de cabeza, fiebre o escalofríos.</a:t>
              </a:r>
              <a:endParaRPr lang="es-MX" sz="1050" b="1"/>
            </a:p>
          </p:txBody>
        </p:sp>
      </p:grpSp>
      <p:sp>
        <p:nvSpPr>
          <p:cNvPr id="89" name="Rectangle 88">
            <a:extLst>
              <a:ext uri="{FF2B5EF4-FFF2-40B4-BE49-F238E27FC236}">
                <a16:creationId xmlns:a16="http://schemas.microsoft.com/office/drawing/2014/main" id="{1514A06F-6C9B-400A-813A-0BB94C3D4BDA}"/>
              </a:ext>
            </a:extLst>
          </p:cNvPr>
          <p:cNvSpPr/>
          <p:nvPr/>
        </p:nvSpPr>
        <p:spPr>
          <a:xfrm>
            <a:off x="3371847" y="-2345"/>
            <a:ext cx="3371851" cy="736201"/>
          </a:xfrm>
          <a:prstGeom prst="rect">
            <a:avLst/>
          </a:prstGeom>
          <a:gradFill flip="none" rotWithShape="1">
            <a:gsLst>
              <a:gs pos="0">
                <a:srgbClr val="0E5299">
                  <a:alpha val="76000"/>
                </a:srgbClr>
              </a:gs>
              <a:gs pos="63000">
                <a:srgbClr val="0E5299">
                  <a:alpha val="86000"/>
                </a:srgbClr>
              </a:gs>
              <a:gs pos="100000">
                <a:srgbClr val="0E5299"/>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TextBox 51">
            <a:extLst>
              <a:ext uri="{FF2B5EF4-FFF2-40B4-BE49-F238E27FC236}">
                <a16:creationId xmlns:a16="http://schemas.microsoft.com/office/drawing/2014/main" id="{6E25588B-FE07-48CB-A7BA-42DD444F277B}"/>
              </a:ext>
            </a:extLst>
          </p:cNvPr>
          <p:cNvSpPr txBox="1"/>
          <p:nvPr/>
        </p:nvSpPr>
        <p:spPr>
          <a:xfrm>
            <a:off x="3583508" y="154673"/>
            <a:ext cx="2902480" cy="430887"/>
          </a:xfrm>
          <a:prstGeom prst="rect">
            <a:avLst/>
          </a:prstGeom>
          <a:noFill/>
        </p:spPr>
        <p:txBody>
          <a:bodyPr wrap="square" lIns="0" tIns="0" rIns="0" bIns="0" rtlCol="0" anchor="t">
            <a:spAutoFit/>
          </a:bodyPr>
          <a:lstStyle/>
          <a:p>
            <a:pPr algn="ctr">
              <a:spcAft>
                <a:spcPts val="600"/>
              </a:spcAft>
            </a:pPr>
            <a:r>
              <a:rPr lang="es-ES" sz="1400" b="1">
                <a:solidFill>
                  <a:schemeClr val="bg1"/>
                </a:solidFill>
                <a:ea typeface="+mn-lt"/>
                <a:cs typeface="+mn-lt"/>
              </a:rPr>
              <a:t>LO QUE HAY QUE SABER CUANDO LOS NIÑOS RECIBEN LA VACUNA COVID-19</a:t>
            </a:r>
            <a:endParaRPr lang="en-US" sz="1400" b="1">
              <a:solidFill>
                <a:schemeClr val="bg1"/>
              </a:solidFill>
            </a:endParaRPr>
          </a:p>
        </p:txBody>
      </p:sp>
      <p:sp>
        <p:nvSpPr>
          <p:cNvPr id="76" name="TextBox 75">
            <a:extLst>
              <a:ext uri="{FF2B5EF4-FFF2-40B4-BE49-F238E27FC236}">
                <a16:creationId xmlns:a16="http://schemas.microsoft.com/office/drawing/2014/main" id="{450DF418-A625-4960-A393-2A15BFEA09B0}"/>
              </a:ext>
            </a:extLst>
          </p:cNvPr>
          <p:cNvSpPr txBox="1"/>
          <p:nvPr/>
        </p:nvSpPr>
        <p:spPr>
          <a:xfrm>
            <a:off x="5107811" y="7037412"/>
            <a:ext cx="1415918" cy="152349"/>
          </a:xfrm>
          <a:prstGeom prst="rect">
            <a:avLst/>
          </a:prstGeom>
          <a:noFill/>
        </p:spPr>
        <p:txBody>
          <a:bodyPr wrap="square" lIns="0" tIns="0" rIns="0" bIns="0" rtlCol="0" anchor="t">
            <a:spAutoFit/>
          </a:bodyPr>
          <a:lstStyle/>
          <a:p>
            <a:pPr algn="ctr">
              <a:lnSpc>
                <a:spcPct val="90000"/>
              </a:lnSpc>
              <a:spcAft>
                <a:spcPts val="600"/>
              </a:spcAft>
            </a:pPr>
            <a:endParaRPr lang="en-US" sz="1100" b="1">
              <a:cs typeface="Calibri"/>
            </a:endParaRPr>
          </a:p>
        </p:txBody>
      </p:sp>
      <p:grpSp>
        <p:nvGrpSpPr>
          <p:cNvPr id="18" name="Group 17">
            <a:extLst>
              <a:ext uri="{FF2B5EF4-FFF2-40B4-BE49-F238E27FC236}">
                <a16:creationId xmlns:a16="http://schemas.microsoft.com/office/drawing/2014/main" id="{7AE98300-042A-4851-9B36-92A1D94631A4}"/>
              </a:ext>
            </a:extLst>
          </p:cNvPr>
          <p:cNvGrpSpPr/>
          <p:nvPr/>
        </p:nvGrpSpPr>
        <p:grpSpPr>
          <a:xfrm>
            <a:off x="5077886" y="869752"/>
            <a:ext cx="1493282" cy="1372899"/>
            <a:chOff x="3476658" y="2605797"/>
            <a:chExt cx="1493282" cy="1372899"/>
          </a:xfrm>
        </p:grpSpPr>
        <p:grpSp>
          <p:nvGrpSpPr>
            <p:cNvPr id="4" name="Group 3">
              <a:extLst>
                <a:ext uri="{FF2B5EF4-FFF2-40B4-BE49-F238E27FC236}">
                  <a16:creationId xmlns:a16="http://schemas.microsoft.com/office/drawing/2014/main" id="{8C92E1F6-CB79-4454-8F75-4337B1CD1240}"/>
                </a:ext>
              </a:extLst>
            </p:cNvPr>
            <p:cNvGrpSpPr/>
            <p:nvPr/>
          </p:nvGrpSpPr>
          <p:grpSpPr>
            <a:xfrm>
              <a:off x="3782314" y="2605797"/>
              <a:ext cx="886850" cy="878993"/>
              <a:chOff x="5308054" y="1151350"/>
              <a:chExt cx="1912070" cy="1895129"/>
            </a:xfrm>
          </p:grpSpPr>
          <p:sp>
            <p:nvSpPr>
              <p:cNvPr id="59" name="Rectangle 58">
                <a:extLst>
                  <a:ext uri="{FF2B5EF4-FFF2-40B4-BE49-F238E27FC236}">
                    <a16:creationId xmlns:a16="http://schemas.microsoft.com/office/drawing/2014/main" id="{18E70612-92D9-41E3-A0B5-16C06E125376}"/>
                  </a:ext>
                </a:extLst>
              </p:cNvPr>
              <p:cNvSpPr/>
              <p:nvPr/>
            </p:nvSpPr>
            <p:spPr>
              <a:xfrm>
                <a:off x="5308054" y="1151350"/>
                <a:ext cx="1912070" cy="1895129"/>
              </a:xfrm>
              <a:prstGeom prst="rect">
                <a:avLst/>
              </a:prstGeom>
              <a:solidFill>
                <a:srgbClr val="96CF3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0" name="Graphic 59">
                <a:extLst>
                  <a:ext uri="{FF2B5EF4-FFF2-40B4-BE49-F238E27FC236}">
                    <a16:creationId xmlns:a16="http://schemas.microsoft.com/office/drawing/2014/main" id="{897F88EE-9380-4C72-87E9-2CFBA51EAA8E}"/>
                  </a:ext>
                </a:extLst>
              </p:cNvPr>
              <p:cNvPicPr>
                <a:picLocks noChangeAspect="1"/>
              </p:cNvPicPr>
              <p:nvPr/>
            </p:nvPicPr>
            <p:blipFill>
              <a:blip r:embed="rId11">
                <a:extLst>
                  <a:ext uri="{96DAC541-7B7A-43D3-8B79-37D633B846F1}">
                    <asvg:svgBlip xmlns:asvg="http://schemas.microsoft.com/office/drawing/2016/SVG/main" r:embed="rId12"/>
                  </a:ext>
                </a:extLst>
              </a:blip>
              <a:stretch>
                <a:fillRect/>
              </a:stretch>
            </p:blipFill>
            <p:spPr>
              <a:xfrm>
                <a:off x="5614345" y="1244342"/>
                <a:ext cx="1266835" cy="1747665"/>
              </a:xfrm>
              <a:prstGeom prst="rect">
                <a:avLst/>
              </a:prstGeom>
            </p:spPr>
          </p:pic>
        </p:grpSp>
        <p:sp>
          <p:nvSpPr>
            <p:cNvPr id="77" name="TextBox 76">
              <a:extLst>
                <a:ext uri="{FF2B5EF4-FFF2-40B4-BE49-F238E27FC236}">
                  <a16:creationId xmlns:a16="http://schemas.microsoft.com/office/drawing/2014/main" id="{72B83FDF-F93F-4618-9DBE-B31F40A0657A}"/>
                </a:ext>
              </a:extLst>
            </p:cNvPr>
            <p:cNvSpPr txBox="1"/>
            <p:nvPr/>
          </p:nvSpPr>
          <p:spPr>
            <a:xfrm>
              <a:off x="3476658" y="3542423"/>
              <a:ext cx="1493282" cy="436273"/>
            </a:xfrm>
            <a:prstGeom prst="rect">
              <a:avLst/>
            </a:prstGeom>
            <a:noFill/>
          </p:spPr>
          <p:txBody>
            <a:bodyPr wrap="square" lIns="0" tIns="0" rIns="0" bIns="0" rtlCol="0" anchor="t">
              <a:spAutoFit/>
            </a:bodyPr>
            <a:lstStyle/>
            <a:p>
              <a:pPr algn="ctr">
                <a:lnSpc>
                  <a:spcPct val="90000"/>
                </a:lnSpc>
                <a:spcAft>
                  <a:spcPts val="600"/>
                </a:spcAft>
              </a:pPr>
              <a:r>
                <a:rPr lang="es-ES" sz="1050" b="1"/>
                <a:t>La vacuna contra COVID-19 es segura y eficaz para los niños. </a:t>
              </a:r>
              <a:endParaRPr lang="es-ES" sz="1050" b="1">
                <a:ea typeface="Calibri"/>
                <a:cs typeface="Calibri"/>
              </a:endParaRPr>
            </a:p>
          </p:txBody>
        </p:sp>
      </p:grpSp>
      <p:grpSp>
        <p:nvGrpSpPr>
          <p:cNvPr id="14" name="Group 13">
            <a:extLst>
              <a:ext uri="{FF2B5EF4-FFF2-40B4-BE49-F238E27FC236}">
                <a16:creationId xmlns:a16="http://schemas.microsoft.com/office/drawing/2014/main" id="{CED0B102-4DEF-4AF5-8251-37228C7AFC61}"/>
              </a:ext>
            </a:extLst>
          </p:cNvPr>
          <p:cNvGrpSpPr/>
          <p:nvPr/>
        </p:nvGrpSpPr>
        <p:grpSpPr>
          <a:xfrm>
            <a:off x="3645329" y="866961"/>
            <a:ext cx="1155942" cy="1525401"/>
            <a:chOff x="3645329" y="936398"/>
            <a:chExt cx="1155942" cy="1525401"/>
          </a:xfrm>
        </p:grpSpPr>
        <p:grpSp>
          <p:nvGrpSpPr>
            <p:cNvPr id="2" name="Group 1">
              <a:extLst>
                <a:ext uri="{FF2B5EF4-FFF2-40B4-BE49-F238E27FC236}">
                  <a16:creationId xmlns:a16="http://schemas.microsoft.com/office/drawing/2014/main" id="{924410D2-E053-4B13-9AF3-7AB02607E8E3}"/>
                </a:ext>
              </a:extLst>
            </p:cNvPr>
            <p:cNvGrpSpPr/>
            <p:nvPr/>
          </p:nvGrpSpPr>
          <p:grpSpPr>
            <a:xfrm>
              <a:off x="3782314" y="936398"/>
              <a:ext cx="886849" cy="886849"/>
              <a:chOff x="3715046" y="1230483"/>
              <a:chExt cx="1906877" cy="1906877"/>
            </a:xfrm>
          </p:grpSpPr>
          <p:sp>
            <p:nvSpPr>
              <p:cNvPr id="53" name="Rectangle 52">
                <a:extLst>
                  <a:ext uri="{FF2B5EF4-FFF2-40B4-BE49-F238E27FC236}">
                    <a16:creationId xmlns:a16="http://schemas.microsoft.com/office/drawing/2014/main" id="{FC1CE315-88D0-4FAB-B917-12F8669FFDDA}"/>
                  </a:ext>
                </a:extLst>
              </p:cNvPr>
              <p:cNvSpPr/>
              <p:nvPr/>
            </p:nvSpPr>
            <p:spPr>
              <a:xfrm>
                <a:off x="3715046" y="1230483"/>
                <a:ext cx="1906877" cy="1906877"/>
              </a:xfrm>
              <a:prstGeom prst="rect">
                <a:avLst/>
              </a:prstGeom>
              <a:solidFill>
                <a:srgbClr val="1565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4" name="Graphic 53">
                <a:extLst>
                  <a:ext uri="{FF2B5EF4-FFF2-40B4-BE49-F238E27FC236}">
                    <a16:creationId xmlns:a16="http://schemas.microsoft.com/office/drawing/2014/main" id="{4EA2C26A-014B-4A02-8B74-A5A9C7085E3C}"/>
                  </a:ext>
                </a:extLst>
              </p:cNvPr>
              <p:cNvPicPr>
                <a:picLocks noChangeAspect="1"/>
              </p:cNvPicPr>
              <p:nvPr/>
            </p:nvPicPr>
            <p:blipFill>
              <a:blip r:embed="rId13">
                <a:extLst>
                  <a:ext uri="{96DAC541-7B7A-43D3-8B79-37D633B846F1}">
                    <asvg:svgBlip xmlns:asvg="http://schemas.microsoft.com/office/drawing/2016/SVG/main" r:embed="rId14"/>
                  </a:ext>
                </a:extLst>
              </a:blip>
              <a:stretch>
                <a:fillRect/>
              </a:stretch>
            </p:blipFill>
            <p:spPr>
              <a:xfrm>
                <a:off x="3910661" y="1298402"/>
                <a:ext cx="1508158" cy="1749464"/>
              </a:xfrm>
              <a:prstGeom prst="rect">
                <a:avLst/>
              </a:prstGeom>
            </p:spPr>
          </p:pic>
        </p:grpSp>
        <p:sp>
          <p:nvSpPr>
            <p:cNvPr id="79" name="TextBox 78">
              <a:extLst>
                <a:ext uri="{FF2B5EF4-FFF2-40B4-BE49-F238E27FC236}">
                  <a16:creationId xmlns:a16="http://schemas.microsoft.com/office/drawing/2014/main" id="{8B8A546D-0D96-41A8-AF3B-4B63418BEC93}"/>
                </a:ext>
              </a:extLst>
            </p:cNvPr>
            <p:cNvSpPr txBox="1"/>
            <p:nvPr/>
          </p:nvSpPr>
          <p:spPr>
            <a:xfrm>
              <a:off x="3645329" y="1880101"/>
              <a:ext cx="1155942" cy="581698"/>
            </a:xfrm>
            <a:prstGeom prst="rect">
              <a:avLst/>
            </a:prstGeom>
            <a:noFill/>
          </p:spPr>
          <p:txBody>
            <a:bodyPr wrap="square" lIns="0" tIns="0" rIns="0" bIns="0" rtlCol="0" anchor="t">
              <a:spAutoFit/>
            </a:bodyPr>
            <a:lstStyle/>
            <a:p>
              <a:pPr algn="ctr">
                <a:lnSpc>
                  <a:spcPct val="90000"/>
                </a:lnSpc>
              </a:pPr>
              <a:r>
                <a:rPr lang="es-MX" sz="1050" b="1">
                  <a:ea typeface="+mn-lt"/>
                  <a:cs typeface="+mn-lt"/>
                </a:rPr>
                <a:t>Es importante </a:t>
              </a:r>
              <a:br>
                <a:rPr lang="es-MX" sz="1050" b="1">
                  <a:ea typeface="+mn-lt"/>
                  <a:cs typeface="+mn-lt"/>
                </a:rPr>
              </a:br>
              <a:r>
                <a:rPr lang="es-MX" sz="1050" b="1">
                  <a:ea typeface="+mn-lt"/>
                  <a:cs typeface="+mn-lt"/>
                </a:rPr>
                <a:t>vacunar a los niños, aunque ya hayan tenido COVID-19.</a:t>
              </a:r>
              <a:endParaRPr lang="es-MX" sz="1050" b="1"/>
            </a:p>
          </p:txBody>
        </p:sp>
      </p:grpSp>
      <p:sp>
        <p:nvSpPr>
          <p:cNvPr id="91" name="Rectangle 90">
            <a:extLst>
              <a:ext uri="{FF2B5EF4-FFF2-40B4-BE49-F238E27FC236}">
                <a16:creationId xmlns:a16="http://schemas.microsoft.com/office/drawing/2014/main" id="{5B5B4C32-5690-42D3-8E0F-8B8D57B90BE8}"/>
              </a:ext>
            </a:extLst>
          </p:cNvPr>
          <p:cNvSpPr/>
          <p:nvPr/>
        </p:nvSpPr>
        <p:spPr>
          <a:xfrm>
            <a:off x="6747715" y="1481814"/>
            <a:ext cx="3314776" cy="453210"/>
          </a:xfrm>
          <a:prstGeom prst="rect">
            <a:avLst/>
          </a:prstGeom>
          <a:solidFill>
            <a:srgbClr val="549FE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 </a:t>
            </a:r>
          </a:p>
        </p:txBody>
      </p:sp>
      <p:sp>
        <p:nvSpPr>
          <p:cNvPr id="81" name="TextBox 80">
            <a:extLst>
              <a:ext uri="{FF2B5EF4-FFF2-40B4-BE49-F238E27FC236}">
                <a16:creationId xmlns:a16="http://schemas.microsoft.com/office/drawing/2014/main" id="{25469997-340E-4E4D-9DDD-329EFC5C9422}"/>
              </a:ext>
            </a:extLst>
          </p:cNvPr>
          <p:cNvSpPr txBox="1"/>
          <p:nvPr/>
        </p:nvSpPr>
        <p:spPr>
          <a:xfrm>
            <a:off x="6883993" y="1611476"/>
            <a:ext cx="3029522" cy="235449"/>
          </a:xfrm>
          <a:prstGeom prst="rect">
            <a:avLst/>
          </a:prstGeom>
          <a:noFill/>
        </p:spPr>
        <p:txBody>
          <a:bodyPr wrap="square" lIns="0" tIns="0" rIns="0" bIns="0" rtlCol="0" anchor="t">
            <a:spAutoFit/>
          </a:bodyPr>
          <a:lstStyle/>
          <a:p>
            <a:pPr algn="ctr">
              <a:lnSpc>
                <a:spcPct val="90000"/>
              </a:lnSpc>
              <a:spcAft>
                <a:spcPts val="600"/>
              </a:spcAft>
            </a:pPr>
            <a:r>
              <a:rPr lang="es-ES" sz="1700" b="1">
                <a:solidFill>
                  <a:schemeClr val="bg1"/>
                </a:solidFill>
                <a:ea typeface="+mn-lt"/>
                <a:cs typeface="+mn-lt"/>
              </a:rPr>
              <a:t>BENEFICIOS DE LA </a:t>
            </a:r>
            <a:r>
              <a:rPr lang="es" sz="1700" b="1">
                <a:solidFill>
                  <a:schemeClr val="bg1"/>
                </a:solidFill>
                <a:ea typeface="+mn-lt"/>
                <a:cs typeface="+mn-lt"/>
              </a:rPr>
              <a:t>VACUNACIÓN</a:t>
            </a:r>
            <a:endParaRPr lang="en-US" b="1">
              <a:solidFill>
                <a:schemeClr val="bg1"/>
              </a:solidFill>
            </a:endParaRPr>
          </a:p>
        </p:txBody>
      </p:sp>
      <p:sp>
        <p:nvSpPr>
          <p:cNvPr id="88" name="Rectangle 87">
            <a:extLst>
              <a:ext uri="{FF2B5EF4-FFF2-40B4-BE49-F238E27FC236}">
                <a16:creationId xmlns:a16="http://schemas.microsoft.com/office/drawing/2014/main" id="{C180C783-5033-41A5-818F-D7E275EF2D0F}"/>
              </a:ext>
            </a:extLst>
          </p:cNvPr>
          <p:cNvSpPr/>
          <p:nvPr/>
        </p:nvSpPr>
        <p:spPr>
          <a:xfrm>
            <a:off x="6743697" y="5050565"/>
            <a:ext cx="3318795" cy="416194"/>
          </a:xfrm>
          <a:prstGeom prst="rect">
            <a:avLst/>
          </a:prstGeom>
          <a:gradFill flip="none" rotWithShape="1">
            <a:gsLst>
              <a:gs pos="0">
                <a:srgbClr val="C00000">
                  <a:alpha val="78000"/>
                </a:srgbClr>
              </a:gs>
              <a:gs pos="63000">
                <a:srgbClr val="C00000">
                  <a:alpha val="85000"/>
                </a:srgbClr>
              </a:gs>
              <a:gs pos="100000">
                <a:srgbClr val="C00000"/>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 </a:t>
            </a:r>
          </a:p>
        </p:txBody>
      </p:sp>
      <p:sp>
        <p:nvSpPr>
          <p:cNvPr id="96" name="TextBox 95">
            <a:extLst>
              <a:ext uri="{FF2B5EF4-FFF2-40B4-BE49-F238E27FC236}">
                <a16:creationId xmlns:a16="http://schemas.microsoft.com/office/drawing/2014/main" id="{DB90134A-2100-44CE-B08A-1B5B56D1DA59}"/>
              </a:ext>
            </a:extLst>
          </p:cNvPr>
          <p:cNvSpPr txBox="1"/>
          <p:nvPr/>
        </p:nvSpPr>
        <p:spPr>
          <a:xfrm>
            <a:off x="7022598" y="5159100"/>
            <a:ext cx="2630573" cy="235449"/>
          </a:xfrm>
          <a:prstGeom prst="rect">
            <a:avLst/>
          </a:prstGeom>
          <a:noFill/>
        </p:spPr>
        <p:txBody>
          <a:bodyPr wrap="square" lIns="0" tIns="0" rIns="0" bIns="0" rtlCol="0" anchor="t">
            <a:spAutoFit/>
          </a:bodyPr>
          <a:lstStyle/>
          <a:p>
            <a:pPr algn="ctr">
              <a:lnSpc>
                <a:spcPct val="90000"/>
              </a:lnSpc>
              <a:spcAft>
                <a:spcPts val="600"/>
              </a:spcAft>
            </a:pPr>
            <a:r>
              <a:rPr lang="es-ES" sz="1700" b="1">
                <a:solidFill>
                  <a:schemeClr val="bg1"/>
                </a:solidFill>
                <a:ea typeface="+mn-lt"/>
                <a:cs typeface="+mn-lt"/>
              </a:rPr>
              <a:t>RIESGOS DE NO VACUNARSE</a:t>
            </a:r>
            <a:endParaRPr lang="en-US" b="1">
              <a:solidFill>
                <a:schemeClr val="bg1"/>
              </a:solidFill>
            </a:endParaRPr>
          </a:p>
        </p:txBody>
      </p:sp>
      <p:sp>
        <p:nvSpPr>
          <p:cNvPr id="97" name="TextBox 96">
            <a:extLst>
              <a:ext uri="{FF2B5EF4-FFF2-40B4-BE49-F238E27FC236}">
                <a16:creationId xmlns:a16="http://schemas.microsoft.com/office/drawing/2014/main" id="{44FF3B32-BCBB-4E36-AA4F-850C58A6E173}"/>
              </a:ext>
            </a:extLst>
          </p:cNvPr>
          <p:cNvSpPr txBox="1"/>
          <p:nvPr/>
        </p:nvSpPr>
        <p:spPr>
          <a:xfrm>
            <a:off x="6986856" y="5588316"/>
            <a:ext cx="2701461" cy="1700466"/>
          </a:xfrm>
          <a:prstGeom prst="rect">
            <a:avLst/>
          </a:prstGeom>
          <a:noFill/>
        </p:spPr>
        <p:txBody>
          <a:bodyPr wrap="square" lIns="0" tIns="0" rIns="0" bIns="0" rtlCol="0" anchor="t">
            <a:spAutoFit/>
          </a:bodyPr>
          <a:lstStyle/>
          <a:p>
            <a:pPr marL="171450" indent="-171450">
              <a:spcAft>
                <a:spcPts val="900"/>
              </a:spcAft>
              <a:buClr>
                <a:srgbClr val="C00000"/>
              </a:buClr>
              <a:buSzPct val="150000"/>
              <a:buFont typeface="Calibri" panose="020F0502020204030204" pitchFamily="34" charset="0"/>
              <a:buChar char="x"/>
            </a:pPr>
            <a:r>
              <a:rPr lang="es-ES" sz="1100">
                <a:ea typeface="+mn-lt"/>
                <a:cs typeface="+mn-lt"/>
              </a:rPr>
              <a:t>Más riesgo</a:t>
            </a:r>
            <a:r>
              <a:rPr lang="es-MX" sz="1100">
                <a:ea typeface="+mn-lt"/>
                <a:cs typeface="+mn-lt"/>
              </a:rPr>
              <a:t> de infectarse por COVID-19.</a:t>
            </a:r>
            <a:endParaRPr lang="es-MX" sz="1100">
              <a:cs typeface="Calibri"/>
            </a:endParaRPr>
          </a:p>
          <a:p>
            <a:pPr marL="171450" indent="-171450">
              <a:spcAft>
                <a:spcPts val="900"/>
              </a:spcAft>
              <a:buClr>
                <a:srgbClr val="C00000"/>
              </a:buClr>
              <a:buSzPct val="150000"/>
              <a:buFont typeface="Calibri" panose="020F0502020204030204" pitchFamily="34" charset="0"/>
              <a:buChar char="x"/>
            </a:pPr>
            <a:r>
              <a:rPr lang="es-ES" sz="1100">
                <a:ea typeface="+mn-lt"/>
                <a:cs typeface="+mn-lt"/>
              </a:rPr>
              <a:t>Más riesgo</a:t>
            </a:r>
            <a:r>
              <a:rPr lang="es-MX" sz="1100">
                <a:ea typeface="+mn-lt"/>
                <a:cs typeface="+mn-lt"/>
              </a:rPr>
              <a:t> de enfermarse gravemente, ir al hospital, o morir. </a:t>
            </a:r>
            <a:endParaRPr lang="es-MX" sz="1100">
              <a:cs typeface="Calibri"/>
            </a:endParaRPr>
          </a:p>
          <a:p>
            <a:pPr marL="171450" indent="-171450">
              <a:spcAft>
                <a:spcPts val="900"/>
              </a:spcAft>
              <a:buClr>
                <a:srgbClr val="C00000"/>
              </a:buClr>
              <a:buSzPct val="150000"/>
              <a:buFont typeface="Calibri" panose="020F0502020204030204" pitchFamily="34" charset="0"/>
              <a:buChar char="x"/>
            </a:pPr>
            <a:r>
              <a:rPr lang="es-ES" sz="1100">
                <a:ea typeface="+mn-lt"/>
                <a:cs typeface="+mn-lt"/>
              </a:rPr>
              <a:t>Más riesgo</a:t>
            </a:r>
            <a:r>
              <a:rPr lang="es-MX" sz="1100">
                <a:ea typeface="+mn-lt"/>
                <a:cs typeface="+mn-lt"/>
              </a:rPr>
              <a:t> de tener COVID-19 prolongado si se infecta.</a:t>
            </a:r>
          </a:p>
          <a:p>
            <a:pPr marL="171450" indent="-171450">
              <a:spcAft>
                <a:spcPts val="600"/>
              </a:spcAft>
              <a:buClr>
                <a:srgbClr val="C00000"/>
              </a:buClr>
              <a:buSzPct val="150000"/>
              <a:buFont typeface="Calibri,Sans-Serif" panose="020F0502020204030204" pitchFamily="34" charset="0"/>
              <a:buChar char="x"/>
            </a:pPr>
            <a:r>
              <a:rPr lang="es-ES" sz="1100">
                <a:ea typeface="+mn-lt"/>
                <a:cs typeface="+mn-lt"/>
              </a:rPr>
              <a:t>Más riesgo </a:t>
            </a:r>
            <a:r>
              <a:rPr lang="es-MX" sz="1100">
                <a:ea typeface="+mn-lt"/>
                <a:cs typeface="+mn-lt"/>
              </a:rPr>
              <a:t>de exposición a nuevas variantes que son más contagiosas </a:t>
            </a:r>
            <a:br>
              <a:rPr lang="es-MX" sz="1100">
                <a:ea typeface="+mn-lt"/>
                <a:cs typeface="+mn-lt"/>
              </a:rPr>
            </a:br>
            <a:r>
              <a:rPr lang="es-MX" sz="1100">
                <a:ea typeface="+mn-lt"/>
                <a:cs typeface="+mn-lt"/>
              </a:rPr>
              <a:t>y peligrosas. </a:t>
            </a:r>
          </a:p>
        </p:txBody>
      </p:sp>
      <p:sp>
        <p:nvSpPr>
          <p:cNvPr id="92" name="TextBox 91">
            <a:extLst>
              <a:ext uri="{FF2B5EF4-FFF2-40B4-BE49-F238E27FC236}">
                <a16:creationId xmlns:a16="http://schemas.microsoft.com/office/drawing/2014/main" id="{202A308C-7CEE-4935-B621-3628895777AE}"/>
              </a:ext>
            </a:extLst>
          </p:cNvPr>
          <p:cNvSpPr txBox="1"/>
          <p:nvPr/>
        </p:nvSpPr>
        <p:spPr>
          <a:xfrm>
            <a:off x="6986856" y="2105633"/>
            <a:ext cx="2780763" cy="2662267"/>
          </a:xfrm>
          <a:prstGeom prst="rect">
            <a:avLst/>
          </a:prstGeom>
          <a:noFill/>
        </p:spPr>
        <p:txBody>
          <a:bodyPr wrap="square" lIns="0" tIns="0" rIns="0" bIns="0" rtlCol="0" anchor="t">
            <a:spAutoFit/>
          </a:bodyPr>
          <a:lstStyle/>
          <a:p>
            <a:pPr marL="171450" indent="-171450">
              <a:spcAft>
                <a:spcPts val="900"/>
              </a:spcAft>
              <a:buClr>
                <a:srgbClr val="84BAF0"/>
              </a:buClr>
              <a:buSzPct val="120000"/>
              <a:buFont typeface="Wingdings" panose="05000000000000000000" pitchFamily="2" charset="2"/>
              <a:buChar char="ü"/>
            </a:pPr>
            <a:r>
              <a:rPr lang="es-MX" sz="1100">
                <a:ea typeface="+mn-lt"/>
                <a:cs typeface="+mn-lt"/>
              </a:rPr>
              <a:t>Protege a los niños y sus familias de enfermarse gravemente y ser hospitalizados.</a:t>
            </a:r>
            <a:endParaRPr lang="es-MX" sz="1100">
              <a:cs typeface="Calibri"/>
            </a:endParaRPr>
          </a:p>
          <a:p>
            <a:pPr marL="171450" indent="-171450">
              <a:spcAft>
                <a:spcPts val="900"/>
              </a:spcAft>
              <a:buClr>
                <a:srgbClr val="84BAF0"/>
              </a:buClr>
              <a:buSzPct val="120000"/>
              <a:buFont typeface="Wingdings" panose="05000000000000000000" pitchFamily="2" charset="2"/>
              <a:buChar char="ü"/>
            </a:pPr>
            <a:r>
              <a:rPr lang="es-MX" sz="1100">
                <a:ea typeface="+mn-lt"/>
                <a:cs typeface="+mn-lt"/>
              </a:rPr>
              <a:t>Reduce el número de casos graves y muertes por COVID-19 en su comunidad.</a:t>
            </a:r>
            <a:endParaRPr lang="es-MX" sz="1100">
              <a:cs typeface="Calibri"/>
            </a:endParaRPr>
          </a:p>
          <a:p>
            <a:pPr marL="171450" indent="-171450">
              <a:spcAft>
                <a:spcPts val="900"/>
              </a:spcAft>
              <a:buClr>
                <a:srgbClr val="84BAF0"/>
              </a:buClr>
              <a:buSzPct val="120000"/>
              <a:buFont typeface="Wingdings" panose="05000000000000000000" pitchFamily="2" charset="2"/>
              <a:buChar char="ü"/>
            </a:pPr>
            <a:r>
              <a:rPr lang="es-MX" sz="1100">
                <a:ea typeface="+mn-lt"/>
                <a:cs typeface="+mn-lt"/>
              </a:rPr>
              <a:t>La vacunación evita que los hospitales y los proveedores de servicios de salud se saturen de pacientes gravemente enfermos por COVID-19. </a:t>
            </a:r>
            <a:endParaRPr lang="es-MX" sz="1100">
              <a:cs typeface="Calibri"/>
            </a:endParaRPr>
          </a:p>
          <a:p>
            <a:pPr marL="171450" indent="-171450">
              <a:spcAft>
                <a:spcPts val="900"/>
              </a:spcAft>
              <a:buClr>
                <a:srgbClr val="84BAF0"/>
              </a:buClr>
              <a:buSzPct val="120000"/>
              <a:buFont typeface="Wingdings" panose="05000000000000000000" pitchFamily="2" charset="2"/>
              <a:buChar char="ü"/>
            </a:pPr>
            <a:r>
              <a:rPr lang="es-ES" sz="1100">
                <a:ea typeface="+mn-lt"/>
                <a:cs typeface="+mn-lt"/>
              </a:rPr>
              <a:t>Si más gente se vacuna en la comunidad, tendremos que preocuparnos menos por las nuevas variantes.</a:t>
            </a:r>
          </a:p>
          <a:p>
            <a:pPr marL="171450" indent="-171450">
              <a:spcAft>
                <a:spcPts val="600"/>
              </a:spcAft>
              <a:buClr>
                <a:srgbClr val="84BAF0"/>
              </a:buClr>
              <a:buSzPct val="120000"/>
              <a:buFont typeface="Wingdings" panose="05000000000000000000" pitchFamily="2" charset="2"/>
              <a:buChar char="ü"/>
            </a:pPr>
            <a:r>
              <a:rPr lang="es-ES" sz="1100">
                <a:ea typeface="+mn-lt"/>
                <a:cs typeface="+mn-lt"/>
              </a:rPr>
              <a:t>Si más gente se vacuna, los </a:t>
            </a:r>
            <a:r>
              <a:rPr lang="es-MX" sz="1100">
                <a:ea typeface="+mn-lt"/>
                <a:cs typeface="+mn-lt"/>
              </a:rPr>
              <a:t>niños</a:t>
            </a:r>
            <a:r>
              <a:rPr lang="es-ES" sz="1100">
                <a:ea typeface="+mn-lt"/>
                <a:cs typeface="+mn-lt"/>
              </a:rPr>
              <a:t> regresarán más rápido a sus actividades normales.</a:t>
            </a:r>
          </a:p>
        </p:txBody>
      </p:sp>
      <p:sp>
        <p:nvSpPr>
          <p:cNvPr id="95" name="TextBox 94">
            <a:extLst>
              <a:ext uri="{FF2B5EF4-FFF2-40B4-BE49-F238E27FC236}">
                <a16:creationId xmlns:a16="http://schemas.microsoft.com/office/drawing/2014/main" id="{9F5F32ED-BA3F-4570-8A07-AC8AB4B9934F}"/>
              </a:ext>
            </a:extLst>
          </p:cNvPr>
          <p:cNvSpPr txBox="1"/>
          <p:nvPr/>
        </p:nvSpPr>
        <p:spPr>
          <a:xfrm>
            <a:off x="1050593" y="167973"/>
            <a:ext cx="2017342" cy="492443"/>
          </a:xfrm>
          <a:prstGeom prst="rect">
            <a:avLst/>
          </a:prstGeom>
          <a:noFill/>
        </p:spPr>
        <p:txBody>
          <a:bodyPr wrap="square" lIns="0" tIns="0" rIns="0" bIns="0" rtlCol="0" anchor="t">
            <a:spAutoFit/>
          </a:bodyPr>
          <a:lstStyle/>
          <a:p>
            <a:pPr>
              <a:spcAft>
                <a:spcPts val="600"/>
              </a:spcAft>
            </a:pPr>
            <a:r>
              <a:rPr lang="es-ES" sz="1600" b="1">
                <a:solidFill>
                  <a:srgbClr val="0E5299"/>
                </a:solidFill>
              </a:rPr>
              <a:t>VACUNA CONTRA </a:t>
            </a:r>
            <a:br>
              <a:rPr lang="es-ES" sz="1600" b="1">
                <a:solidFill>
                  <a:srgbClr val="0E5299"/>
                </a:solidFill>
              </a:rPr>
            </a:br>
            <a:r>
              <a:rPr lang="es-ES" sz="1600" b="1">
                <a:solidFill>
                  <a:srgbClr val="0E5299"/>
                </a:solidFill>
              </a:rPr>
              <a:t>COVID-19 </a:t>
            </a:r>
            <a:r>
              <a:rPr lang="es-ES" sz="1600" b="1">
                <a:solidFill>
                  <a:srgbClr val="0E5299"/>
                </a:solidFill>
                <a:cs typeface="Calibri"/>
              </a:rPr>
              <a:t>PARA NIÑOS</a:t>
            </a:r>
          </a:p>
        </p:txBody>
      </p:sp>
      <p:sp>
        <p:nvSpPr>
          <p:cNvPr id="98" name="Rectangle 97">
            <a:extLst>
              <a:ext uri="{FF2B5EF4-FFF2-40B4-BE49-F238E27FC236}">
                <a16:creationId xmlns:a16="http://schemas.microsoft.com/office/drawing/2014/main" id="{ACD0DCBD-3FEF-4229-A339-0F2FC7A58552}"/>
              </a:ext>
            </a:extLst>
          </p:cNvPr>
          <p:cNvSpPr/>
          <p:nvPr/>
        </p:nvSpPr>
        <p:spPr>
          <a:xfrm>
            <a:off x="1" y="4166597"/>
            <a:ext cx="3381274" cy="330238"/>
          </a:xfrm>
          <a:prstGeom prst="rect">
            <a:avLst/>
          </a:prstGeom>
          <a:gradFill flip="none" rotWithShape="1">
            <a:gsLst>
              <a:gs pos="0">
                <a:srgbClr val="0E5299">
                  <a:alpha val="76000"/>
                </a:srgbClr>
              </a:gs>
              <a:gs pos="63000">
                <a:srgbClr val="0E5299">
                  <a:alpha val="86000"/>
                </a:srgbClr>
              </a:gs>
              <a:gs pos="100000">
                <a:srgbClr val="0E5299"/>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TextBox 98">
            <a:extLst>
              <a:ext uri="{FF2B5EF4-FFF2-40B4-BE49-F238E27FC236}">
                <a16:creationId xmlns:a16="http://schemas.microsoft.com/office/drawing/2014/main" id="{FE49E698-502A-4032-A4BF-1A132E2086B9}"/>
              </a:ext>
            </a:extLst>
          </p:cNvPr>
          <p:cNvSpPr txBox="1"/>
          <p:nvPr/>
        </p:nvSpPr>
        <p:spPr>
          <a:xfrm>
            <a:off x="447576" y="4232555"/>
            <a:ext cx="2486124" cy="207749"/>
          </a:xfrm>
          <a:prstGeom prst="rect">
            <a:avLst/>
          </a:prstGeom>
          <a:noFill/>
        </p:spPr>
        <p:txBody>
          <a:bodyPr wrap="square" lIns="0" tIns="0" rIns="0" bIns="0" rtlCol="0" anchor="t">
            <a:spAutoFit/>
          </a:bodyPr>
          <a:lstStyle/>
          <a:p>
            <a:pPr algn="ctr">
              <a:lnSpc>
                <a:spcPct val="90000"/>
              </a:lnSpc>
            </a:pPr>
            <a:r>
              <a:rPr lang="es-ES" sz="1500" b="1" dirty="0">
                <a:solidFill>
                  <a:schemeClr val="bg1"/>
                </a:solidFill>
                <a:ea typeface="+mn-lt"/>
                <a:cs typeface="+mn-lt"/>
              </a:rPr>
              <a:t>COMO PROTEGER A SUS HIJOS </a:t>
            </a:r>
            <a:endParaRPr lang="en-US" sz="1500" b="1" dirty="0">
              <a:solidFill>
                <a:schemeClr val="bg1"/>
              </a:solidFill>
            </a:endParaRPr>
          </a:p>
        </p:txBody>
      </p:sp>
      <p:sp>
        <p:nvSpPr>
          <p:cNvPr id="101" name="TextBox 100">
            <a:extLst>
              <a:ext uri="{FF2B5EF4-FFF2-40B4-BE49-F238E27FC236}">
                <a16:creationId xmlns:a16="http://schemas.microsoft.com/office/drawing/2014/main" id="{904400D5-4235-44E3-A0F0-2183C360E0EB}"/>
              </a:ext>
            </a:extLst>
          </p:cNvPr>
          <p:cNvSpPr txBox="1"/>
          <p:nvPr/>
        </p:nvSpPr>
        <p:spPr>
          <a:xfrm>
            <a:off x="205210" y="4571917"/>
            <a:ext cx="3001651" cy="2219928"/>
          </a:xfrm>
          <a:prstGeom prst="rect">
            <a:avLst/>
          </a:prstGeom>
          <a:noFill/>
        </p:spPr>
        <p:txBody>
          <a:bodyPr wrap="square" lIns="0" tIns="0" rIns="0" bIns="0" rtlCol="0" anchor="t">
            <a:noAutofit/>
          </a:bodyPr>
          <a:lstStyle/>
          <a:p>
            <a:pPr marL="171450" indent="-171450">
              <a:lnSpc>
                <a:spcPct val="95000"/>
              </a:lnSpc>
              <a:spcAft>
                <a:spcPts val="300"/>
              </a:spcAft>
              <a:buClr>
                <a:srgbClr val="0E5299"/>
              </a:buClr>
              <a:buSzPct val="225000"/>
              <a:buFont typeface="Calibri" panose="020F0502020204030204" pitchFamily="34" charset="0"/>
              <a:buChar char="₊"/>
            </a:pPr>
            <a:r>
              <a:rPr lang="es-MX" sz="950" dirty="0">
                <a:ea typeface="+mn-lt"/>
                <a:cs typeface="+mn-lt"/>
              </a:rPr>
              <a:t>Vacúnese y vacune a sus hijos mayores de 6 meses.</a:t>
            </a:r>
            <a:endParaRPr lang="es-MX" sz="950" dirty="0">
              <a:ea typeface="Calibri"/>
              <a:cs typeface="Calibri"/>
            </a:endParaRPr>
          </a:p>
          <a:p>
            <a:pPr marL="171450" indent="-171450">
              <a:lnSpc>
                <a:spcPct val="95000"/>
              </a:lnSpc>
              <a:spcAft>
                <a:spcPts val="300"/>
              </a:spcAft>
              <a:buClr>
                <a:srgbClr val="0E5299"/>
              </a:buClr>
              <a:buSzPct val="225000"/>
              <a:buFont typeface="Calibri" panose="020F0502020204030204" pitchFamily="34" charset="0"/>
              <a:buChar char="₊"/>
            </a:pPr>
            <a:r>
              <a:rPr lang="es" sz="950" dirty="0">
                <a:ea typeface="+mn-lt"/>
                <a:cs typeface="+mn-lt"/>
              </a:rPr>
              <a:t>Ya no es el 2020, pero COVID-19 sigue enfermando a muchas personas y tenemos que tomar medidas para estar seguros y no propagarlo. </a:t>
            </a:r>
            <a:r>
              <a:rPr lang="es" sz="950" dirty="0">
                <a:ea typeface="+mn-lt"/>
                <a:cs typeface="Arial"/>
              </a:rPr>
              <a:t> </a:t>
            </a:r>
            <a:endParaRPr lang="es-MX" sz="950" dirty="0">
              <a:ea typeface="+mn-lt"/>
              <a:cs typeface="+mn-lt"/>
            </a:endParaRPr>
          </a:p>
          <a:p>
            <a:pPr marL="171450" indent="-171450">
              <a:lnSpc>
                <a:spcPct val="95000"/>
              </a:lnSpc>
              <a:spcAft>
                <a:spcPts val="300"/>
              </a:spcAft>
              <a:buClr>
                <a:srgbClr val="0E5299"/>
              </a:buClr>
              <a:buSzPct val="225000"/>
              <a:buFont typeface="Calibri,Sans-Serif" panose="020F0502020204030204" pitchFamily="34" charset="0"/>
              <a:buChar char="₊"/>
            </a:pPr>
            <a:r>
              <a:rPr lang="es-419" sz="950" b="1" dirty="0">
                <a:ea typeface="+mn-lt"/>
                <a:cs typeface="+mn-lt"/>
              </a:rPr>
              <a:t>Si su hijo se enferma:</a:t>
            </a:r>
          </a:p>
          <a:p>
            <a:pPr marL="228600" lvl="1" indent="-109220">
              <a:lnSpc>
                <a:spcPct val="95000"/>
              </a:lnSpc>
              <a:spcAft>
                <a:spcPts val="300"/>
              </a:spcAft>
              <a:buClr>
                <a:srgbClr val="0E5299"/>
              </a:buClr>
              <a:buSzPct val="125000"/>
              <a:buFont typeface="Arial" panose="020B0604020202020204" pitchFamily="34" charset="0"/>
              <a:buChar char="•"/>
            </a:pPr>
            <a:r>
              <a:rPr lang="es" sz="950" dirty="0">
                <a:ea typeface="+mn-lt"/>
                <a:cs typeface="+mn-lt"/>
              </a:rPr>
              <a:t>Se recomienda hacerse la prueba, pero no es obligatorio.  </a:t>
            </a:r>
            <a:endParaRPr lang="es-419" sz="950" dirty="0">
              <a:ea typeface="+mn-lt"/>
              <a:cs typeface="+mn-lt"/>
            </a:endParaRPr>
          </a:p>
          <a:p>
            <a:pPr marL="228600" lvl="1" indent="-109220">
              <a:lnSpc>
                <a:spcPct val="95000"/>
              </a:lnSpc>
              <a:spcAft>
                <a:spcPts val="300"/>
              </a:spcAft>
              <a:buClr>
                <a:srgbClr val="0E5299"/>
              </a:buClr>
              <a:buSzPct val="125000"/>
              <a:buFont typeface="Arial" panose="020B0604020202020204" pitchFamily="34" charset="0"/>
              <a:buChar char="•"/>
            </a:pPr>
            <a:r>
              <a:rPr lang="es" sz="950" dirty="0">
                <a:ea typeface="+mn-lt"/>
                <a:cs typeface="+mn-lt"/>
              </a:rPr>
              <a:t>Debe quedarse en casa y alejarse de los demás hasta que lleve 24 horas sin fiebre y esté mejorando.</a:t>
            </a:r>
            <a:r>
              <a:rPr lang="es-419" sz="950" dirty="0">
                <a:ea typeface="+mn-lt"/>
                <a:cs typeface="Arial"/>
              </a:rPr>
              <a:t> </a:t>
            </a:r>
            <a:endParaRPr lang="en-US" sz="950" dirty="0">
              <a:ea typeface="+mn-lt"/>
              <a:cs typeface="+mn-lt"/>
            </a:endParaRPr>
          </a:p>
          <a:p>
            <a:pPr marL="228600" lvl="1" indent="-109220">
              <a:lnSpc>
                <a:spcPct val="95000"/>
              </a:lnSpc>
              <a:spcAft>
                <a:spcPts val="300"/>
              </a:spcAft>
              <a:buClr>
                <a:srgbClr val="0E5299"/>
              </a:buClr>
              <a:buSzPct val="125000"/>
              <a:buFont typeface="Arial" panose="020B0604020202020204" pitchFamily="34" charset="0"/>
              <a:buChar char="•"/>
            </a:pPr>
            <a:r>
              <a:rPr lang="en-US" sz="950" dirty="0">
                <a:ea typeface="+mn-lt"/>
                <a:cs typeface="+mn-lt"/>
              </a:rPr>
              <a:t>​</a:t>
            </a:r>
            <a:r>
              <a:rPr lang="es" sz="950" dirty="0">
                <a:ea typeface="+mn-lt"/>
                <a:cs typeface="+mn-lt"/>
              </a:rPr>
              <a:t>Niños mayores de 2 años: Deben llevar cubrebocas o respirador durante 5 días después de pasar 24 horas sin fiebre. </a:t>
            </a:r>
            <a:r>
              <a:rPr lang="es-419" sz="950" dirty="0">
                <a:ea typeface="+mn-lt"/>
                <a:cs typeface="Arial"/>
              </a:rPr>
              <a:t> </a:t>
            </a:r>
            <a:endParaRPr lang="en-US" sz="950" dirty="0">
              <a:ea typeface="+mn-lt"/>
              <a:cs typeface="+mn-lt"/>
            </a:endParaRPr>
          </a:p>
          <a:p>
            <a:pPr marL="228600" lvl="1" indent="-109220">
              <a:lnSpc>
                <a:spcPct val="95000"/>
              </a:lnSpc>
              <a:spcAft>
                <a:spcPts val="300"/>
              </a:spcAft>
              <a:buClr>
                <a:srgbClr val="0E5299"/>
              </a:buClr>
              <a:buSzPct val="125000"/>
              <a:buFont typeface="Arial" panose="020B0604020202020204" pitchFamily="34" charset="0"/>
              <a:buChar char="•"/>
            </a:pPr>
            <a:r>
              <a:rPr lang="es-419" sz="950" dirty="0">
                <a:ea typeface="+mn-lt"/>
                <a:cs typeface="+mn-lt"/>
              </a:rPr>
              <a:t> C</a:t>
            </a:r>
            <a:r>
              <a:rPr lang="es-ES" sz="950" dirty="0" err="1">
                <a:ea typeface="+mn-lt"/>
                <a:cs typeface="+mn-lt"/>
              </a:rPr>
              <a:t>onsulte</a:t>
            </a:r>
            <a:r>
              <a:rPr lang="es-ES" sz="950" dirty="0">
                <a:ea typeface="+mn-lt"/>
                <a:cs typeface="+mn-lt"/>
              </a:rPr>
              <a:t> las directrices de los CDC </a:t>
            </a:r>
            <a:r>
              <a:rPr lang="es" sz="950" dirty="0">
                <a:ea typeface="+mn-lt"/>
                <a:cs typeface="+mn-lt"/>
              </a:rPr>
              <a:t>para obtener más información</a:t>
            </a:r>
            <a:r>
              <a:rPr lang="en-US" sz="950" dirty="0">
                <a:ea typeface="+mn-lt"/>
                <a:cs typeface="+mn-lt"/>
              </a:rPr>
              <a:t>.</a:t>
            </a:r>
            <a:endParaRPr lang="es-419" sz="950" dirty="0">
              <a:ea typeface="+mn-lt"/>
              <a:cs typeface="+mn-lt"/>
            </a:endParaRPr>
          </a:p>
        </p:txBody>
      </p:sp>
      <p:sp>
        <p:nvSpPr>
          <p:cNvPr id="102" name="TextBox 101">
            <a:extLst>
              <a:ext uri="{FF2B5EF4-FFF2-40B4-BE49-F238E27FC236}">
                <a16:creationId xmlns:a16="http://schemas.microsoft.com/office/drawing/2014/main" id="{4C21A323-F65B-48A5-B37D-2CE703D9F642}"/>
              </a:ext>
            </a:extLst>
          </p:cNvPr>
          <p:cNvSpPr txBox="1"/>
          <p:nvPr/>
        </p:nvSpPr>
        <p:spPr>
          <a:xfrm>
            <a:off x="208308" y="6723404"/>
            <a:ext cx="1535421" cy="276999"/>
          </a:xfrm>
          <a:prstGeom prst="rect">
            <a:avLst/>
          </a:prstGeom>
          <a:noFill/>
        </p:spPr>
        <p:txBody>
          <a:bodyPr wrap="square" lIns="0" tIns="45720" rIns="91440" bIns="45720" anchor="t">
            <a:noAutofit/>
          </a:bodyPr>
          <a:lstStyle/>
          <a:p>
            <a:r>
              <a:rPr lang="es-MX" sz="1200" b="1">
                <a:ea typeface="+mn-lt"/>
                <a:cs typeface="+mn-lt"/>
              </a:rPr>
              <a:t>Recomendaciones</a:t>
            </a:r>
            <a:endParaRPr lang="es-MX" sz="1200" b="1"/>
          </a:p>
        </p:txBody>
      </p:sp>
      <p:sp>
        <p:nvSpPr>
          <p:cNvPr id="110" name="TextBox 109">
            <a:extLst>
              <a:ext uri="{FF2B5EF4-FFF2-40B4-BE49-F238E27FC236}">
                <a16:creationId xmlns:a16="http://schemas.microsoft.com/office/drawing/2014/main" id="{BF247A29-5D55-4E85-ABEB-BD2C8E643642}"/>
              </a:ext>
            </a:extLst>
          </p:cNvPr>
          <p:cNvSpPr txBox="1"/>
          <p:nvPr/>
        </p:nvSpPr>
        <p:spPr>
          <a:xfrm>
            <a:off x="207229" y="6985679"/>
            <a:ext cx="2970405" cy="526298"/>
          </a:xfrm>
          <a:prstGeom prst="rect">
            <a:avLst/>
          </a:prstGeom>
          <a:noFill/>
        </p:spPr>
        <p:txBody>
          <a:bodyPr wrap="square" lIns="0" tIns="0" rIns="0" bIns="0" rtlCol="0" anchor="t">
            <a:spAutoFit/>
          </a:bodyPr>
          <a:lstStyle/>
          <a:p>
            <a:pPr marL="171450" indent="-171450">
              <a:lnSpc>
                <a:spcPct val="90000"/>
              </a:lnSpc>
              <a:buClr>
                <a:srgbClr val="0E5299"/>
              </a:buClr>
              <a:buSzPct val="225000"/>
              <a:buFont typeface="Calibri,Sans-Serif" panose="020F0502020204030204" pitchFamily="34" charset="0"/>
              <a:buChar char="₊"/>
            </a:pPr>
            <a:r>
              <a:rPr lang="es-419" sz="950" dirty="0">
                <a:ea typeface="+mn-lt"/>
                <a:cs typeface="+mn-lt"/>
              </a:rPr>
              <a:t>Para las personas embarazadas de cualquier edad, amamantando o tratando de quedar embarazadas, las vacunas son muy importantes para que se mantengan ellas y sus bebés sanos.</a:t>
            </a:r>
            <a:endParaRPr lang="en-US" sz="950" dirty="0">
              <a:ea typeface="+mn-lt"/>
              <a:cs typeface="+mn-lt"/>
            </a:endParaRPr>
          </a:p>
        </p:txBody>
      </p:sp>
      <p:grpSp>
        <p:nvGrpSpPr>
          <p:cNvPr id="23" name="Group 22">
            <a:extLst>
              <a:ext uri="{FF2B5EF4-FFF2-40B4-BE49-F238E27FC236}">
                <a16:creationId xmlns:a16="http://schemas.microsoft.com/office/drawing/2014/main" id="{3F08C5E1-B5FE-42DF-8B15-A2749134B9D4}"/>
              </a:ext>
            </a:extLst>
          </p:cNvPr>
          <p:cNvGrpSpPr/>
          <p:nvPr/>
        </p:nvGrpSpPr>
        <p:grpSpPr>
          <a:xfrm>
            <a:off x="3501140" y="4312859"/>
            <a:ext cx="1435760" cy="1382076"/>
            <a:chOff x="5135598" y="2604778"/>
            <a:chExt cx="1435760" cy="1382076"/>
          </a:xfrm>
        </p:grpSpPr>
        <p:grpSp>
          <p:nvGrpSpPr>
            <p:cNvPr id="73" name="Group 72">
              <a:extLst>
                <a:ext uri="{FF2B5EF4-FFF2-40B4-BE49-F238E27FC236}">
                  <a16:creationId xmlns:a16="http://schemas.microsoft.com/office/drawing/2014/main" id="{A6464CD6-8865-46AB-9FBF-1731EA4E91CB}"/>
                </a:ext>
              </a:extLst>
            </p:cNvPr>
            <p:cNvGrpSpPr/>
            <p:nvPr/>
          </p:nvGrpSpPr>
          <p:grpSpPr>
            <a:xfrm>
              <a:off x="5417341" y="2604778"/>
              <a:ext cx="886850" cy="886850"/>
              <a:chOff x="4125623" y="3537465"/>
              <a:chExt cx="1906877" cy="1906877"/>
            </a:xfrm>
          </p:grpSpPr>
          <p:sp>
            <p:nvSpPr>
              <p:cNvPr id="82" name="Rectangle 81">
                <a:extLst>
                  <a:ext uri="{FF2B5EF4-FFF2-40B4-BE49-F238E27FC236}">
                    <a16:creationId xmlns:a16="http://schemas.microsoft.com/office/drawing/2014/main" id="{80092A64-A5F1-48BC-905E-3C5564DD67E9}"/>
                  </a:ext>
                </a:extLst>
              </p:cNvPr>
              <p:cNvSpPr/>
              <p:nvPr/>
            </p:nvSpPr>
            <p:spPr>
              <a:xfrm>
                <a:off x="4125623" y="3537465"/>
                <a:ext cx="1906877" cy="1906877"/>
              </a:xfrm>
              <a:prstGeom prst="rect">
                <a:avLst/>
              </a:prstGeom>
              <a:solidFill>
                <a:srgbClr val="1565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4" name="Graphic 83">
                <a:extLst>
                  <a:ext uri="{FF2B5EF4-FFF2-40B4-BE49-F238E27FC236}">
                    <a16:creationId xmlns:a16="http://schemas.microsoft.com/office/drawing/2014/main" id="{F91DB256-6245-4A85-9184-520D9D573367}"/>
                  </a:ext>
                </a:extLst>
              </p:cNvPr>
              <p:cNvPicPr>
                <a:picLocks noChangeAspect="1"/>
              </p:cNvPicPr>
              <p:nvPr/>
            </p:nvPicPr>
            <p:blipFill>
              <a:blip r:embed="rId15">
                <a:extLst>
                  <a:ext uri="{96DAC541-7B7A-43D3-8B79-37D633B846F1}">
                    <asvg:svgBlip xmlns:asvg="http://schemas.microsoft.com/office/drawing/2016/SVG/main" r:embed="rId16"/>
                  </a:ext>
                </a:extLst>
              </a:blip>
              <a:stretch>
                <a:fillRect/>
              </a:stretch>
            </p:blipFill>
            <p:spPr>
              <a:xfrm>
                <a:off x="4293589" y="3691146"/>
                <a:ext cx="1599516" cy="1599516"/>
              </a:xfrm>
              <a:prstGeom prst="rect">
                <a:avLst/>
              </a:prstGeom>
            </p:spPr>
          </p:pic>
        </p:grpSp>
        <p:sp>
          <p:nvSpPr>
            <p:cNvPr id="85" name="TextBox 84">
              <a:extLst>
                <a:ext uri="{FF2B5EF4-FFF2-40B4-BE49-F238E27FC236}">
                  <a16:creationId xmlns:a16="http://schemas.microsoft.com/office/drawing/2014/main" id="{B1564BBC-A5E1-4137-ABA7-0DDCB508642F}"/>
                </a:ext>
              </a:extLst>
            </p:cNvPr>
            <p:cNvSpPr txBox="1"/>
            <p:nvPr/>
          </p:nvSpPr>
          <p:spPr>
            <a:xfrm>
              <a:off x="5135598" y="3550581"/>
              <a:ext cx="1435760" cy="436273"/>
            </a:xfrm>
            <a:prstGeom prst="rect">
              <a:avLst/>
            </a:prstGeom>
            <a:noFill/>
          </p:spPr>
          <p:txBody>
            <a:bodyPr wrap="square" lIns="0" tIns="0" rIns="0" bIns="0" rtlCol="0" anchor="t">
              <a:spAutoFit/>
            </a:bodyPr>
            <a:lstStyle/>
            <a:p>
              <a:pPr algn="ctr">
                <a:lnSpc>
                  <a:spcPct val="90000"/>
                </a:lnSpc>
              </a:pPr>
              <a:r>
                <a:rPr lang="es-MX" sz="1050" b="1">
                  <a:ea typeface="+mn-lt"/>
                  <a:cs typeface="+mn-lt"/>
                </a:rPr>
                <a:t>Se sentirán </a:t>
              </a:r>
              <a:br>
                <a:rPr lang="es-MX" sz="1050" b="1">
                  <a:ea typeface="+mn-lt"/>
                  <a:cs typeface="+mn-lt"/>
                </a:rPr>
              </a:br>
              <a:r>
                <a:rPr lang="es-MX" sz="1050" b="1">
                  <a:ea typeface="+mn-lt"/>
                  <a:cs typeface="+mn-lt"/>
                </a:rPr>
                <a:t>mejor</a:t>
              </a:r>
              <a:r>
                <a:rPr lang="es-MX" sz="1050" b="1">
                  <a:cs typeface="Calibri"/>
                </a:rPr>
                <a:t> </a:t>
              </a:r>
              <a:r>
                <a:rPr lang="es-MX" sz="1050" b="1">
                  <a:ea typeface="+mn-lt"/>
                  <a:cs typeface="+mn-lt"/>
                </a:rPr>
                <a:t>después </a:t>
              </a:r>
              <a:br>
                <a:rPr lang="es-MX" sz="1050" b="1">
                  <a:ea typeface="+mn-lt"/>
                  <a:cs typeface="+mn-lt"/>
                </a:rPr>
              </a:br>
              <a:r>
                <a:rPr lang="es-MX" sz="1050" b="1">
                  <a:ea typeface="+mn-lt"/>
                  <a:cs typeface="+mn-lt"/>
                </a:rPr>
                <a:t>de unos días.</a:t>
              </a:r>
              <a:endParaRPr lang="es-MX" sz="1050" b="1"/>
            </a:p>
          </p:txBody>
        </p:sp>
      </p:grpSp>
      <p:grpSp>
        <p:nvGrpSpPr>
          <p:cNvPr id="28" name="Group 27">
            <a:extLst>
              <a:ext uri="{FF2B5EF4-FFF2-40B4-BE49-F238E27FC236}">
                <a16:creationId xmlns:a16="http://schemas.microsoft.com/office/drawing/2014/main" id="{CAE24148-D65E-4287-91A0-7DB969F37A63}"/>
              </a:ext>
            </a:extLst>
          </p:cNvPr>
          <p:cNvGrpSpPr/>
          <p:nvPr/>
        </p:nvGrpSpPr>
        <p:grpSpPr>
          <a:xfrm>
            <a:off x="4978977" y="5929389"/>
            <a:ext cx="1667606" cy="1527228"/>
            <a:chOff x="5019675" y="5955259"/>
            <a:chExt cx="1667606" cy="1527228"/>
          </a:xfrm>
        </p:grpSpPr>
        <p:grpSp>
          <p:nvGrpSpPr>
            <p:cNvPr id="71" name="Group 70">
              <a:extLst>
                <a:ext uri="{FF2B5EF4-FFF2-40B4-BE49-F238E27FC236}">
                  <a16:creationId xmlns:a16="http://schemas.microsoft.com/office/drawing/2014/main" id="{6A300940-612E-4434-A90A-166319E03B88}"/>
                </a:ext>
              </a:extLst>
            </p:cNvPr>
            <p:cNvGrpSpPr/>
            <p:nvPr/>
          </p:nvGrpSpPr>
          <p:grpSpPr>
            <a:xfrm>
              <a:off x="5417341" y="5955259"/>
              <a:ext cx="884649" cy="923804"/>
              <a:chOff x="5310651" y="6616319"/>
              <a:chExt cx="1906877" cy="1991273"/>
            </a:xfrm>
          </p:grpSpPr>
          <p:sp>
            <p:nvSpPr>
              <p:cNvPr id="69" name="Rectangle 68">
                <a:extLst>
                  <a:ext uri="{FF2B5EF4-FFF2-40B4-BE49-F238E27FC236}">
                    <a16:creationId xmlns:a16="http://schemas.microsoft.com/office/drawing/2014/main" id="{4ECC08A2-238A-4CB1-8AE0-794CADCFE2CA}"/>
                  </a:ext>
                </a:extLst>
              </p:cNvPr>
              <p:cNvSpPr/>
              <p:nvPr/>
            </p:nvSpPr>
            <p:spPr>
              <a:xfrm>
                <a:off x="5310651" y="6616319"/>
                <a:ext cx="1906877" cy="1906877"/>
              </a:xfrm>
              <a:prstGeom prst="rect">
                <a:avLst/>
              </a:prstGeom>
              <a:solidFill>
                <a:srgbClr val="96CF3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0" name="Graphic 69">
                <a:extLst>
                  <a:ext uri="{FF2B5EF4-FFF2-40B4-BE49-F238E27FC236}">
                    <a16:creationId xmlns:a16="http://schemas.microsoft.com/office/drawing/2014/main" id="{A5138267-2CC7-4BD0-98E1-87BB31AA73CD}"/>
                  </a:ext>
                </a:extLst>
              </p:cNvPr>
              <p:cNvPicPr>
                <a:picLocks noChangeAspect="1"/>
              </p:cNvPicPr>
              <p:nvPr/>
            </p:nvPicPr>
            <p:blipFill>
              <a:blip r:embed="rId17">
                <a:extLst>
                  <a:ext uri="{96DAC541-7B7A-43D3-8B79-37D633B846F1}">
                    <asvg:svgBlip xmlns:asvg="http://schemas.microsoft.com/office/drawing/2016/SVG/main" r:embed="rId18"/>
                  </a:ext>
                </a:extLst>
              </a:blip>
              <a:stretch>
                <a:fillRect/>
              </a:stretch>
            </p:blipFill>
            <p:spPr>
              <a:xfrm>
                <a:off x="5538062" y="6700715"/>
                <a:ext cx="1496071" cy="1906877"/>
              </a:xfrm>
              <a:prstGeom prst="rect">
                <a:avLst/>
              </a:prstGeom>
            </p:spPr>
          </p:pic>
        </p:grpSp>
        <p:sp>
          <p:nvSpPr>
            <p:cNvPr id="8" name="TextBox 7">
              <a:extLst>
                <a:ext uri="{FF2B5EF4-FFF2-40B4-BE49-F238E27FC236}">
                  <a16:creationId xmlns:a16="http://schemas.microsoft.com/office/drawing/2014/main" id="{5CDC777A-2B14-4520-B26B-AA08056F7C69}"/>
                </a:ext>
              </a:extLst>
            </p:cNvPr>
            <p:cNvSpPr txBox="1"/>
            <p:nvPr/>
          </p:nvSpPr>
          <p:spPr>
            <a:xfrm>
              <a:off x="5019675" y="6900789"/>
              <a:ext cx="1667606" cy="581698"/>
            </a:xfrm>
            <a:prstGeom prst="rect">
              <a:avLst/>
            </a:prstGeom>
            <a:noFill/>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algn="ctr">
                <a:lnSpc>
                  <a:spcPct val="90000"/>
                </a:lnSpc>
              </a:pPr>
              <a:r>
                <a:rPr lang="es-MX" sz="1050" b="1">
                  <a:ea typeface="+mn-lt"/>
                  <a:cs typeface="+mn-lt"/>
                </a:rPr>
                <a:t>¡Vacunarse protege a </a:t>
              </a:r>
              <a:br>
                <a:rPr lang="es-MX" sz="1050" b="1">
                  <a:ea typeface="+mn-lt"/>
                  <a:cs typeface="+mn-lt"/>
                </a:rPr>
              </a:br>
              <a:r>
                <a:rPr lang="es-MX" sz="1050" b="1">
                  <a:ea typeface="+mn-lt"/>
                  <a:cs typeface="+mn-lt"/>
                </a:rPr>
                <a:t>los niños como a otras </a:t>
              </a:r>
              <a:br>
                <a:rPr lang="es-MX" sz="1050" b="1">
                  <a:ea typeface="+mn-lt"/>
                  <a:cs typeface="+mn-lt"/>
                </a:rPr>
              </a:br>
              <a:r>
                <a:rPr lang="es-MX" sz="1050" b="1">
                  <a:ea typeface="+mn-lt"/>
                  <a:cs typeface="+mn-lt"/>
                </a:rPr>
                <a:t>personas de enfermarse </a:t>
              </a:r>
              <a:br>
                <a:rPr lang="es-MX" sz="1050" b="1">
                  <a:ea typeface="+mn-lt"/>
                  <a:cs typeface="+mn-lt"/>
                </a:rPr>
              </a:br>
              <a:r>
                <a:rPr lang="es-MX" sz="1050" b="1">
                  <a:ea typeface="+mn-lt"/>
                  <a:cs typeface="+mn-lt"/>
                </a:rPr>
                <a:t>gravemente por COVID-19!</a:t>
              </a:r>
              <a:endParaRPr lang="en-US" b="1">
                <a:ea typeface="+mn-lt"/>
                <a:cs typeface="+mn-lt"/>
              </a:endParaRPr>
            </a:p>
          </p:txBody>
        </p:sp>
      </p:grpSp>
      <p:grpSp>
        <p:nvGrpSpPr>
          <p:cNvPr id="11" name="Group 10">
            <a:extLst>
              <a:ext uri="{FF2B5EF4-FFF2-40B4-BE49-F238E27FC236}">
                <a16:creationId xmlns:a16="http://schemas.microsoft.com/office/drawing/2014/main" id="{1B341069-4A4F-8F3D-71F3-97B5E5BC1171}"/>
              </a:ext>
            </a:extLst>
          </p:cNvPr>
          <p:cNvGrpSpPr/>
          <p:nvPr/>
        </p:nvGrpSpPr>
        <p:grpSpPr>
          <a:xfrm>
            <a:off x="3514773" y="5932533"/>
            <a:ext cx="1417052" cy="1399434"/>
            <a:chOff x="3514773" y="5984913"/>
            <a:chExt cx="1417052" cy="1399434"/>
          </a:xfrm>
        </p:grpSpPr>
        <p:sp>
          <p:nvSpPr>
            <p:cNvPr id="67" name="Rectangle 66">
              <a:extLst>
                <a:ext uri="{FF2B5EF4-FFF2-40B4-BE49-F238E27FC236}">
                  <a16:creationId xmlns:a16="http://schemas.microsoft.com/office/drawing/2014/main" id="{0D9D98DC-A3DE-4819-BACD-1451DB23D2BA}"/>
                </a:ext>
              </a:extLst>
            </p:cNvPr>
            <p:cNvSpPr/>
            <p:nvPr/>
          </p:nvSpPr>
          <p:spPr>
            <a:xfrm>
              <a:off x="3782314" y="5984913"/>
              <a:ext cx="886849" cy="886849"/>
            </a:xfrm>
            <a:prstGeom prst="rect">
              <a:avLst/>
            </a:prstGeom>
            <a:solidFill>
              <a:srgbClr val="FBC02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TextBox 71">
              <a:extLst>
                <a:ext uri="{FF2B5EF4-FFF2-40B4-BE49-F238E27FC236}">
                  <a16:creationId xmlns:a16="http://schemas.microsoft.com/office/drawing/2014/main" id="{35AAC854-2E22-419D-B132-096B2F209976}"/>
                </a:ext>
              </a:extLst>
            </p:cNvPr>
            <p:cNvSpPr txBox="1"/>
            <p:nvPr/>
          </p:nvSpPr>
          <p:spPr>
            <a:xfrm>
              <a:off x="3514773" y="6927299"/>
              <a:ext cx="1417052" cy="457048"/>
            </a:xfrm>
            <a:prstGeom prst="rect">
              <a:avLst/>
            </a:prstGeom>
            <a:noFill/>
          </p:spPr>
          <p:txBody>
            <a:bodyPr wrap="square" lIns="0" tIns="0" rIns="0" bIns="0" rtlCol="0" anchor="t">
              <a:spAutoFit/>
            </a:bodyPr>
            <a:lstStyle/>
            <a:p>
              <a:pPr algn="ctr">
                <a:lnSpc>
                  <a:spcPct val="90000"/>
                </a:lnSpc>
              </a:pPr>
              <a:r>
                <a:rPr lang="es-ES" sz="1100" b="1">
                  <a:ea typeface="+mn-lt"/>
                  <a:cs typeface="+mn-lt"/>
                </a:rPr>
                <a:t>Lávese las manos y tome medidas para no propagar COVID-19.</a:t>
              </a:r>
              <a:endParaRPr lang="es-MX" sz="1050" b="1">
                <a:ea typeface="+mn-lt"/>
                <a:cs typeface="+mn-lt"/>
              </a:endParaRPr>
            </a:p>
          </p:txBody>
        </p:sp>
        <p:pic>
          <p:nvPicPr>
            <p:cNvPr id="83" name="Picture 82" descr="A picture containing text&#10;&#10;Description automatically generated">
              <a:extLst>
                <a:ext uri="{FF2B5EF4-FFF2-40B4-BE49-F238E27FC236}">
                  <a16:creationId xmlns:a16="http://schemas.microsoft.com/office/drawing/2014/main" id="{9F999D68-7C24-FC59-4BB1-A16452DF976E}"/>
                </a:ext>
              </a:extLst>
            </p:cNvPr>
            <p:cNvPicPr>
              <a:picLocks noChangeAspect="1"/>
            </p:cNvPicPr>
            <p:nvPr/>
          </p:nvPicPr>
          <p:blipFill rotWithShape="1">
            <a:blip r:embed="rId19">
              <a:extLst>
                <a:ext uri="{28A0092B-C50C-407E-A947-70E740481C1C}">
                  <a14:useLocalDpi xmlns:a14="http://schemas.microsoft.com/office/drawing/2010/main" val="0"/>
                </a:ext>
              </a:extLst>
            </a:blip>
            <a:srcRect b="13307"/>
            <a:stretch/>
          </p:blipFill>
          <p:spPr>
            <a:xfrm>
              <a:off x="3817354" y="6020918"/>
              <a:ext cx="818281" cy="845497"/>
            </a:xfrm>
            <a:prstGeom prst="rect">
              <a:avLst/>
            </a:prstGeom>
          </p:spPr>
        </p:pic>
      </p:grpSp>
      <p:sp>
        <p:nvSpPr>
          <p:cNvPr id="5" name="Google Shape;56;p13">
            <a:extLst>
              <a:ext uri="{FF2B5EF4-FFF2-40B4-BE49-F238E27FC236}">
                <a16:creationId xmlns:a16="http://schemas.microsoft.com/office/drawing/2014/main" id="{98CBCAC7-F43B-6945-72FF-B5A089236FF5}"/>
              </a:ext>
            </a:extLst>
          </p:cNvPr>
          <p:cNvSpPr/>
          <p:nvPr/>
        </p:nvSpPr>
        <p:spPr>
          <a:xfrm>
            <a:off x="10500341" y="9485"/>
            <a:ext cx="1119255" cy="354181"/>
          </a:xfrm>
          <a:prstGeom prst="rect">
            <a:avLst/>
          </a:prstGeom>
          <a:solidFill>
            <a:srgbClr val="FF3E55"/>
          </a:solidFill>
          <a:ln w="19050"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lvl="0" indent="0" algn="ctr">
              <a:spcBef>
                <a:spcPts val="0"/>
              </a:spcBef>
              <a:spcAft>
                <a:spcPts val="0"/>
              </a:spcAft>
              <a:buNone/>
            </a:pPr>
            <a:r>
              <a:rPr lang="en" sz="2000" b="1">
                <a:latin typeface="Work Sans"/>
                <a:sym typeface="Work Sans"/>
              </a:rPr>
              <a:t>4</a:t>
            </a:r>
            <a:endParaRPr lang="en-US"/>
          </a:p>
        </p:txBody>
      </p:sp>
      <p:sp>
        <p:nvSpPr>
          <p:cNvPr id="6" name="Google Shape;55;p13">
            <a:extLst>
              <a:ext uri="{FF2B5EF4-FFF2-40B4-BE49-F238E27FC236}">
                <a16:creationId xmlns:a16="http://schemas.microsoft.com/office/drawing/2014/main" id="{0580BD25-A979-A673-7927-7C95B31C88BE}"/>
              </a:ext>
            </a:extLst>
          </p:cNvPr>
          <p:cNvSpPr/>
          <p:nvPr/>
        </p:nvSpPr>
        <p:spPr>
          <a:xfrm>
            <a:off x="10495705" y="373809"/>
            <a:ext cx="3818912" cy="3207565"/>
          </a:xfrm>
          <a:prstGeom prst="rect">
            <a:avLst/>
          </a:prstGeom>
          <a:noFill/>
          <a:ln w="19050" cap="flat" cmpd="sng">
            <a:solidFill>
              <a:srgbClr val="000000"/>
            </a:solidFill>
            <a:prstDash val="solid"/>
            <a:round/>
            <a:headEnd type="none" w="sm" len="sm"/>
            <a:tailEnd type="none" w="sm" len="sm"/>
          </a:ln>
        </p:spPr>
        <p:txBody>
          <a:bodyPr spcFirstLastPara="1" wrap="square" lIns="228600" tIns="228600" rIns="228600" bIns="228600" anchor="t" anchorCtr="0">
            <a:no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nSpc>
                <a:spcPct val="115000"/>
              </a:lnSpc>
              <a:buSzPts val="1100"/>
            </a:pPr>
            <a:r>
              <a:rPr lang="en-US" sz="1200" b="1" err="1">
                <a:latin typeface="Work Sans"/>
                <a:ea typeface="Work Sans"/>
                <a:cs typeface="Work Sans"/>
                <a:sym typeface="Work Sans"/>
              </a:rPr>
              <a:t>Guarde</a:t>
            </a:r>
            <a:r>
              <a:rPr lang="en-US" sz="1200" b="1">
                <a:latin typeface="Work Sans"/>
                <a:ea typeface="Work Sans"/>
                <a:cs typeface="Work Sans"/>
                <a:sym typeface="Work Sans"/>
              </a:rPr>
              <a:t> </a:t>
            </a:r>
            <a:r>
              <a:rPr lang="en-US" sz="1200" b="1" err="1">
                <a:latin typeface="Work Sans"/>
                <a:ea typeface="Work Sans"/>
                <a:cs typeface="Work Sans"/>
                <a:sym typeface="Work Sans"/>
              </a:rPr>
              <a:t>el</a:t>
            </a:r>
            <a:r>
              <a:rPr lang="en-US" sz="1200" b="1">
                <a:latin typeface="Work Sans"/>
                <a:ea typeface="Work Sans"/>
                <a:cs typeface="Work Sans"/>
                <a:sym typeface="Work Sans"/>
              </a:rPr>
              <a:t> archive </a:t>
            </a:r>
            <a:r>
              <a:rPr lang="en-US" sz="1200" b="1" err="1">
                <a:latin typeface="Work Sans"/>
                <a:ea typeface="Work Sans"/>
                <a:cs typeface="Work Sans"/>
                <a:sym typeface="Work Sans"/>
              </a:rPr>
              <a:t>en</a:t>
            </a:r>
            <a:r>
              <a:rPr lang="en-US" sz="1200" b="1">
                <a:latin typeface="Work Sans"/>
                <a:ea typeface="Work Sans"/>
                <a:cs typeface="Work Sans"/>
                <a:sym typeface="Work Sans"/>
              </a:rPr>
              <a:t> PDF</a:t>
            </a:r>
            <a:endParaRPr lang="en-US" sz="1200" b="1">
              <a:solidFill>
                <a:srgbClr val="000000"/>
              </a:solidFill>
              <a:cs typeface="Calibri"/>
            </a:endParaRPr>
          </a:p>
          <a:p>
            <a:pPr>
              <a:lnSpc>
                <a:spcPct val="115000"/>
              </a:lnSpc>
              <a:buSzPts val="1100"/>
            </a:pPr>
            <a:r>
              <a:rPr lang="es-ES" sz="1200">
                <a:latin typeface="Work Sans"/>
                <a:ea typeface="Work Sans"/>
                <a:cs typeface="Work Sans"/>
                <a:sym typeface="Work Sans"/>
              </a:rPr>
              <a:t>Una vez finalizado el contenido del folleto, puede guardar el archivo como PDF para imprimirlo y distribuirlo</a:t>
            </a:r>
            <a:r>
              <a:rPr lang="en-US" sz="1200">
                <a:latin typeface="Work Sans"/>
                <a:ea typeface="Work Sans"/>
                <a:cs typeface="Work Sans"/>
                <a:sym typeface="Work Sans"/>
              </a:rPr>
              <a:t>.</a:t>
            </a:r>
            <a:endParaRPr lang="en-US" sz="1200">
              <a:latin typeface="Work Sans"/>
              <a:ea typeface="Work Sans"/>
              <a:cs typeface="Work Sans"/>
            </a:endParaRPr>
          </a:p>
          <a:p>
            <a:pPr>
              <a:lnSpc>
                <a:spcPct val="115000"/>
              </a:lnSpc>
              <a:buSzPts val="1100"/>
            </a:pPr>
            <a:endParaRPr lang="en-US" sz="1200">
              <a:latin typeface="Work Sans"/>
              <a:ea typeface="Work Sans"/>
              <a:cs typeface="Work Sans"/>
            </a:endParaRPr>
          </a:p>
          <a:p>
            <a:r>
              <a:rPr lang="en-US" sz="1200" b="1" err="1">
                <a:latin typeface="Work Sans"/>
                <a:ea typeface="+mn-lt"/>
                <a:cs typeface="+mn-lt"/>
                <a:sym typeface="Work Sans" charset="0"/>
              </a:rPr>
              <a:t>Exportar</a:t>
            </a:r>
            <a:r>
              <a:rPr lang="en-US" sz="1200" b="1">
                <a:latin typeface="Work Sans"/>
                <a:ea typeface="+mn-lt"/>
                <a:cs typeface="+mn-lt"/>
                <a:sym typeface="Work Sans" charset="0"/>
              </a:rPr>
              <a:t> </a:t>
            </a:r>
            <a:r>
              <a:rPr lang="en-US" sz="1200" b="1" err="1">
                <a:latin typeface="Work Sans"/>
                <a:ea typeface="+mn-lt"/>
                <a:cs typeface="+mn-lt"/>
                <a:sym typeface="Work Sans" charset="0"/>
              </a:rPr>
              <a:t>como</a:t>
            </a:r>
            <a:r>
              <a:rPr lang="en-US" sz="1200" b="1">
                <a:latin typeface="Work Sans"/>
                <a:ea typeface="+mn-lt"/>
                <a:cs typeface="+mn-lt"/>
                <a:sym typeface="Work Sans" charset="0"/>
              </a:rPr>
              <a:t> </a:t>
            </a:r>
            <a:r>
              <a:rPr lang="en-US" sz="1200" b="1" err="1">
                <a:latin typeface="Work Sans"/>
                <a:ea typeface="+mn-lt"/>
                <a:cs typeface="+mn-lt"/>
                <a:sym typeface="Work Sans" charset="0"/>
              </a:rPr>
              <a:t>archivo</a:t>
            </a:r>
            <a:r>
              <a:rPr lang="en-US" sz="1200" b="1">
                <a:latin typeface="Work Sans"/>
                <a:ea typeface="+mn-lt"/>
                <a:cs typeface="+mn-lt"/>
                <a:sym typeface="Work Sans" charset="0"/>
              </a:rPr>
              <a:t> PDF </a:t>
            </a:r>
            <a:r>
              <a:rPr lang="en-US" sz="1200" b="1" err="1">
                <a:latin typeface="Work Sans"/>
                <a:ea typeface="+mn-lt"/>
                <a:cs typeface="+mn-lt"/>
                <a:sym typeface="Work Sans" charset="0"/>
              </a:rPr>
              <a:t>usando</a:t>
            </a:r>
            <a:r>
              <a:rPr lang="en-US" sz="1200" b="1">
                <a:latin typeface="Work Sans"/>
                <a:ea typeface="+mn-lt"/>
                <a:cs typeface="+mn-lt"/>
                <a:sym typeface="Work Sans" charset="0"/>
              </a:rPr>
              <a:t> </a:t>
            </a:r>
            <a:r>
              <a:rPr lang="en-US" sz="1200" b="1" err="1">
                <a:latin typeface="Work Sans"/>
                <a:ea typeface="+mn-lt"/>
                <a:cs typeface="+mn-lt"/>
                <a:sym typeface="Work Sans" charset="0"/>
              </a:rPr>
              <a:t>el</a:t>
            </a:r>
            <a:r>
              <a:rPr lang="en-US" sz="1200" b="1">
                <a:latin typeface="Work Sans"/>
                <a:ea typeface="+mn-lt"/>
                <a:cs typeface="+mn-lt"/>
                <a:sym typeface="Work Sans" charset="0"/>
              </a:rPr>
              <a:t> </a:t>
            </a:r>
            <a:r>
              <a:rPr lang="en-US" sz="1200" b="1" err="1">
                <a:latin typeface="Work Sans"/>
                <a:ea typeface="+mn-lt"/>
                <a:cs typeface="+mn-lt"/>
                <a:sym typeface="Work Sans" charset="0"/>
              </a:rPr>
              <a:t>programa</a:t>
            </a:r>
            <a:r>
              <a:rPr lang="en-US" sz="1200" b="1">
                <a:latin typeface="Work Sans"/>
                <a:ea typeface="+mn-lt"/>
                <a:cs typeface="+mn-lt"/>
                <a:sym typeface="Work Sans" charset="0"/>
              </a:rPr>
              <a:t> Power point PPT:</a:t>
            </a:r>
            <a:endParaRPr lang="en-US" sz="1200">
              <a:latin typeface="Work Sans"/>
              <a:ea typeface="+mn-lt"/>
              <a:cs typeface="+mn-lt"/>
            </a:endParaRPr>
          </a:p>
          <a:p>
            <a:r>
              <a:rPr lang="en-US" sz="1200" err="1">
                <a:latin typeface="Work Sans"/>
                <a:ea typeface="+mn-lt"/>
                <a:cs typeface="+mn-lt"/>
                <a:sym typeface="Work Sans" charset="0"/>
              </a:rPr>
              <a:t>Seleccione</a:t>
            </a:r>
            <a:r>
              <a:rPr lang="en-US" sz="1200">
                <a:latin typeface="Work Sans"/>
                <a:ea typeface="+mn-lt"/>
                <a:cs typeface="+mn-lt"/>
                <a:sym typeface="Work Sans" charset="0"/>
              </a:rPr>
              <a:t> la </a:t>
            </a:r>
            <a:r>
              <a:rPr lang="en-US" sz="1200" err="1">
                <a:latin typeface="Work Sans"/>
                <a:ea typeface="+mn-lt"/>
                <a:cs typeface="+mn-lt"/>
                <a:sym typeface="Work Sans" charset="0"/>
              </a:rPr>
              <a:t>diapositiva</a:t>
            </a:r>
            <a:r>
              <a:rPr lang="en-US" sz="1200">
                <a:latin typeface="Work Sans"/>
                <a:ea typeface="+mn-lt"/>
                <a:cs typeface="+mn-lt"/>
                <a:sym typeface="Work Sans" charset="0"/>
              </a:rPr>
              <a:t>. </a:t>
            </a:r>
            <a:r>
              <a:rPr lang="en-US" sz="1200" err="1">
                <a:latin typeface="Work Sans"/>
                <a:ea typeface="+mn-lt"/>
                <a:cs typeface="+mn-lt"/>
                <a:sym typeface="Work Sans" charset="0"/>
              </a:rPr>
              <a:t>Documento</a:t>
            </a:r>
            <a:r>
              <a:rPr lang="en-US" sz="1200">
                <a:latin typeface="Work Sans"/>
                <a:ea typeface="+mn-lt"/>
                <a:cs typeface="+mn-lt"/>
                <a:sym typeface="Work Sans" charset="0"/>
              </a:rPr>
              <a:t>→ </a:t>
            </a:r>
            <a:r>
              <a:rPr lang="en-US" sz="1200" err="1">
                <a:latin typeface="Work Sans"/>
                <a:ea typeface="+mn-lt"/>
                <a:cs typeface="+mn-lt"/>
                <a:sym typeface="Work Sans" charset="0"/>
              </a:rPr>
              <a:t>Guardar</a:t>
            </a:r>
            <a:r>
              <a:rPr lang="en-US" sz="1200">
                <a:latin typeface="Work Sans"/>
                <a:ea typeface="+mn-lt"/>
                <a:cs typeface="+mn-lt"/>
                <a:sym typeface="Work Sans" charset="0"/>
              </a:rPr>
              <a:t> </a:t>
            </a:r>
            <a:r>
              <a:rPr lang="en-US" sz="1200" err="1">
                <a:latin typeface="Work Sans"/>
                <a:ea typeface="+mn-lt"/>
                <a:cs typeface="+mn-lt"/>
                <a:sym typeface="Work Sans" charset="0"/>
              </a:rPr>
              <a:t>como</a:t>
            </a:r>
            <a:r>
              <a:rPr lang="en-US" sz="1200">
                <a:latin typeface="Work Sans"/>
                <a:ea typeface="+mn-lt"/>
                <a:cs typeface="+mn-lt"/>
                <a:sym typeface="Work Sans" charset="0"/>
              </a:rPr>
              <a:t> Adobe PDF</a:t>
            </a:r>
            <a:endParaRPr lang="en-US" sz="1200">
              <a:latin typeface="Work Sans"/>
              <a:ea typeface="+mn-lt"/>
              <a:cs typeface="+mn-lt"/>
            </a:endParaRPr>
          </a:p>
          <a:p>
            <a:pPr>
              <a:lnSpc>
                <a:spcPct val="115000"/>
              </a:lnSpc>
              <a:buSzPts val="1100"/>
            </a:pPr>
            <a:endParaRPr lang="en-US" altLang="en-US" sz="1200">
              <a:latin typeface="Work Sans" charset="0"/>
              <a:cs typeface="Work Sans" charset="0"/>
            </a:endParaRPr>
          </a:p>
          <a:p>
            <a:r>
              <a:rPr lang="en-US" sz="1200" b="1" err="1">
                <a:latin typeface="Work Sans"/>
                <a:ea typeface="+mn-lt"/>
                <a:cs typeface="+mn-lt"/>
                <a:sym typeface="Work Sans" charset="0"/>
              </a:rPr>
              <a:t>Exportar</a:t>
            </a:r>
            <a:r>
              <a:rPr lang="en-US" sz="1200" b="1">
                <a:latin typeface="Work Sans"/>
                <a:ea typeface="+mn-lt"/>
                <a:cs typeface="+mn-lt"/>
                <a:sym typeface="Work Sans" charset="0"/>
              </a:rPr>
              <a:t> </a:t>
            </a:r>
            <a:r>
              <a:rPr lang="en-US" sz="1200" b="1" err="1">
                <a:latin typeface="Work Sans"/>
                <a:ea typeface="+mn-lt"/>
                <a:cs typeface="+mn-lt"/>
                <a:sym typeface="Work Sans" charset="0"/>
              </a:rPr>
              <a:t>como</a:t>
            </a:r>
            <a:r>
              <a:rPr lang="en-US" sz="1200" b="1">
                <a:latin typeface="Work Sans"/>
                <a:ea typeface="+mn-lt"/>
                <a:cs typeface="+mn-lt"/>
                <a:sym typeface="Work Sans" charset="0"/>
              </a:rPr>
              <a:t> </a:t>
            </a:r>
            <a:r>
              <a:rPr lang="en-US" sz="1200" b="1" err="1">
                <a:latin typeface="Work Sans"/>
                <a:ea typeface="+mn-lt"/>
                <a:cs typeface="+mn-lt"/>
                <a:sym typeface="Work Sans" charset="0"/>
              </a:rPr>
              <a:t>archivo</a:t>
            </a:r>
            <a:r>
              <a:rPr lang="en-US" sz="1200" b="1">
                <a:latin typeface="Work Sans"/>
                <a:ea typeface="+mn-lt"/>
                <a:cs typeface="+mn-lt"/>
                <a:sym typeface="Work Sans" charset="0"/>
              </a:rPr>
              <a:t> PDF </a:t>
            </a:r>
            <a:r>
              <a:rPr lang="en-US" sz="1200" b="1" err="1">
                <a:latin typeface="Work Sans"/>
                <a:ea typeface="+mn-lt"/>
                <a:cs typeface="+mn-lt"/>
                <a:sym typeface="Work Sans" charset="0"/>
              </a:rPr>
              <a:t>usando</a:t>
            </a:r>
            <a:r>
              <a:rPr lang="en-US" sz="1200" b="1">
                <a:latin typeface="Work Sans"/>
                <a:ea typeface="+mn-lt"/>
                <a:cs typeface="+mn-lt"/>
                <a:sym typeface="Work Sans" charset="0"/>
              </a:rPr>
              <a:t> </a:t>
            </a:r>
            <a:r>
              <a:rPr lang="en-US" sz="1200" b="1" err="1">
                <a:latin typeface="Work Sans"/>
                <a:ea typeface="+mn-lt"/>
                <a:cs typeface="+mn-lt"/>
                <a:sym typeface="Work Sans" charset="0"/>
              </a:rPr>
              <a:t>el</a:t>
            </a:r>
            <a:r>
              <a:rPr lang="en-US" sz="1200" b="1">
                <a:latin typeface="Work Sans"/>
                <a:ea typeface="+mn-lt"/>
                <a:cs typeface="+mn-lt"/>
                <a:sym typeface="Work Sans" charset="0"/>
              </a:rPr>
              <a:t> </a:t>
            </a:r>
            <a:r>
              <a:rPr lang="en-US" sz="1200" b="1" err="1">
                <a:latin typeface="Work Sans"/>
                <a:ea typeface="+mn-lt"/>
                <a:cs typeface="+mn-lt"/>
                <a:sym typeface="Work Sans" charset="0"/>
              </a:rPr>
              <a:t>programa</a:t>
            </a:r>
            <a:r>
              <a:rPr lang="en-US" sz="1200" b="1">
                <a:latin typeface="Work Sans"/>
                <a:ea typeface="+mn-lt"/>
                <a:cs typeface="+mn-lt"/>
                <a:sym typeface="Work Sans" charset="0"/>
              </a:rPr>
              <a:t> </a:t>
            </a:r>
            <a:r>
              <a:rPr lang="en-US" sz="1200" b="1" err="1">
                <a:latin typeface="Work Sans"/>
                <a:ea typeface="+mn-lt"/>
                <a:cs typeface="+mn-lt"/>
                <a:sym typeface="Work Sans" charset="0"/>
              </a:rPr>
              <a:t>Presentaciones</a:t>
            </a:r>
            <a:r>
              <a:rPr lang="en-US" sz="1200" b="1">
                <a:latin typeface="Work Sans"/>
                <a:ea typeface="+mn-lt"/>
                <a:cs typeface="+mn-lt"/>
                <a:sym typeface="Work Sans" charset="0"/>
              </a:rPr>
              <a:t> de Google:</a:t>
            </a:r>
            <a:endParaRPr lang="en-US" sz="1200">
              <a:latin typeface="Work Sans"/>
              <a:ea typeface="+mn-lt"/>
              <a:cs typeface="+mn-lt"/>
            </a:endParaRPr>
          </a:p>
          <a:p>
            <a:r>
              <a:rPr lang="en-US" sz="1200" err="1">
                <a:latin typeface="Work Sans"/>
                <a:ea typeface="+mn-lt"/>
                <a:cs typeface="+mn-lt"/>
                <a:sym typeface="Work Sans" charset="0"/>
              </a:rPr>
              <a:t>Archivo</a:t>
            </a:r>
            <a:r>
              <a:rPr lang="en-US" sz="1200">
                <a:latin typeface="Work Sans"/>
                <a:ea typeface="+mn-lt"/>
                <a:cs typeface="+mn-lt"/>
                <a:sym typeface="Work Sans" charset="0"/>
              </a:rPr>
              <a:t> → </a:t>
            </a:r>
            <a:r>
              <a:rPr lang="en-US" sz="1200" err="1">
                <a:latin typeface="Work Sans"/>
                <a:ea typeface="+mn-lt"/>
                <a:cs typeface="+mn-lt"/>
                <a:sym typeface="Work Sans" charset="0"/>
              </a:rPr>
              <a:t>Descargar</a:t>
            </a:r>
            <a:r>
              <a:rPr lang="en-US" sz="1200">
                <a:latin typeface="Work Sans"/>
                <a:ea typeface="+mn-lt"/>
                <a:cs typeface="+mn-lt"/>
                <a:sym typeface="Work Sans" charset="0"/>
              </a:rPr>
              <a:t> → </a:t>
            </a:r>
            <a:r>
              <a:rPr lang="en-US" sz="1200" err="1">
                <a:latin typeface="Work Sans"/>
                <a:ea typeface="+mn-lt"/>
                <a:cs typeface="+mn-lt"/>
                <a:sym typeface="Work Sans" charset="0"/>
              </a:rPr>
              <a:t>Documento</a:t>
            </a:r>
            <a:r>
              <a:rPr lang="en-US" sz="1200">
                <a:latin typeface="Work Sans"/>
                <a:ea typeface="+mn-lt"/>
                <a:cs typeface="+mn-lt"/>
                <a:sym typeface="Work Sans" charset="0"/>
              </a:rPr>
              <a:t> PDF</a:t>
            </a:r>
            <a:endParaRPr lang="en-US" sz="1200">
              <a:latin typeface="Work Sans"/>
              <a:ea typeface="+mn-lt"/>
              <a:cs typeface="+mn-lt"/>
            </a:endParaRPr>
          </a:p>
        </p:txBody>
      </p:sp>
      <p:cxnSp>
        <p:nvCxnSpPr>
          <p:cNvPr id="9" name="Straight Arrow Connector 8">
            <a:extLst>
              <a:ext uri="{FF2B5EF4-FFF2-40B4-BE49-F238E27FC236}">
                <a16:creationId xmlns:a16="http://schemas.microsoft.com/office/drawing/2014/main" id="{19F4D1F5-0B16-F2E4-FBD5-4D6FE4BB4E97}"/>
              </a:ext>
            </a:extLst>
          </p:cNvPr>
          <p:cNvCxnSpPr>
            <a:cxnSpLocks/>
          </p:cNvCxnSpPr>
          <p:nvPr/>
        </p:nvCxnSpPr>
        <p:spPr>
          <a:xfrm flipH="1">
            <a:off x="10078154" y="869752"/>
            <a:ext cx="422187" cy="0"/>
          </a:xfrm>
          <a:prstGeom prst="straightConnector1">
            <a:avLst/>
          </a:prstGeom>
          <a:ln w="76200">
            <a:solidFill>
              <a:srgbClr val="FF0000"/>
            </a:solidFill>
            <a:tailEnd type="triangle"/>
          </a:ln>
        </p:spPr>
        <p:style>
          <a:lnRef idx="1">
            <a:schemeClr val="accent1"/>
          </a:lnRef>
          <a:fillRef idx="0">
            <a:schemeClr val="accent1"/>
          </a:fillRef>
          <a:effectRef idx="0">
            <a:schemeClr val="accent1"/>
          </a:effectRef>
          <a:fontRef idx="minor">
            <a:schemeClr val="tx1"/>
          </a:fontRef>
        </p:style>
      </p:cxnSp>
      <p:grpSp>
        <p:nvGrpSpPr>
          <p:cNvPr id="3" name="Group 2">
            <a:extLst>
              <a:ext uri="{FF2B5EF4-FFF2-40B4-BE49-F238E27FC236}">
                <a16:creationId xmlns:a16="http://schemas.microsoft.com/office/drawing/2014/main" id="{B2AB4C5D-975E-5E0F-9DEF-B11AE9831F13}"/>
              </a:ext>
            </a:extLst>
          </p:cNvPr>
          <p:cNvGrpSpPr/>
          <p:nvPr/>
        </p:nvGrpSpPr>
        <p:grpSpPr>
          <a:xfrm>
            <a:off x="3608756" y="2589009"/>
            <a:ext cx="1241736" cy="1564033"/>
            <a:chOff x="5204873" y="890874"/>
            <a:chExt cx="1241736" cy="1564033"/>
          </a:xfrm>
        </p:grpSpPr>
        <p:sp>
          <p:nvSpPr>
            <p:cNvPr id="55" name="Rectangle 54">
              <a:extLst>
                <a:ext uri="{FF2B5EF4-FFF2-40B4-BE49-F238E27FC236}">
                  <a16:creationId xmlns:a16="http://schemas.microsoft.com/office/drawing/2014/main" id="{482EC1C3-0E80-45C7-B781-D237CC6D5E82}"/>
                </a:ext>
              </a:extLst>
            </p:cNvPr>
            <p:cNvSpPr/>
            <p:nvPr/>
          </p:nvSpPr>
          <p:spPr>
            <a:xfrm>
              <a:off x="5374396" y="890874"/>
              <a:ext cx="898622" cy="886850"/>
            </a:xfrm>
            <a:prstGeom prst="rect">
              <a:avLst/>
            </a:prstGeom>
            <a:solidFill>
              <a:srgbClr val="FBC02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TextBox 79">
              <a:extLst>
                <a:ext uri="{FF2B5EF4-FFF2-40B4-BE49-F238E27FC236}">
                  <a16:creationId xmlns:a16="http://schemas.microsoft.com/office/drawing/2014/main" id="{33A254BB-728B-46FC-AE36-69A08FD9FC00}"/>
                </a:ext>
              </a:extLst>
            </p:cNvPr>
            <p:cNvSpPr txBox="1"/>
            <p:nvPr/>
          </p:nvSpPr>
          <p:spPr>
            <a:xfrm>
              <a:off x="5204873" y="1831659"/>
              <a:ext cx="1241736" cy="623248"/>
            </a:xfrm>
            <a:prstGeom prst="rect">
              <a:avLst/>
            </a:prstGeom>
            <a:noFill/>
          </p:spPr>
          <p:txBody>
            <a:bodyPr wrap="square" lIns="0" tIns="0" rIns="0" bIns="0" rtlCol="0" anchor="t">
              <a:spAutoFit/>
            </a:bodyPr>
            <a:lstStyle/>
            <a:p>
              <a:pPr algn="ctr">
                <a:lnSpc>
                  <a:spcPct val="90000"/>
                </a:lnSpc>
              </a:pPr>
              <a:r>
                <a:rPr lang="es-ES" sz="900" b="1">
                  <a:ea typeface="+mn-lt"/>
                  <a:cs typeface="+mn-lt"/>
                </a:rPr>
                <a:t>Pregunte si las vacunas se ofrecen gratis en el centro de salud, farmacia o en el departamento de salud local o estatal. </a:t>
              </a:r>
              <a:endParaRPr lang="en-US" sz="900"/>
            </a:p>
          </p:txBody>
        </p:sp>
        <p:pic>
          <p:nvPicPr>
            <p:cNvPr id="10" name="Picture 9" descr="A person in a white coat and mask giving a vaccine to a person&#10;&#10;Description automatically generated">
              <a:extLst>
                <a:ext uri="{FF2B5EF4-FFF2-40B4-BE49-F238E27FC236}">
                  <a16:creationId xmlns:a16="http://schemas.microsoft.com/office/drawing/2014/main" id="{123C7CD4-DA62-1833-FBB4-CD402062E36A}"/>
                </a:ext>
              </a:extLst>
            </p:cNvPr>
            <p:cNvPicPr>
              <a:picLocks noChangeAspect="1"/>
            </p:cNvPicPr>
            <p:nvPr/>
          </p:nvPicPr>
          <p:blipFill rotWithShape="1">
            <a:blip r:embed="rId20">
              <a:extLst>
                <a:ext uri="{28A0092B-C50C-407E-A947-70E740481C1C}">
                  <a14:useLocalDpi xmlns:a14="http://schemas.microsoft.com/office/drawing/2010/main" val="0"/>
                </a:ext>
              </a:extLst>
            </a:blip>
            <a:srcRect l="17679" r="24859" b="44386"/>
            <a:stretch/>
          </p:blipFill>
          <p:spPr>
            <a:xfrm>
              <a:off x="5374453" y="903748"/>
              <a:ext cx="898622" cy="869731"/>
            </a:xfrm>
            <a:prstGeom prst="rect">
              <a:avLst/>
            </a:prstGeom>
          </p:spPr>
        </p:pic>
      </p:grpSp>
    </p:spTree>
    <p:extLst>
      <p:ext uri="{BB962C8B-B14F-4D97-AF65-F5344CB8AC3E}">
        <p14:creationId xmlns:p14="http://schemas.microsoft.com/office/powerpoint/2010/main" val="482683754"/>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SharedWithUsers xmlns="41a82cfb-08d0-4eac-a8a5-9ca94e9619de">
      <UserInfo>
        <DisplayName>Alma Galvan</DisplayName>
        <AccountId>20</AccountId>
        <AccountType/>
      </UserInfo>
      <UserInfo>
        <DisplayName>Noel Dufrene</DisplayName>
        <AccountId>328</AccountId>
        <AccountType/>
      </UserInfo>
      <UserInfo>
        <DisplayName>Esther Rojas</DisplayName>
        <AccountId>999</AccountId>
        <AccountType/>
      </UserInfo>
      <UserInfo>
        <DisplayName>Amy Liebman</DisplayName>
        <AccountId>13</AccountId>
        <AccountType/>
      </UserInfo>
    </SharedWithUsers>
    <lcf76f155ced4ddcb4097134ff3c332f xmlns="75afdd44-4aa4-4d0a-9dc0-7606fd3e2ef5">
      <Terms xmlns="http://schemas.microsoft.com/office/infopath/2007/PartnerControls"/>
    </lcf76f155ced4ddcb4097134ff3c332f>
    <TaxCatchAll xmlns="41a82cfb-08d0-4eac-a8a5-9ca94e9619de" xsi:nil="true"/>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88205106ECAF734D9CC60C8969D22B8A" ma:contentTypeVersion="18" ma:contentTypeDescription="Create a new document." ma:contentTypeScope="" ma:versionID="17fd9f63545b271226ea19c7e97be1af">
  <xsd:schema xmlns:xsd="http://www.w3.org/2001/XMLSchema" xmlns:xs="http://www.w3.org/2001/XMLSchema" xmlns:p="http://schemas.microsoft.com/office/2006/metadata/properties" xmlns:ns2="75afdd44-4aa4-4d0a-9dc0-7606fd3e2ef5" xmlns:ns3="41a82cfb-08d0-4eac-a8a5-9ca94e9619de" targetNamespace="http://schemas.microsoft.com/office/2006/metadata/properties" ma:root="true" ma:fieldsID="caf5d2f84ab60f1877a99a6360b149b7" ns2:_="" ns3:_="">
    <xsd:import namespace="75afdd44-4aa4-4d0a-9dc0-7606fd3e2ef5"/>
    <xsd:import namespace="41a82cfb-08d0-4eac-a8a5-9ca94e9619de"/>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MediaServiceAutoKeyPoints" minOccurs="0"/>
                <xsd:element ref="ns2:MediaServiceKeyPoints" minOccurs="0"/>
                <xsd:element ref="ns2:MediaServiceAutoTags" minOccurs="0"/>
                <xsd:element ref="ns2:MediaServiceGenerationTime" minOccurs="0"/>
                <xsd:element ref="ns2:MediaServiceEventHashCode" minOccurs="0"/>
                <xsd:element ref="ns2:MediaServiceDateTaken" minOccurs="0"/>
                <xsd:element ref="ns2:MediaServiceOCR" minOccurs="0"/>
                <xsd:element ref="ns2:MediaServiceLocation" minOccurs="0"/>
                <xsd:element ref="ns2:MediaLengthInSeconds" minOccurs="0"/>
                <xsd:element ref="ns2:lcf76f155ced4ddcb4097134ff3c332f" minOccurs="0"/>
                <xsd:element ref="ns3:TaxCatchAll"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5afdd44-4aa4-4d0a-9dc0-7606fd3e2ef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2" nillable="true" ma:displayName="MediaServiceAutoKeyPoints" ma:hidden="true" ma:internalName="MediaServiceAutoKeyPoints" ma:readOnly="true">
      <xsd:simpleType>
        <xsd:restriction base="dms:Note"/>
      </xsd:simpleType>
    </xsd:element>
    <xsd:element name="MediaServiceKeyPoints" ma:index="13" nillable="true" ma:displayName="KeyPoints" ma:internalName="MediaServiceKeyPoints" ma:readOnly="true">
      <xsd:simpleType>
        <xsd:restriction base="dms:Note">
          <xsd:maxLength value="255"/>
        </xsd:restriction>
      </xsd:simpleType>
    </xsd:element>
    <xsd:element name="MediaServiceAutoTags" ma:index="14" nillable="true" ma:displayName="Tags" ma:internalName="MediaServiceAutoTags" ma:readOnly="true">
      <xsd:simpleType>
        <xsd:restriction base="dms:Text"/>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DateTaken" ma:index="17" nillable="true" ma:displayName="MediaServiceDateTaken" ma:hidden="true" ma:internalName="MediaServiceDateTaken" ma:readOnly="true">
      <xsd:simpleType>
        <xsd:restriction base="dms:Text"/>
      </xsd:simpleType>
    </xsd:element>
    <xsd:element name="MediaServiceOCR" ma:index="18" nillable="true" ma:displayName="Extracted Text" ma:internalName="MediaServiceOCR" ma:readOnly="true">
      <xsd:simpleType>
        <xsd:restriction base="dms:Note">
          <xsd:maxLength value="255"/>
        </xsd:restriction>
      </xsd:simpleType>
    </xsd:element>
    <xsd:element name="MediaServiceLocation" ma:index="19" nillable="true" ma:displayName="Location" ma:internalName="MediaServiceLocation" ma:readOnly="true">
      <xsd:simpleType>
        <xsd:restriction base="dms:Text"/>
      </xsd:simpleType>
    </xsd:element>
    <xsd:element name="MediaLengthInSeconds" ma:index="20" nillable="true" ma:displayName="Length (seconds)" ma:internalName="MediaLengthInSeconds" ma:readOnly="true">
      <xsd:simpleType>
        <xsd:restriction base="dms:Unknown"/>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8ece98c3-52f6-45e3-858d-f92ed8f83fe7"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4" nillable="true" ma:displayName="MediaServiceObjectDetectorVersions" ma:description="" ma:hidden="true" ma:indexed="true" ma:internalName="MediaServiceObjectDetectorVersions" ma:readOnly="true">
      <xsd:simpleType>
        <xsd:restriction base="dms:Text"/>
      </xsd:simpleType>
    </xsd:element>
    <xsd:element name="MediaServiceSearchProperties" ma:index="25"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41a82cfb-08d0-4eac-a8a5-9ca94e9619de"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element name="TaxCatchAll" ma:index="23" nillable="true" ma:displayName="Taxonomy Catch All Column" ma:hidden="true" ma:list="{100e72db-c2aa-41da-91da-e234c5c619be}" ma:internalName="TaxCatchAll" ma:showField="CatchAllData" ma:web="41a82cfb-08d0-4eac-a8a5-9ca94e9619de">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1C31A789-22A4-42AD-9555-79F54CF048E1}">
  <ds:schemaRefs>
    <ds:schemaRef ds:uri="http://schemas.microsoft.com/sharepoint/v3/contenttype/forms"/>
  </ds:schemaRefs>
</ds:datastoreItem>
</file>

<file path=customXml/itemProps2.xml><?xml version="1.0" encoding="utf-8"?>
<ds:datastoreItem xmlns:ds="http://schemas.openxmlformats.org/officeDocument/2006/customXml" ds:itemID="{7B0C9791-0C68-4692-80D1-3058BBD0918D}">
  <ds:schemaRefs>
    <ds:schemaRef ds:uri="http://www.w3.org/XML/1998/namespace"/>
    <ds:schemaRef ds:uri="http://purl.org/dc/dcmitype/"/>
    <ds:schemaRef ds:uri="http://schemas.microsoft.com/office/2006/metadata/properties"/>
    <ds:schemaRef ds:uri="http://purl.org/dc/elements/1.1/"/>
    <ds:schemaRef ds:uri="http://schemas.microsoft.com/office/2006/documentManagement/types"/>
    <ds:schemaRef ds:uri="41a82cfb-08d0-4eac-a8a5-9ca94e9619de"/>
    <ds:schemaRef ds:uri="http://purl.org/dc/terms/"/>
    <ds:schemaRef ds:uri="http://schemas.microsoft.com/office/infopath/2007/PartnerControls"/>
    <ds:schemaRef ds:uri="http://schemas.openxmlformats.org/package/2006/metadata/core-properties"/>
    <ds:schemaRef ds:uri="75afdd44-4aa4-4d0a-9dc0-7606fd3e2ef5"/>
  </ds:schemaRefs>
</ds:datastoreItem>
</file>

<file path=customXml/itemProps3.xml><?xml version="1.0" encoding="utf-8"?>
<ds:datastoreItem xmlns:ds="http://schemas.openxmlformats.org/officeDocument/2006/customXml" ds:itemID="{48E4304B-2016-4787-A3F3-A3C3877F1E6A}">
  <ds:schemaRefs>
    <ds:schemaRef ds:uri="41a82cfb-08d0-4eac-a8a5-9ca94e9619de"/>
    <ds:schemaRef ds:uri="75afdd44-4aa4-4d0a-9dc0-7606fd3e2ef5"/>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docProps/app.xml><?xml version="1.0" encoding="utf-8"?>
<Properties xmlns="http://schemas.openxmlformats.org/officeDocument/2006/extended-properties" xmlns:vt="http://schemas.openxmlformats.org/officeDocument/2006/docPropsVTypes">
  <Template>Office Theme</Template>
  <TotalTime>0</TotalTime>
  <Words>1593</Words>
  <Application>Microsoft Office PowerPoint</Application>
  <PresentationFormat>Custom</PresentationFormat>
  <Paragraphs>105</Paragraphs>
  <Slides>2</Slides>
  <Notes>2</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2</vt:i4>
      </vt:variant>
    </vt:vector>
  </HeadingPairs>
  <TitlesOfParts>
    <vt:vector size="11" baseType="lpstr">
      <vt:lpstr>Arial</vt:lpstr>
      <vt:lpstr>Calibri</vt:lpstr>
      <vt:lpstr>Calibri Light</vt:lpstr>
      <vt:lpstr>Calibri,Sans-Serif</vt:lpstr>
      <vt:lpstr>Courier New</vt:lpstr>
      <vt:lpstr>Lato Black</vt:lpstr>
      <vt:lpstr>Wingdings</vt:lpstr>
      <vt:lpstr>Work Sans</vt:lpstr>
      <vt:lpstr>Office Theme</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Giovanni Lopez-Quezada</dc:creator>
  <cp:lastModifiedBy>Sonia Alvarado</cp:lastModifiedBy>
  <cp:revision>13</cp:revision>
  <cp:lastPrinted>2022-11-01T18:37:03Z</cp:lastPrinted>
  <dcterms:created xsi:type="dcterms:W3CDTF">2021-06-09T15:49:13Z</dcterms:created>
  <dcterms:modified xsi:type="dcterms:W3CDTF">2024-10-10T00:45:28Z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0x01010088205106ECAF734D9CC60C8969D22B8A</vt:lpwstr>
  </property>
  <property fmtid="{D5CDD505-2E9C-101B-9397-08002B2CF9AE}" pid="3" name="MediaServiceImageTags">
    <vt:lpwstr/>
  </property>
</Properties>
</file>