
<file path=[Content_Types].xml><?xml version="1.0" encoding="utf-8"?>
<Types xmlns="http://schemas.openxmlformats.org/package/2006/content-types">
  <Default Extension="jpg&amp;ehk=vmOHRrB4BYJHhgXBIz4iZA&amp;r=0&amp;pid=OfficeInsert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media/image3.jpg" ContentType="image/jpeg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8"/>
  </p:notesMasterIdLst>
  <p:sldIdLst>
    <p:sldId id="256" r:id="rId3"/>
    <p:sldId id="257" r:id="rId4"/>
    <p:sldId id="258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9B72CA2-178B-4607-A2AB-D4940922147C}">
          <p14:sldIdLst>
            <p14:sldId id="256"/>
            <p14:sldId id="257"/>
            <p14:sldId id="258"/>
            <p14:sldId id="261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72" autoAdjust="0"/>
    <p:restoredTop sz="94660"/>
  </p:normalViewPr>
  <p:slideViewPr>
    <p:cSldViewPr snapToGrid="0">
      <p:cViewPr>
        <p:scale>
          <a:sx n="90" d="100"/>
          <a:sy n="90" d="100"/>
        </p:scale>
        <p:origin x="858" y="-5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E7767-6FE5-478C-83AC-F961E893C255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1E01CA-6A0A-456C-A886-437172686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03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E01CA-6A0A-456C-A886-4371726860C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361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E01CA-6A0A-456C-A886-4371726860C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99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E01CA-6A0A-456C-A886-4371726860C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9512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4D49E8-8A38-4CAE-B2A6-7CD667FACD7D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2404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1E01CA-6A0A-456C-A886-4371726860C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694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46" indent="0" algn="ctr">
              <a:buNone/>
              <a:defRPr sz="2000"/>
            </a:lvl2pPr>
            <a:lvl3pPr marL="914293" indent="0" algn="ctr">
              <a:buNone/>
              <a:defRPr sz="1800"/>
            </a:lvl3pPr>
            <a:lvl4pPr marL="1371440" indent="0" algn="ctr">
              <a:buNone/>
              <a:defRPr sz="1600"/>
            </a:lvl4pPr>
            <a:lvl5pPr marL="1828586" indent="0" algn="ctr">
              <a:buNone/>
              <a:defRPr sz="1600"/>
            </a:lvl5pPr>
            <a:lvl6pPr marL="2285733" indent="0" algn="ctr">
              <a:buNone/>
              <a:defRPr sz="1600"/>
            </a:lvl6pPr>
            <a:lvl7pPr marL="2742879" indent="0" algn="ctr">
              <a:buNone/>
              <a:defRPr sz="1600"/>
            </a:lvl7pPr>
            <a:lvl8pPr marL="3200026" indent="0" algn="ctr">
              <a:buNone/>
              <a:defRPr sz="1600"/>
            </a:lvl8pPr>
            <a:lvl9pPr marL="3657172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5A4E-A1BA-4156-A581-2506A7DB1E40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7C81-BDF4-46FA-AFB7-B7D37B35C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101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5A4E-A1BA-4156-A581-2506A7DB1E40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7C81-BDF4-46FA-AFB7-B7D37B35C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840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5A4E-A1BA-4156-A581-2506A7DB1E40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7C81-BDF4-46FA-AFB7-B7D37B35C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15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522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041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0786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177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5/23/2018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68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5A4E-A1BA-4156-A581-2506A7DB1E40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7C81-BDF4-46FA-AFB7-B7D37B35C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4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29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5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87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1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5A4E-A1BA-4156-A581-2506A7DB1E40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7C81-BDF4-46FA-AFB7-B7D37B35C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514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5A4E-A1BA-4156-A581-2506A7DB1E40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7C81-BDF4-46FA-AFB7-B7D37B35C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45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3" indent="0">
              <a:buNone/>
              <a:defRPr sz="1800" b="1"/>
            </a:lvl3pPr>
            <a:lvl4pPr marL="1371440" indent="0">
              <a:buNone/>
              <a:defRPr sz="1600" b="1"/>
            </a:lvl4pPr>
            <a:lvl5pPr marL="1828586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3" indent="0">
              <a:buNone/>
              <a:defRPr sz="1800" b="1"/>
            </a:lvl3pPr>
            <a:lvl4pPr marL="1371440" indent="0">
              <a:buNone/>
              <a:defRPr sz="1600" b="1"/>
            </a:lvl4pPr>
            <a:lvl5pPr marL="1828586" indent="0">
              <a:buNone/>
              <a:defRPr sz="1600" b="1"/>
            </a:lvl5pPr>
            <a:lvl6pPr marL="2285733" indent="0">
              <a:buNone/>
              <a:defRPr sz="1600" b="1"/>
            </a:lvl6pPr>
            <a:lvl7pPr marL="2742879" indent="0">
              <a:buNone/>
              <a:defRPr sz="1600" b="1"/>
            </a:lvl7pPr>
            <a:lvl8pPr marL="3200026" indent="0">
              <a:buNone/>
              <a:defRPr sz="1600" b="1"/>
            </a:lvl8pPr>
            <a:lvl9pPr marL="365717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5A4E-A1BA-4156-A581-2506A7DB1E40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7C81-BDF4-46FA-AFB7-B7D37B35C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12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5A4E-A1BA-4156-A581-2506A7DB1E40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7C81-BDF4-46FA-AFB7-B7D37B35C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00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5A4E-A1BA-4156-A581-2506A7DB1E40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7C81-BDF4-46FA-AFB7-B7D37B35C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95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46" indent="0">
              <a:buNone/>
              <a:defRPr sz="1400"/>
            </a:lvl2pPr>
            <a:lvl3pPr marL="914293" indent="0">
              <a:buNone/>
              <a:defRPr sz="1200"/>
            </a:lvl3pPr>
            <a:lvl4pPr marL="1371440" indent="0">
              <a:buNone/>
              <a:defRPr sz="1000"/>
            </a:lvl4pPr>
            <a:lvl5pPr marL="1828586" indent="0">
              <a:buNone/>
              <a:defRPr sz="1000"/>
            </a:lvl5pPr>
            <a:lvl6pPr marL="2285733" indent="0">
              <a:buNone/>
              <a:defRPr sz="1000"/>
            </a:lvl6pPr>
            <a:lvl7pPr marL="2742879" indent="0">
              <a:buNone/>
              <a:defRPr sz="1000"/>
            </a:lvl7pPr>
            <a:lvl8pPr marL="3200026" indent="0">
              <a:buNone/>
              <a:defRPr sz="1000"/>
            </a:lvl8pPr>
            <a:lvl9pPr marL="3657172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5A4E-A1BA-4156-A581-2506A7DB1E40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7C81-BDF4-46FA-AFB7-B7D37B35C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567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46" indent="0">
              <a:buNone/>
              <a:defRPr sz="2800"/>
            </a:lvl2pPr>
            <a:lvl3pPr marL="914293" indent="0">
              <a:buNone/>
              <a:defRPr sz="2400"/>
            </a:lvl3pPr>
            <a:lvl4pPr marL="1371440" indent="0">
              <a:buNone/>
              <a:defRPr sz="2000"/>
            </a:lvl4pPr>
            <a:lvl5pPr marL="1828586" indent="0">
              <a:buNone/>
              <a:defRPr sz="2000"/>
            </a:lvl5pPr>
            <a:lvl6pPr marL="2285733" indent="0">
              <a:buNone/>
              <a:defRPr sz="2000"/>
            </a:lvl6pPr>
            <a:lvl7pPr marL="2742879" indent="0">
              <a:buNone/>
              <a:defRPr sz="2000"/>
            </a:lvl7pPr>
            <a:lvl8pPr marL="3200026" indent="0">
              <a:buNone/>
              <a:defRPr sz="2000"/>
            </a:lvl8pPr>
            <a:lvl9pPr marL="3657172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46" indent="0">
              <a:buNone/>
              <a:defRPr sz="1400"/>
            </a:lvl2pPr>
            <a:lvl3pPr marL="914293" indent="0">
              <a:buNone/>
              <a:defRPr sz="1200"/>
            </a:lvl3pPr>
            <a:lvl4pPr marL="1371440" indent="0">
              <a:buNone/>
              <a:defRPr sz="1000"/>
            </a:lvl4pPr>
            <a:lvl5pPr marL="1828586" indent="0">
              <a:buNone/>
              <a:defRPr sz="1000"/>
            </a:lvl5pPr>
            <a:lvl6pPr marL="2285733" indent="0">
              <a:buNone/>
              <a:defRPr sz="1000"/>
            </a:lvl6pPr>
            <a:lvl7pPr marL="2742879" indent="0">
              <a:buNone/>
              <a:defRPr sz="1000"/>
            </a:lvl7pPr>
            <a:lvl8pPr marL="3200026" indent="0">
              <a:buNone/>
              <a:defRPr sz="1000"/>
            </a:lvl8pPr>
            <a:lvl9pPr marL="3657172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C5A4E-A1BA-4156-A581-2506A7DB1E40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97C81-BDF4-46FA-AFB7-B7D37B35C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01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3"/>
          </a:xfrm>
          <a:prstGeom prst="rect">
            <a:avLst/>
          </a:prstGeom>
        </p:spPr>
        <p:txBody>
          <a:bodyPr vert="horz" lIns="91429" tIns="45714" rIns="91429" bIns="45714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C5A4E-A1BA-4156-A581-2506A7DB1E40}" type="datetimeFigureOut">
              <a:rPr lang="en-US" smtClean="0"/>
              <a:t>5/23/2018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97C81-BDF4-46FA-AFB7-B7D37B35CD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83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293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3" indent="-228573" algn="l" defTabSz="914293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19" indent="-228573" algn="l" defTabSz="91429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7" indent="-228573" algn="l" defTabSz="91429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13" indent="-228573" algn="l" defTabSz="91429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59" indent="-228573" algn="l" defTabSz="91429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06" indent="-228573" algn="l" defTabSz="91429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3" indent="-228573" algn="l" defTabSz="91429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9" indent="-228573" algn="l" defTabSz="91429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6" indent="-228573" algn="l" defTabSz="914293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0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3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2" algn="l" defTabSz="91429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820583"/>
            <a:endParaRPr sz="1600">
              <a:solidFill>
                <a:prstClr val="black"/>
              </a:solidFill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650197" y="2401745"/>
            <a:ext cx="960582" cy="726141"/>
          </a:xfrm>
          <a:custGeom>
            <a:avLst/>
            <a:gdLst/>
            <a:ahLst/>
            <a:cxnLst/>
            <a:rect l="l" t="t" r="r" b="b"/>
            <a:pathLst>
              <a:path w="1056639" h="822960">
                <a:moveTo>
                  <a:pt x="0" y="0"/>
                </a:moveTo>
                <a:lnTo>
                  <a:pt x="1056424" y="822502"/>
                </a:lnTo>
              </a:path>
            </a:pathLst>
          </a:custGeom>
          <a:ln w="116204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pPr defTabSz="820583"/>
            <a:endParaRPr sz="1600">
              <a:solidFill>
                <a:prstClr val="black"/>
              </a:solidFill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014373" y="1755498"/>
            <a:ext cx="817995" cy="793936"/>
          </a:xfrm>
          <a:custGeom>
            <a:avLst/>
            <a:gdLst/>
            <a:ahLst/>
            <a:cxnLst/>
            <a:rect l="l" t="t" r="r" b="b"/>
            <a:pathLst>
              <a:path w="899794" h="899794">
                <a:moveTo>
                  <a:pt x="449656" y="899325"/>
                </a:moveTo>
                <a:lnTo>
                  <a:pt x="498650" y="896686"/>
                </a:lnTo>
                <a:lnTo>
                  <a:pt x="546117" y="888953"/>
                </a:lnTo>
                <a:lnTo>
                  <a:pt x="591781" y="876401"/>
                </a:lnTo>
                <a:lnTo>
                  <a:pt x="635368" y="859302"/>
                </a:lnTo>
                <a:lnTo>
                  <a:pt x="676605" y="837933"/>
                </a:lnTo>
                <a:lnTo>
                  <a:pt x="715216" y="812566"/>
                </a:lnTo>
                <a:lnTo>
                  <a:pt x="750927" y="783477"/>
                </a:lnTo>
                <a:lnTo>
                  <a:pt x="783465" y="750940"/>
                </a:lnTo>
                <a:lnTo>
                  <a:pt x="812554" y="715228"/>
                </a:lnTo>
                <a:lnTo>
                  <a:pt x="837920" y="676617"/>
                </a:lnTo>
                <a:lnTo>
                  <a:pt x="859290" y="635381"/>
                </a:lnTo>
                <a:lnTo>
                  <a:pt x="876388" y="591794"/>
                </a:lnTo>
                <a:lnTo>
                  <a:pt x="888941" y="546129"/>
                </a:lnTo>
                <a:lnTo>
                  <a:pt x="896673" y="498663"/>
                </a:lnTo>
                <a:lnTo>
                  <a:pt x="899312" y="449668"/>
                </a:lnTo>
                <a:lnTo>
                  <a:pt x="896673" y="400671"/>
                </a:lnTo>
                <a:lnTo>
                  <a:pt x="888941" y="353203"/>
                </a:lnTo>
                <a:lnTo>
                  <a:pt x="876388" y="307537"/>
                </a:lnTo>
                <a:lnTo>
                  <a:pt x="859290" y="263948"/>
                </a:lnTo>
                <a:lnTo>
                  <a:pt x="837920" y="222710"/>
                </a:lnTo>
                <a:lnTo>
                  <a:pt x="812554" y="184098"/>
                </a:lnTo>
                <a:lnTo>
                  <a:pt x="783465" y="148386"/>
                </a:lnTo>
                <a:lnTo>
                  <a:pt x="750927" y="115848"/>
                </a:lnTo>
                <a:lnTo>
                  <a:pt x="715216" y="86759"/>
                </a:lnTo>
                <a:lnTo>
                  <a:pt x="676605" y="61392"/>
                </a:lnTo>
                <a:lnTo>
                  <a:pt x="635368" y="40022"/>
                </a:lnTo>
                <a:lnTo>
                  <a:pt x="591781" y="22924"/>
                </a:lnTo>
                <a:lnTo>
                  <a:pt x="546117" y="10371"/>
                </a:lnTo>
                <a:lnTo>
                  <a:pt x="498650" y="2638"/>
                </a:lnTo>
                <a:lnTo>
                  <a:pt x="449656" y="0"/>
                </a:lnTo>
                <a:lnTo>
                  <a:pt x="400661" y="2638"/>
                </a:lnTo>
                <a:lnTo>
                  <a:pt x="353195" y="10371"/>
                </a:lnTo>
                <a:lnTo>
                  <a:pt x="307531" y="22924"/>
                </a:lnTo>
                <a:lnTo>
                  <a:pt x="263943" y="40022"/>
                </a:lnTo>
                <a:lnTo>
                  <a:pt x="222707" y="61392"/>
                </a:lnTo>
                <a:lnTo>
                  <a:pt x="184096" y="86759"/>
                </a:lnTo>
                <a:lnTo>
                  <a:pt x="148384" y="115848"/>
                </a:lnTo>
                <a:lnTo>
                  <a:pt x="115847" y="148386"/>
                </a:lnTo>
                <a:lnTo>
                  <a:pt x="86758" y="184098"/>
                </a:lnTo>
                <a:lnTo>
                  <a:pt x="61391" y="222710"/>
                </a:lnTo>
                <a:lnTo>
                  <a:pt x="40022" y="263948"/>
                </a:lnTo>
                <a:lnTo>
                  <a:pt x="22924" y="307537"/>
                </a:lnTo>
                <a:lnTo>
                  <a:pt x="10371" y="353203"/>
                </a:lnTo>
                <a:lnTo>
                  <a:pt x="2638" y="400671"/>
                </a:lnTo>
                <a:lnTo>
                  <a:pt x="0" y="449668"/>
                </a:lnTo>
                <a:lnTo>
                  <a:pt x="2638" y="498663"/>
                </a:lnTo>
                <a:lnTo>
                  <a:pt x="10371" y="546129"/>
                </a:lnTo>
                <a:lnTo>
                  <a:pt x="22924" y="591794"/>
                </a:lnTo>
                <a:lnTo>
                  <a:pt x="40022" y="635381"/>
                </a:lnTo>
                <a:lnTo>
                  <a:pt x="61391" y="676617"/>
                </a:lnTo>
                <a:lnTo>
                  <a:pt x="86758" y="715228"/>
                </a:lnTo>
                <a:lnTo>
                  <a:pt x="115847" y="750940"/>
                </a:lnTo>
                <a:lnTo>
                  <a:pt x="148384" y="783477"/>
                </a:lnTo>
                <a:lnTo>
                  <a:pt x="184096" y="812566"/>
                </a:lnTo>
                <a:lnTo>
                  <a:pt x="222707" y="837933"/>
                </a:lnTo>
                <a:lnTo>
                  <a:pt x="263943" y="859302"/>
                </a:lnTo>
                <a:lnTo>
                  <a:pt x="307531" y="876401"/>
                </a:lnTo>
                <a:lnTo>
                  <a:pt x="353195" y="888953"/>
                </a:lnTo>
                <a:lnTo>
                  <a:pt x="400661" y="896686"/>
                </a:lnTo>
                <a:lnTo>
                  <a:pt x="449656" y="899325"/>
                </a:lnTo>
                <a:close/>
              </a:path>
            </a:pathLst>
          </a:custGeom>
          <a:ln w="17766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pPr defTabSz="820583"/>
            <a:endParaRPr sz="1600">
              <a:solidFill>
                <a:prstClr val="black"/>
              </a:solidFill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7159171" y="1740453"/>
            <a:ext cx="834736" cy="810185"/>
          </a:xfrm>
          <a:custGeom>
            <a:avLst/>
            <a:gdLst/>
            <a:ahLst/>
            <a:cxnLst/>
            <a:rect l="l" t="t" r="r" b="b"/>
            <a:pathLst>
              <a:path w="918209" h="918210">
                <a:moveTo>
                  <a:pt x="458939" y="917892"/>
                </a:moveTo>
                <a:lnTo>
                  <a:pt x="505864" y="915523"/>
                </a:lnTo>
                <a:lnTo>
                  <a:pt x="551432" y="908568"/>
                </a:lnTo>
                <a:lnTo>
                  <a:pt x="595414" y="897259"/>
                </a:lnTo>
                <a:lnTo>
                  <a:pt x="637580" y="881826"/>
                </a:lnTo>
                <a:lnTo>
                  <a:pt x="677698" y="862501"/>
                </a:lnTo>
                <a:lnTo>
                  <a:pt x="715538" y="839513"/>
                </a:lnTo>
                <a:lnTo>
                  <a:pt x="750868" y="813093"/>
                </a:lnTo>
                <a:lnTo>
                  <a:pt x="783459" y="783472"/>
                </a:lnTo>
                <a:lnTo>
                  <a:pt x="813080" y="750881"/>
                </a:lnTo>
                <a:lnTo>
                  <a:pt x="839500" y="715550"/>
                </a:lnTo>
                <a:lnTo>
                  <a:pt x="862488" y="677711"/>
                </a:lnTo>
                <a:lnTo>
                  <a:pt x="881814" y="637593"/>
                </a:lnTo>
                <a:lnTo>
                  <a:pt x="897246" y="595427"/>
                </a:lnTo>
                <a:lnTo>
                  <a:pt x="908555" y="551445"/>
                </a:lnTo>
                <a:lnTo>
                  <a:pt x="915510" y="505876"/>
                </a:lnTo>
                <a:lnTo>
                  <a:pt x="917879" y="458952"/>
                </a:lnTo>
                <a:lnTo>
                  <a:pt x="915510" y="412028"/>
                </a:lnTo>
                <a:lnTo>
                  <a:pt x="908555" y="366459"/>
                </a:lnTo>
                <a:lnTo>
                  <a:pt x="897246" y="322476"/>
                </a:lnTo>
                <a:lnTo>
                  <a:pt x="881814" y="280310"/>
                </a:lnTo>
                <a:lnTo>
                  <a:pt x="862488" y="240191"/>
                </a:lnTo>
                <a:lnTo>
                  <a:pt x="839500" y="202350"/>
                </a:lnTo>
                <a:lnTo>
                  <a:pt x="813080" y="167018"/>
                </a:lnTo>
                <a:lnTo>
                  <a:pt x="783459" y="134426"/>
                </a:lnTo>
                <a:lnTo>
                  <a:pt x="750868" y="104804"/>
                </a:lnTo>
                <a:lnTo>
                  <a:pt x="715538" y="78383"/>
                </a:lnTo>
                <a:lnTo>
                  <a:pt x="677698" y="55394"/>
                </a:lnTo>
                <a:lnTo>
                  <a:pt x="637580" y="36067"/>
                </a:lnTo>
                <a:lnTo>
                  <a:pt x="595414" y="20634"/>
                </a:lnTo>
                <a:lnTo>
                  <a:pt x="551432" y="9324"/>
                </a:lnTo>
                <a:lnTo>
                  <a:pt x="505864" y="2369"/>
                </a:lnTo>
                <a:lnTo>
                  <a:pt x="458939" y="0"/>
                </a:lnTo>
                <a:lnTo>
                  <a:pt x="412015" y="2369"/>
                </a:lnTo>
                <a:lnTo>
                  <a:pt x="366447" y="9324"/>
                </a:lnTo>
                <a:lnTo>
                  <a:pt x="322464" y="20634"/>
                </a:lnTo>
                <a:lnTo>
                  <a:pt x="280299" y="36067"/>
                </a:lnTo>
                <a:lnTo>
                  <a:pt x="240181" y="55394"/>
                </a:lnTo>
                <a:lnTo>
                  <a:pt x="202341" y="78383"/>
                </a:lnTo>
                <a:lnTo>
                  <a:pt x="167011" y="104804"/>
                </a:lnTo>
                <a:lnTo>
                  <a:pt x="134419" y="134426"/>
                </a:lnTo>
                <a:lnTo>
                  <a:pt x="104799" y="167018"/>
                </a:lnTo>
                <a:lnTo>
                  <a:pt x="78379" y="202350"/>
                </a:lnTo>
                <a:lnTo>
                  <a:pt x="55391" y="240191"/>
                </a:lnTo>
                <a:lnTo>
                  <a:pt x="36065" y="280310"/>
                </a:lnTo>
                <a:lnTo>
                  <a:pt x="20632" y="322476"/>
                </a:lnTo>
                <a:lnTo>
                  <a:pt x="9323" y="366459"/>
                </a:lnTo>
                <a:lnTo>
                  <a:pt x="2369" y="412028"/>
                </a:lnTo>
                <a:lnTo>
                  <a:pt x="0" y="458952"/>
                </a:lnTo>
                <a:lnTo>
                  <a:pt x="2369" y="505876"/>
                </a:lnTo>
                <a:lnTo>
                  <a:pt x="9323" y="551445"/>
                </a:lnTo>
                <a:lnTo>
                  <a:pt x="20632" y="595427"/>
                </a:lnTo>
                <a:lnTo>
                  <a:pt x="36065" y="637593"/>
                </a:lnTo>
                <a:lnTo>
                  <a:pt x="55391" y="677711"/>
                </a:lnTo>
                <a:lnTo>
                  <a:pt x="78379" y="715550"/>
                </a:lnTo>
                <a:lnTo>
                  <a:pt x="104799" y="750881"/>
                </a:lnTo>
                <a:lnTo>
                  <a:pt x="134419" y="783472"/>
                </a:lnTo>
                <a:lnTo>
                  <a:pt x="167011" y="813093"/>
                </a:lnTo>
                <a:lnTo>
                  <a:pt x="202341" y="839513"/>
                </a:lnTo>
                <a:lnTo>
                  <a:pt x="240181" y="862501"/>
                </a:lnTo>
                <a:lnTo>
                  <a:pt x="280299" y="881826"/>
                </a:lnTo>
                <a:lnTo>
                  <a:pt x="322464" y="897259"/>
                </a:lnTo>
                <a:lnTo>
                  <a:pt x="366447" y="908568"/>
                </a:lnTo>
                <a:lnTo>
                  <a:pt x="412015" y="915523"/>
                </a:lnTo>
                <a:lnTo>
                  <a:pt x="458939" y="917892"/>
                </a:lnTo>
                <a:close/>
              </a:path>
            </a:pathLst>
          </a:custGeom>
          <a:ln w="18133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pPr defTabSz="820583"/>
            <a:endParaRPr sz="16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20583"/>
            <a:endParaRPr sz="16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20583"/>
            <a:fld id="{1D8BD707-D9CF-40AE-B4C6-C98DA3205C09}" type="datetimeFigureOut">
              <a:rPr lang="en-US" sz="1600">
                <a:solidFill>
                  <a:prstClr val="black">
                    <a:tint val="75000"/>
                  </a:prstClr>
                </a:solidFill>
              </a:rPr>
              <a:pPr defTabSz="820583"/>
              <a:t>5/23/2018</a:t>
            </a:fld>
            <a:endParaRPr lang="en-US" sz="160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20583"/>
            <a:fld id="{B6F15528-21DE-4FAA-801E-634DDDAF4B2B}" type="slidenum">
              <a:rPr sz="1600">
                <a:solidFill>
                  <a:prstClr val="black">
                    <a:tint val="75000"/>
                  </a:prstClr>
                </a:solidFill>
              </a:rPr>
              <a:pPr defTabSz="820583"/>
              <a:t>‹#›</a:t>
            </a:fld>
            <a:endParaRPr sz="160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596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10291">
        <a:defRPr>
          <a:latin typeface="+mn-lt"/>
          <a:ea typeface="+mn-ea"/>
          <a:cs typeface="+mn-cs"/>
        </a:defRPr>
      </a:lvl2pPr>
      <a:lvl3pPr marL="820583">
        <a:defRPr>
          <a:latin typeface="+mn-lt"/>
          <a:ea typeface="+mn-ea"/>
          <a:cs typeface="+mn-cs"/>
        </a:defRPr>
      </a:lvl3pPr>
      <a:lvl4pPr marL="1230874">
        <a:defRPr>
          <a:latin typeface="+mn-lt"/>
          <a:ea typeface="+mn-ea"/>
          <a:cs typeface="+mn-cs"/>
        </a:defRPr>
      </a:lvl4pPr>
      <a:lvl5pPr marL="1641165">
        <a:defRPr>
          <a:latin typeface="+mn-lt"/>
          <a:ea typeface="+mn-ea"/>
          <a:cs typeface="+mn-cs"/>
        </a:defRPr>
      </a:lvl5pPr>
      <a:lvl6pPr marL="2051456">
        <a:defRPr>
          <a:latin typeface="+mn-lt"/>
          <a:ea typeface="+mn-ea"/>
          <a:cs typeface="+mn-cs"/>
        </a:defRPr>
      </a:lvl6pPr>
      <a:lvl7pPr marL="2461748">
        <a:defRPr>
          <a:latin typeface="+mn-lt"/>
          <a:ea typeface="+mn-ea"/>
          <a:cs typeface="+mn-cs"/>
        </a:defRPr>
      </a:lvl7pPr>
      <a:lvl8pPr marL="2872039">
        <a:defRPr>
          <a:latin typeface="+mn-lt"/>
          <a:ea typeface="+mn-ea"/>
          <a:cs typeface="+mn-cs"/>
        </a:defRPr>
      </a:lvl8pPr>
      <a:lvl9pPr marL="328233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0291">
        <a:defRPr>
          <a:latin typeface="+mn-lt"/>
          <a:ea typeface="+mn-ea"/>
          <a:cs typeface="+mn-cs"/>
        </a:defRPr>
      </a:lvl2pPr>
      <a:lvl3pPr marL="820583">
        <a:defRPr>
          <a:latin typeface="+mn-lt"/>
          <a:ea typeface="+mn-ea"/>
          <a:cs typeface="+mn-cs"/>
        </a:defRPr>
      </a:lvl3pPr>
      <a:lvl4pPr marL="1230874">
        <a:defRPr>
          <a:latin typeface="+mn-lt"/>
          <a:ea typeface="+mn-ea"/>
          <a:cs typeface="+mn-cs"/>
        </a:defRPr>
      </a:lvl4pPr>
      <a:lvl5pPr marL="1641165">
        <a:defRPr>
          <a:latin typeface="+mn-lt"/>
          <a:ea typeface="+mn-ea"/>
          <a:cs typeface="+mn-cs"/>
        </a:defRPr>
      </a:lvl5pPr>
      <a:lvl6pPr marL="2051456">
        <a:defRPr>
          <a:latin typeface="+mn-lt"/>
          <a:ea typeface="+mn-ea"/>
          <a:cs typeface="+mn-cs"/>
        </a:defRPr>
      </a:lvl6pPr>
      <a:lvl7pPr marL="2461748">
        <a:defRPr>
          <a:latin typeface="+mn-lt"/>
          <a:ea typeface="+mn-ea"/>
          <a:cs typeface="+mn-cs"/>
        </a:defRPr>
      </a:lvl7pPr>
      <a:lvl8pPr marL="2872039">
        <a:defRPr>
          <a:latin typeface="+mn-lt"/>
          <a:ea typeface="+mn-ea"/>
          <a:cs typeface="+mn-cs"/>
        </a:defRPr>
      </a:lvl8pPr>
      <a:lvl9pPr marL="328233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&amp;ehk=vmOHRrB4BYJHhgXBIz4iZA&amp;r=0&amp;pid=OfficeInsert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reativecommons.org/licenses/by-nc-sa/3.0/" TargetMode="External"/><Relationship Id="rId4" Type="http://schemas.openxmlformats.org/officeDocument/2006/relationships/hyperlink" Target="http://www.forceacademy.co.uk/wiki/index.php?title=File:Balance-scale-1-.jpg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0413"/>
            <a:ext cx="7772400" cy="2387600"/>
          </a:xfrm>
        </p:spPr>
        <p:txBody>
          <a:bodyPr>
            <a:noAutofit/>
          </a:bodyPr>
          <a:lstStyle/>
          <a:p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</a:rPr>
              <a:t>Qué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</a:rPr>
              <a:t>significan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</a:rPr>
              <a:t> las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</a:rPr>
              <a:t>condiciones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</a:rPr>
              <a:t> de Seguro de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</a:rPr>
              <a:t>Salud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</a:rPr>
              <a:t>respecto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</a:rPr>
              <a:t> a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</a:rPr>
              <a:t>los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</a:rPr>
              <a:t>costos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</a:rPr>
              <a:t> del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</a:rPr>
              <a:t>cuidado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</a:rPr>
              <a:t> para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</a:rPr>
              <a:t>los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</a:rPr>
              <a:t>pacientes</a:t>
            </a:r>
            <a:endParaRPr lang="en-US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1627"/>
            <a:ext cx="7962900" cy="3112524"/>
          </a:xfrm>
        </p:spPr>
        <p:txBody>
          <a:bodyPr>
            <a:normAutofit fontScale="62500" lnSpcReduction="20000"/>
          </a:bodyPr>
          <a:lstStyle/>
          <a:p>
            <a:r>
              <a:rPr lang="en-US" sz="3100" b="1" dirty="0">
                <a:solidFill>
                  <a:srgbClr val="0070C0"/>
                </a:solidFill>
              </a:rPr>
              <a:t>Una </a:t>
            </a:r>
            <a:r>
              <a:rPr lang="en-US" sz="3100" b="1" dirty="0" err="1">
                <a:solidFill>
                  <a:srgbClr val="0070C0"/>
                </a:solidFill>
              </a:rPr>
              <a:t>producción</a:t>
            </a:r>
            <a:r>
              <a:rPr lang="en-US" sz="3100" b="1" dirty="0">
                <a:solidFill>
                  <a:srgbClr val="0070C0"/>
                </a:solidFill>
              </a:rPr>
              <a:t> de</a:t>
            </a:r>
          </a:p>
          <a:p>
            <a:r>
              <a:rPr lang="en-US" sz="3100" b="1" dirty="0">
                <a:solidFill>
                  <a:srgbClr val="0070C0"/>
                </a:solidFill>
              </a:rPr>
              <a:t>The Robert Wood Johnson Foundations Funded Project </a:t>
            </a:r>
            <a:br>
              <a:rPr lang="en-US" sz="3100" b="1" dirty="0">
                <a:solidFill>
                  <a:srgbClr val="0070C0"/>
                </a:solidFill>
              </a:rPr>
            </a:br>
            <a:r>
              <a:rPr lang="en-US" sz="3100" b="1" dirty="0">
                <a:solidFill>
                  <a:srgbClr val="0070C0"/>
                </a:solidFill>
              </a:rPr>
              <a:t>“Clear on the Cost: Patients and Providers Co-authoring the Care Plans” </a:t>
            </a:r>
            <a:br>
              <a:rPr lang="en-US" sz="3100" b="1" dirty="0">
                <a:solidFill>
                  <a:srgbClr val="0070C0"/>
                </a:solidFill>
              </a:rPr>
            </a:br>
            <a:endParaRPr lang="en-US" sz="3100" b="1" dirty="0">
              <a:solidFill>
                <a:srgbClr val="0070C0"/>
              </a:solidFill>
            </a:endParaRPr>
          </a:p>
          <a:p>
            <a:r>
              <a:rPr lang="en-US" sz="3100" b="1" dirty="0" err="1">
                <a:solidFill>
                  <a:srgbClr val="0070C0"/>
                </a:solidFill>
              </a:rPr>
              <a:t>por</a:t>
            </a:r>
            <a:r>
              <a:rPr lang="en-US" sz="3100" b="1" dirty="0">
                <a:solidFill>
                  <a:srgbClr val="0070C0"/>
                </a:solidFill>
              </a:rPr>
              <a:t> Migrant Clinicians Network, Inc.</a:t>
            </a:r>
          </a:p>
          <a:p>
            <a:endParaRPr lang="en-US" sz="3100" b="1" dirty="0">
              <a:solidFill>
                <a:srgbClr val="0070C0"/>
              </a:solidFill>
            </a:endParaRPr>
          </a:p>
          <a:p>
            <a:r>
              <a:rPr lang="en-US" b="1" dirty="0"/>
              <a:t>Douglas D Bradham, DrPH, MA, MPH </a:t>
            </a:r>
            <a:r>
              <a:rPr lang="en-US" dirty="0"/>
              <a:t>– </a:t>
            </a:r>
            <a:r>
              <a:rPr lang="en-US" dirty="0" err="1"/>
              <a:t>Investigador</a:t>
            </a:r>
            <a:r>
              <a:rPr lang="en-US" dirty="0"/>
              <a:t> Principal</a:t>
            </a:r>
          </a:p>
          <a:p>
            <a:r>
              <a:rPr lang="en-US" b="1" dirty="0" err="1"/>
              <a:t>Deliana</a:t>
            </a:r>
            <a:r>
              <a:rPr lang="en-US" b="1" dirty="0"/>
              <a:t> Garcia, MA </a:t>
            </a:r>
            <a:r>
              <a:rPr lang="en-US" dirty="0"/>
              <a:t>– </a:t>
            </a:r>
            <a:r>
              <a:rPr lang="es-ES" dirty="0"/>
              <a:t>Directora de Proyectos y Entrevistadora Bilingüe</a:t>
            </a:r>
          </a:p>
          <a:p>
            <a:r>
              <a:rPr lang="en-US" b="1" dirty="0"/>
              <a:t>Alma </a:t>
            </a:r>
            <a:r>
              <a:rPr lang="en-US" b="1" dirty="0" err="1"/>
              <a:t>Galván</a:t>
            </a:r>
            <a:r>
              <a:rPr lang="en-US" dirty="0"/>
              <a:t>,</a:t>
            </a:r>
            <a:r>
              <a:rPr lang="en-US" b="1" dirty="0"/>
              <a:t> MHC </a:t>
            </a:r>
            <a:r>
              <a:rPr lang="en-US" dirty="0"/>
              <a:t>– </a:t>
            </a:r>
            <a:r>
              <a:rPr lang="en-US" dirty="0" err="1"/>
              <a:t>Entrevistadora</a:t>
            </a:r>
            <a:r>
              <a:rPr lang="en-US" dirty="0"/>
              <a:t> </a:t>
            </a:r>
            <a:r>
              <a:rPr lang="en-US" dirty="0" err="1"/>
              <a:t>Bilingüe</a:t>
            </a:r>
            <a:endParaRPr lang="en-US" dirty="0"/>
          </a:p>
          <a:p>
            <a:r>
              <a:rPr lang="en-US" b="1" dirty="0"/>
              <a:t>Corey </a:t>
            </a:r>
            <a:r>
              <a:rPr lang="en-US" b="1" dirty="0" err="1"/>
              <a:t>Erb</a:t>
            </a:r>
            <a:r>
              <a:rPr lang="en-US" b="1" dirty="0"/>
              <a:t>, BS </a:t>
            </a:r>
            <a:r>
              <a:rPr lang="en-US" dirty="0"/>
              <a:t>– </a:t>
            </a:r>
            <a:r>
              <a:rPr lang="en-US" dirty="0" err="1"/>
              <a:t>Asistente</a:t>
            </a:r>
            <a:r>
              <a:rPr lang="en-US" dirty="0"/>
              <a:t> de </a:t>
            </a:r>
            <a:r>
              <a:rPr lang="en-US" dirty="0" err="1"/>
              <a:t>Operaciones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714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77236"/>
            <a:ext cx="7886700" cy="796924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Los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términos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empleados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respecto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 al Seguro de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Salud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pueden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ser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confusos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, lo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cual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resulta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en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 la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evitación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por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los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pacientes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 de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atención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médica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1">
                    <a:lumMod val="50000"/>
                  </a:schemeClr>
                </a:solidFill>
              </a:rPr>
              <a:t>recomendada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307" y="1115409"/>
            <a:ext cx="8505171" cy="414898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El </a:t>
            </a:r>
            <a:r>
              <a:rPr lang="en-US" sz="1800" dirty="0" err="1"/>
              <a:t>seguro</a:t>
            </a:r>
            <a:r>
              <a:rPr lang="en-US" sz="1800" dirty="0"/>
              <a:t> de </a:t>
            </a:r>
            <a:r>
              <a:rPr lang="en-US" sz="1800" dirty="0" err="1"/>
              <a:t>salud</a:t>
            </a:r>
            <a:r>
              <a:rPr lang="en-US" sz="1800" dirty="0"/>
              <a:t>, </a:t>
            </a:r>
            <a:r>
              <a:rPr lang="en-US" sz="1800" dirty="0" err="1"/>
              <a:t>ya</a:t>
            </a:r>
            <a:r>
              <a:rPr lang="en-US" sz="1800" dirty="0"/>
              <a:t> sea </a:t>
            </a:r>
            <a:r>
              <a:rPr lang="en-US" sz="1800" dirty="0" err="1"/>
              <a:t>en</a:t>
            </a:r>
            <a:r>
              <a:rPr lang="en-US" sz="1800" dirty="0"/>
              <a:t> el </a:t>
            </a:r>
            <a:r>
              <a:rPr lang="en-US" sz="1800" dirty="0" err="1"/>
              <a:t>mercado</a:t>
            </a:r>
            <a:r>
              <a:rPr lang="en-US" sz="1800" dirty="0"/>
              <a:t> </a:t>
            </a:r>
            <a:r>
              <a:rPr lang="en-US" sz="1800" dirty="0" err="1"/>
              <a:t>privado</a:t>
            </a:r>
            <a:r>
              <a:rPr lang="en-US" sz="1800" dirty="0"/>
              <a:t> o a </a:t>
            </a:r>
            <a:r>
              <a:rPr lang="en-US" sz="1800" dirty="0" err="1"/>
              <a:t>través</a:t>
            </a:r>
            <a:r>
              <a:rPr lang="en-US" sz="1800" dirty="0"/>
              <a:t> de las </a:t>
            </a:r>
            <a:r>
              <a:rPr lang="en-US" sz="1800" dirty="0" err="1"/>
              <a:t>agencias</a:t>
            </a:r>
            <a:r>
              <a:rPr lang="en-US" sz="1800" dirty="0"/>
              <a:t> de </a:t>
            </a:r>
            <a:r>
              <a:rPr lang="en-US" sz="1800" dirty="0" err="1"/>
              <a:t>apoyo</a:t>
            </a:r>
            <a:r>
              <a:rPr lang="en-US" sz="1800" dirty="0"/>
              <a:t> </a:t>
            </a:r>
            <a:r>
              <a:rPr lang="en-US" sz="1800" dirty="0" err="1"/>
              <a:t>gubernamental</a:t>
            </a:r>
            <a:r>
              <a:rPr lang="en-US" sz="1800" dirty="0"/>
              <a:t>, </a:t>
            </a:r>
            <a:r>
              <a:rPr lang="en-US" sz="1800" u="sng" dirty="0" err="1"/>
              <a:t>utiliza</a:t>
            </a:r>
            <a:r>
              <a:rPr lang="en-US" sz="1800" u="sng" dirty="0"/>
              <a:t> el "</a:t>
            </a:r>
            <a:r>
              <a:rPr lang="en-US" sz="1800" u="sng" dirty="0" err="1"/>
              <a:t>costo</a:t>
            </a:r>
            <a:r>
              <a:rPr lang="en-US" sz="1800" u="sng" dirty="0"/>
              <a:t> </a:t>
            </a:r>
            <a:r>
              <a:rPr lang="en-US" sz="1800" u="sng" dirty="0" err="1"/>
              <a:t>compartido</a:t>
            </a:r>
            <a:r>
              <a:rPr lang="en-US" sz="1800" u="sng" dirty="0"/>
              <a:t>"</a:t>
            </a:r>
            <a:r>
              <a:rPr lang="en-US" sz="1800" dirty="0"/>
              <a:t> para </a:t>
            </a:r>
            <a:r>
              <a:rPr lang="en-US" sz="1800" dirty="0" err="1"/>
              <a:t>aumentar</a:t>
            </a:r>
            <a:r>
              <a:rPr lang="en-US" sz="1800" dirty="0"/>
              <a:t> el </a:t>
            </a:r>
            <a:r>
              <a:rPr lang="en-US" sz="1800" dirty="0" err="1"/>
              <a:t>compromiso</a:t>
            </a:r>
            <a:r>
              <a:rPr lang="en-US" sz="1800" dirty="0"/>
              <a:t> del </a:t>
            </a:r>
            <a:r>
              <a:rPr lang="en-US" sz="1800" dirty="0" err="1"/>
              <a:t>paciente</a:t>
            </a:r>
            <a:r>
              <a:rPr lang="en-US" sz="1800" dirty="0"/>
              <a:t> y </a:t>
            </a:r>
            <a:r>
              <a:rPr lang="en-US" sz="1800" dirty="0" err="1"/>
              <a:t>sus</a:t>
            </a:r>
            <a:r>
              <a:rPr lang="en-US" sz="1800" dirty="0"/>
              <a:t> </a:t>
            </a:r>
            <a:r>
              <a:rPr lang="en-US" sz="1800" dirty="0" err="1"/>
              <a:t>familiares</a:t>
            </a:r>
            <a:r>
              <a:rPr lang="en-US" sz="1800" dirty="0"/>
              <a:t> con la </a:t>
            </a:r>
            <a:r>
              <a:rPr lang="en-US" sz="1800" dirty="0" err="1"/>
              <a:t>adquisición</a:t>
            </a:r>
            <a:r>
              <a:rPr lang="en-US" sz="1800" dirty="0"/>
              <a:t> de la </a:t>
            </a:r>
            <a:r>
              <a:rPr lang="en-US" sz="1800" dirty="0" err="1"/>
              <a:t>atención</a:t>
            </a:r>
            <a:r>
              <a:rPr lang="en-US" sz="1800" dirty="0"/>
              <a:t> </a:t>
            </a:r>
            <a:r>
              <a:rPr lang="en-US" sz="1800" dirty="0" err="1"/>
              <a:t>médica</a:t>
            </a:r>
            <a:r>
              <a:rPr lang="en-US" sz="1800" dirty="0"/>
              <a:t> </a:t>
            </a:r>
            <a:r>
              <a:rPr lang="en-US" sz="1800" dirty="0" err="1"/>
              <a:t>recomendada</a:t>
            </a:r>
            <a:r>
              <a:rPr lang="en-US" sz="1800" dirty="0"/>
              <a:t>. </a:t>
            </a:r>
            <a:r>
              <a:rPr lang="en-US" sz="1800" dirty="0" err="1"/>
              <a:t>Esto</a:t>
            </a:r>
            <a:r>
              <a:rPr lang="en-US" sz="1800" dirty="0"/>
              <a:t> se </a:t>
            </a:r>
            <a:r>
              <a:rPr lang="en-US" sz="1800" dirty="0" err="1"/>
              <a:t>basa</a:t>
            </a:r>
            <a:r>
              <a:rPr lang="en-US" sz="1800" dirty="0"/>
              <a:t> </a:t>
            </a:r>
            <a:r>
              <a:rPr lang="en-US" sz="1800" dirty="0" err="1"/>
              <a:t>en</a:t>
            </a:r>
            <a:r>
              <a:rPr lang="en-US" sz="1800" dirty="0"/>
              <a:t> </a:t>
            </a:r>
            <a:r>
              <a:rPr lang="en-US" sz="1800" dirty="0" err="1"/>
              <a:t>los</a:t>
            </a:r>
            <a:r>
              <a:rPr lang="en-US" sz="1800" dirty="0"/>
              <a:t> </a:t>
            </a:r>
            <a:r>
              <a:rPr lang="en-US" sz="1800" dirty="0" err="1"/>
              <a:t>conceptos</a:t>
            </a:r>
            <a:r>
              <a:rPr lang="en-US" sz="1800" dirty="0"/>
              <a:t> de que se </a:t>
            </a:r>
            <a:r>
              <a:rPr lang="en-US" sz="1800" dirty="0" err="1"/>
              <a:t>logran</a:t>
            </a:r>
            <a:r>
              <a:rPr lang="en-US" sz="1800" dirty="0"/>
              <a:t> </a:t>
            </a:r>
            <a:r>
              <a:rPr lang="en-US" sz="1800" dirty="0" err="1"/>
              <a:t>objetivos</a:t>
            </a:r>
            <a:r>
              <a:rPr lang="en-US" sz="1800" dirty="0"/>
              <a:t> </a:t>
            </a:r>
            <a:r>
              <a:rPr lang="en-US" sz="1800" dirty="0" err="1"/>
              <a:t>positivos</a:t>
            </a:r>
            <a:r>
              <a:rPr lang="en-US" sz="1800" dirty="0"/>
              <a:t> </a:t>
            </a:r>
            <a:r>
              <a:rPr lang="en-US" sz="1800" dirty="0" err="1"/>
              <a:t>específicos</a:t>
            </a:r>
            <a:r>
              <a:rPr lang="en-US" sz="1800" dirty="0"/>
              <a:t> </a:t>
            </a:r>
            <a:r>
              <a:rPr lang="en-US" sz="1800" b="1" dirty="0" err="1"/>
              <a:t>cuando</a:t>
            </a:r>
            <a:r>
              <a:rPr lang="en-US" sz="1800" b="1" dirty="0"/>
              <a:t> el </a:t>
            </a:r>
            <a:r>
              <a:rPr lang="en-US" sz="1800" b="1" dirty="0" err="1"/>
              <a:t>paciente</a:t>
            </a:r>
            <a:r>
              <a:rPr lang="en-US" sz="1800" b="1" dirty="0"/>
              <a:t> </a:t>
            </a:r>
            <a:r>
              <a:rPr lang="en-US" sz="1800" b="1" dirty="0" err="1"/>
              <a:t>paga</a:t>
            </a:r>
            <a:r>
              <a:rPr lang="en-US" sz="1800" b="1" dirty="0"/>
              <a:t> </a:t>
            </a:r>
            <a:r>
              <a:rPr lang="en-US" sz="1800" b="1" dirty="0" err="1"/>
              <a:t>una</a:t>
            </a:r>
            <a:r>
              <a:rPr lang="en-US" sz="1800" b="1" dirty="0"/>
              <a:t> </a:t>
            </a:r>
            <a:r>
              <a:rPr lang="en-US" sz="1800" b="1" dirty="0" err="1"/>
              <a:t>parte</a:t>
            </a:r>
            <a:r>
              <a:rPr lang="en-US" sz="1800" b="1" dirty="0"/>
              <a:t> de </a:t>
            </a:r>
            <a:r>
              <a:rPr lang="en-US" sz="1800" b="1" dirty="0" err="1"/>
              <a:t>los</a:t>
            </a:r>
            <a:r>
              <a:rPr lang="en-US" sz="1800" b="1" dirty="0"/>
              <a:t> </a:t>
            </a:r>
            <a:r>
              <a:rPr lang="en-US" sz="1800" b="1" dirty="0" err="1"/>
              <a:t>costos</a:t>
            </a:r>
            <a:r>
              <a:rPr lang="en-US" sz="1800" b="1" dirty="0"/>
              <a:t> de la </a:t>
            </a:r>
            <a:r>
              <a:rPr lang="en-US" sz="1800" b="1" dirty="0" err="1"/>
              <a:t>atención</a:t>
            </a:r>
            <a:r>
              <a:rPr lang="en-US" sz="1800" b="1" dirty="0"/>
              <a:t> del </a:t>
            </a:r>
            <a:r>
              <a:rPr lang="en-US" sz="1800" b="1" dirty="0" err="1"/>
              <a:t>cuidado</a:t>
            </a:r>
            <a:r>
              <a:rPr lang="en-US" sz="1800" b="1" dirty="0"/>
              <a:t> </a:t>
            </a:r>
            <a:r>
              <a:rPr lang="en-US" sz="1800" b="1" dirty="0" err="1"/>
              <a:t>médico</a:t>
            </a:r>
            <a:r>
              <a:rPr lang="en-US" sz="1800" b="1" dirty="0"/>
              <a:t>:</a:t>
            </a:r>
            <a:endParaRPr lang="en-US" sz="1800" dirty="0"/>
          </a:p>
          <a:p>
            <a:pPr marL="514290" indent="-514290">
              <a:buFont typeface="+mj-lt"/>
              <a:buAutoNum type="arabicPeriod"/>
            </a:pPr>
            <a:r>
              <a:rPr lang="es-ES" sz="1800" b="1" dirty="0"/>
              <a:t>Aumenta el "valor" de la atención para el paciente,</a:t>
            </a:r>
            <a:r>
              <a:rPr lang="en-US" sz="1800" dirty="0"/>
              <a:t> </a:t>
            </a:r>
          </a:p>
          <a:p>
            <a:pPr marL="514290" indent="-514290">
              <a:buFont typeface="+mj-lt"/>
              <a:buAutoNum type="arabicPeriod"/>
            </a:pPr>
            <a:r>
              <a:rPr lang="es-ES" sz="1800" b="1" dirty="0"/>
              <a:t>Disminuye el abuso de lo que podría considerarse una atención "gratuita", y</a:t>
            </a:r>
          </a:p>
          <a:p>
            <a:pPr marL="514290" indent="-514290">
              <a:buFont typeface="+mj-lt"/>
              <a:buAutoNum type="arabicPeriod"/>
            </a:pPr>
            <a:r>
              <a:rPr lang="es-ES" sz="1800" b="1" dirty="0"/>
              <a:t>Reduce los costos generales de cobertura de una gran población para la compañía de seguros o la agencia gubernamental.</a:t>
            </a:r>
          </a:p>
          <a:p>
            <a:pPr marL="0" indent="0">
              <a:buNone/>
            </a:pPr>
            <a:r>
              <a:rPr lang="es-ES" sz="1600" b="1" dirty="0"/>
              <a:t>Sin embargo, cuando los pacientes son elegibles y están cubiertos por programas específicos, el cobro de una porción del costo puede parecer injusto para ellos. Lo que lleva a los usuarios a  de buscar atención temprana y resulta en costos más elevados para la atención médica urgente o de emergencia más tarde</a:t>
            </a:r>
            <a:r>
              <a:rPr lang="es-ES" sz="1800" b="1" dirty="0"/>
              <a:t>.</a:t>
            </a:r>
            <a:endParaRPr lang="en-US" sz="18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3EE9704-5ACF-44F4-BE21-78E85FEE35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6605742" y="4656253"/>
            <a:ext cx="2099848" cy="15748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9790CE8-51CB-4A1F-9304-AAF9E7102171}"/>
              </a:ext>
            </a:extLst>
          </p:cNvPr>
          <p:cNvSpPr txBox="1"/>
          <p:nvPr/>
        </p:nvSpPr>
        <p:spPr>
          <a:xfrm>
            <a:off x="6338170" y="6452432"/>
            <a:ext cx="2805830" cy="215444"/>
          </a:xfrm>
          <a:prstGeom prst="rect">
            <a:avLst/>
          </a:prstGeom>
          <a:noFill/>
        </p:spPr>
        <p:txBody>
          <a:bodyPr wrap="square" lIns="91429" tIns="45714" rIns="91429" bIns="45714" rtlCol="0">
            <a:spAutoFit/>
          </a:bodyPr>
          <a:lstStyle/>
          <a:p>
            <a:r>
              <a:rPr lang="en-US" sz="800" dirty="0">
                <a:hlinkClick r:id="rId4" tooltip="http://www.forceacademy.co.uk/wiki/index.php?title=File:Balance-scale-1-.jpg"/>
              </a:rPr>
              <a:t>This Photo</a:t>
            </a:r>
            <a:r>
              <a:rPr lang="en-US" sz="800" dirty="0"/>
              <a:t> by Unknown Author is licensed under </a:t>
            </a:r>
            <a:r>
              <a:rPr lang="en-US" sz="800" dirty="0">
                <a:hlinkClick r:id="rId5" tooltip="https://creativecommons.org/licenses/by-nc-sa/3.0/"/>
              </a:rPr>
              <a:t>CC BY-NC-SA</a:t>
            </a:r>
            <a:endParaRPr lang="en-US" sz="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CEB31B-64FE-4990-ACF3-78EB92488631}"/>
              </a:ext>
            </a:extLst>
          </p:cNvPr>
          <p:cNvSpPr txBox="1"/>
          <p:nvPr/>
        </p:nvSpPr>
        <p:spPr>
          <a:xfrm>
            <a:off x="388307" y="4846143"/>
            <a:ext cx="6363220" cy="1815882"/>
          </a:xfrm>
          <a:prstGeom prst="rect">
            <a:avLst/>
          </a:prstGeom>
          <a:noFill/>
        </p:spPr>
        <p:txBody>
          <a:bodyPr wrap="square" lIns="91429" tIns="45714" rIns="91429" bIns="45714" rtlCol="0">
            <a:spAutoFit/>
          </a:bodyPr>
          <a:lstStyle/>
          <a:p>
            <a:r>
              <a:rPr lang="en-US" sz="1600" b="1" dirty="0"/>
              <a:t>El </a:t>
            </a:r>
            <a:r>
              <a:rPr lang="en-US" sz="1600" b="1" dirty="0" err="1"/>
              <a:t>objetivo</a:t>
            </a:r>
            <a:r>
              <a:rPr lang="en-US" sz="1600" b="1" dirty="0"/>
              <a:t> social </a:t>
            </a:r>
            <a:r>
              <a:rPr lang="en-US" sz="1600" b="1" dirty="0" err="1"/>
              <a:t>es</a:t>
            </a:r>
            <a:r>
              <a:rPr lang="en-US" sz="1600" b="1" dirty="0"/>
              <a:t> </a:t>
            </a:r>
            <a:r>
              <a:rPr lang="en-US" sz="1600" b="1" dirty="0" err="1"/>
              <a:t>proveer</a:t>
            </a:r>
            <a:r>
              <a:rPr lang="en-US" sz="1600" b="1" dirty="0"/>
              <a:t> la </a:t>
            </a:r>
            <a:r>
              <a:rPr lang="en-US" sz="1600" b="1" dirty="0" err="1"/>
              <a:t>atención</a:t>
            </a:r>
            <a:r>
              <a:rPr lang="en-US" sz="1600" b="1" dirty="0"/>
              <a:t> </a:t>
            </a:r>
            <a:r>
              <a:rPr lang="en-US" sz="1600" b="1" dirty="0" err="1"/>
              <a:t>médica</a:t>
            </a:r>
            <a:r>
              <a:rPr lang="en-US" sz="1600" b="1" dirty="0"/>
              <a:t> </a:t>
            </a:r>
            <a:r>
              <a:rPr lang="en-US" sz="1600" b="1" dirty="0" err="1"/>
              <a:t>necesaria</a:t>
            </a:r>
            <a:r>
              <a:rPr lang="en-US" sz="1600" b="1" dirty="0"/>
              <a:t> de </a:t>
            </a:r>
            <a:r>
              <a:rPr lang="en-US" sz="1600" b="1" dirty="0" err="1"/>
              <a:t>manera</a:t>
            </a:r>
            <a:r>
              <a:rPr lang="en-US" sz="1600" b="1" dirty="0"/>
              <a:t> </a:t>
            </a:r>
            <a:r>
              <a:rPr lang="en-US" sz="1600" b="1" dirty="0" err="1"/>
              <a:t>eficaz</a:t>
            </a:r>
            <a:r>
              <a:rPr lang="en-US" sz="1600" b="1" dirty="0"/>
              <a:t> y </a:t>
            </a:r>
            <a:r>
              <a:rPr lang="en-US" sz="1600" b="1" dirty="0" err="1"/>
              <a:t>asequible</a:t>
            </a:r>
            <a:r>
              <a:rPr lang="en-US" sz="1600" b="1" dirty="0"/>
              <a:t>, a un </a:t>
            </a:r>
            <a:r>
              <a:rPr lang="en-US" sz="1600" b="1" dirty="0" err="1"/>
              <a:t>costo</a:t>
            </a:r>
            <a:r>
              <a:rPr lang="en-US" sz="1600" b="1" dirty="0"/>
              <a:t> </a:t>
            </a:r>
            <a:r>
              <a:rPr lang="en-US" sz="1600" b="1" dirty="0" err="1"/>
              <a:t>razonable</a:t>
            </a:r>
            <a:r>
              <a:rPr lang="en-US" sz="1600" b="1" dirty="0"/>
              <a:t> para </a:t>
            </a:r>
            <a:r>
              <a:rPr lang="en-US" sz="1600" b="1" dirty="0" err="1"/>
              <a:t>los</a:t>
            </a:r>
            <a:r>
              <a:rPr lang="en-US" sz="1600" b="1" dirty="0"/>
              <a:t> </a:t>
            </a:r>
            <a:r>
              <a:rPr lang="en-US" sz="1600" b="1" dirty="0" err="1"/>
              <a:t>pacientes</a:t>
            </a:r>
            <a:r>
              <a:rPr lang="en-US" sz="1600" b="1" dirty="0"/>
              <a:t> y con </a:t>
            </a:r>
            <a:r>
              <a:rPr lang="en-US" sz="1600" b="1" dirty="0" err="1"/>
              <a:t>ingresos</a:t>
            </a:r>
            <a:r>
              <a:rPr lang="en-US" sz="1600" b="1" dirty="0"/>
              <a:t> </a:t>
            </a:r>
            <a:r>
              <a:rPr lang="en-US" sz="1600" b="1" dirty="0" err="1"/>
              <a:t>razonables</a:t>
            </a:r>
            <a:r>
              <a:rPr lang="en-US" sz="1600" b="1" dirty="0"/>
              <a:t> para </a:t>
            </a:r>
            <a:r>
              <a:rPr lang="en-US" sz="1600" b="1" dirty="0" err="1"/>
              <a:t>los</a:t>
            </a:r>
            <a:r>
              <a:rPr lang="en-US" sz="1600" b="1" dirty="0"/>
              <a:t> </a:t>
            </a:r>
            <a:r>
              <a:rPr lang="en-US" sz="1600" b="1" dirty="0" err="1"/>
              <a:t>proveedores</a:t>
            </a:r>
            <a:r>
              <a:rPr lang="en-US" sz="1600" b="1" dirty="0"/>
              <a:t> (</a:t>
            </a:r>
            <a:r>
              <a:rPr lang="en-US" sz="1600" b="1" dirty="0" err="1"/>
              <a:t>clínicas</a:t>
            </a:r>
            <a:r>
              <a:rPr lang="en-US" sz="1600" b="1" dirty="0"/>
              <a:t>, </a:t>
            </a:r>
            <a:r>
              <a:rPr lang="en-US" sz="1600" b="1" dirty="0" err="1"/>
              <a:t>hospitales</a:t>
            </a:r>
            <a:r>
              <a:rPr lang="en-US" sz="1600" b="1" dirty="0"/>
              <a:t>, etc.), </a:t>
            </a:r>
            <a:r>
              <a:rPr lang="en-US" sz="1600" b="1" dirty="0" err="1"/>
              <a:t>quienes</a:t>
            </a:r>
            <a:r>
              <a:rPr lang="en-US" sz="1600" b="1" dirty="0"/>
              <a:t> </a:t>
            </a:r>
            <a:r>
              <a:rPr lang="en-US" sz="1600" b="1" dirty="0" err="1"/>
              <a:t>pueden</a:t>
            </a:r>
            <a:r>
              <a:rPr lang="en-US" sz="1600" b="1" dirty="0"/>
              <a:t> </a:t>
            </a:r>
            <a:r>
              <a:rPr lang="en-US" sz="1600" b="1" dirty="0" err="1"/>
              <a:t>pagar</a:t>
            </a:r>
            <a:r>
              <a:rPr lang="en-US" sz="1600" b="1" dirty="0"/>
              <a:t> </a:t>
            </a:r>
            <a:r>
              <a:rPr lang="en-US" sz="1600" b="1" dirty="0" err="1"/>
              <a:t>salarios</a:t>
            </a:r>
            <a:r>
              <a:rPr lang="en-US" sz="1600" b="1" dirty="0"/>
              <a:t> </a:t>
            </a:r>
            <a:r>
              <a:rPr lang="en-US" sz="1600" b="1" dirty="0" err="1"/>
              <a:t>razonables</a:t>
            </a:r>
            <a:r>
              <a:rPr lang="en-US" sz="1600" b="1" dirty="0"/>
              <a:t> a </a:t>
            </a:r>
            <a:r>
              <a:rPr lang="en-US" sz="1600" b="1" dirty="0" err="1"/>
              <a:t>los</a:t>
            </a:r>
            <a:r>
              <a:rPr lang="en-US" sz="1600" b="1" dirty="0"/>
              <a:t> </a:t>
            </a:r>
            <a:r>
              <a:rPr lang="en-US" sz="1600" b="1" dirty="0" err="1"/>
              <a:t>médicos</a:t>
            </a:r>
            <a:r>
              <a:rPr lang="en-US" sz="1600" b="1" dirty="0"/>
              <a:t> y al personal. </a:t>
            </a:r>
            <a:r>
              <a:rPr lang="en-US" sz="1600" b="1" dirty="0" err="1"/>
              <a:t>Esto</a:t>
            </a:r>
            <a:r>
              <a:rPr lang="en-US" sz="1600" b="1" dirty="0"/>
              <a:t> </a:t>
            </a:r>
            <a:r>
              <a:rPr lang="en-US" sz="1600" b="1" dirty="0" err="1"/>
              <a:t>requiere</a:t>
            </a:r>
            <a:r>
              <a:rPr lang="en-US" sz="1600" b="1" dirty="0"/>
              <a:t> </a:t>
            </a:r>
            <a:r>
              <a:rPr lang="en-US" sz="1600" b="1" dirty="0" err="1"/>
              <a:t>equilibrar</a:t>
            </a:r>
            <a:r>
              <a:rPr lang="en-US" sz="1600" b="1" dirty="0"/>
              <a:t> </a:t>
            </a:r>
            <a:r>
              <a:rPr lang="en-US" sz="1600" b="1" dirty="0" err="1"/>
              <a:t>múltiples</a:t>
            </a:r>
            <a:r>
              <a:rPr lang="en-US" sz="1600" b="1" dirty="0"/>
              <a:t> </a:t>
            </a:r>
            <a:r>
              <a:rPr lang="en-US" sz="1600" b="1" dirty="0" err="1"/>
              <a:t>objetivos</a:t>
            </a:r>
            <a:r>
              <a:rPr lang="en-US" sz="1600" b="1" dirty="0"/>
              <a:t> </a:t>
            </a:r>
            <a:r>
              <a:rPr lang="en-US" sz="1600" b="1" dirty="0" err="1"/>
              <a:t>económicos</a:t>
            </a:r>
            <a:r>
              <a:rPr lang="en-US" sz="1600" b="1" dirty="0"/>
              <a:t> y de </a:t>
            </a:r>
            <a:r>
              <a:rPr lang="en-US" sz="1600" b="1" dirty="0" err="1"/>
              <a:t>salud</a:t>
            </a:r>
            <a:r>
              <a:rPr lang="en-US" sz="1600" b="1" dirty="0"/>
              <a:t> </a:t>
            </a:r>
            <a:r>
              <a:rPr lang="en-US" sz="1600" b="1" dirty="0" err="1"/>
              <a:t>en</a:t>
            </a:r>
            <a:r>
              <a:rPr lang="en-US" sz="1600" b="1" dirty="0"/>
              <a:t> un </a:t>
            </a:r>
            <a:r>
              <a:rPr lang="en-US" sz="1600" b="1" dirty="0" err="1"/>
              <a:t>proceso</a:t>
            </a:r>
            <a:r>
              <a:rPr lang="en-US" sz="1600" b="1" dirty="0"/>
              <a:t> </a:t>
            </a:r>
            <a:r>
              <a:rPr lang="en-US" sz="1600" b="1" dirty="0" err="1"/>
              <a:t>complejo</a:t>
            </a:r>
            <a:r>
              <a:rPr lang="en-US" sz="1600" b="1" dirty="0"/>
              <a:t>. El </a:t>
            </a:r>
            <a:r>
              <a:rPr lang="en-US" sz="1600" b="1" dirty="0" err="1"/>
              <a:t>conocimiento</a:t>
            </a:r>
            <a:r>
              <a:rPr lang="en-US" sz="1600" b="1" dirty="0"/>
              <a:t> </a:t>
            </a:r>
            <a:r>
              <a:rPr lang="en-US" sz="1600" b="1" dirty="0" err="1"/>
              <a:t>inadecuado</a:t>
            </a:r>
            <a:r>
              <a:rPr lang="en-US" sz="1600" b="1" dirty="0"/>
              <a:t> del </a:t>
            </a:r>
            <a:r>
              <a:rPr lang="en-US" sz="1600" b="1" dirty="0" err="1"/>
              <a:t>seguro</a:t>
            </a:r>
            <a:r>
              <a:rPr lang="en-US" sz="1600" b="1" dirty="0"/>
              <a:t> de </a:t>
            </a:r>
            <a:r>
              <a:rPr lang="en-US" sz="1600" b="1" dirty="0" err="1"/>
              <a:t>salud</a:t>
            </a:r>
            <a:r>
              <a:rPr lang="en-US" sz="1600" b="1" dirty="0"/>
              <a:t> y de la </a:t>
            </a:r>
            <a:r>
              <a:rPr lang="en-US" sz="1600" b="1" dirty="0" err="1"/>
              <a:t>salud</a:t>
            </a:r>
            <a:r>
              <a:rPr lang="en-US" sz="1600" b="1" dirty="0"/>
              <a:t> </a:t>
            </a:r>
            <a:r>
              <a:rPr lang="en-US" sz="1600" b="1" dirty="0" err="1"/>
              <a:t>puede</a:t>
            </a:r>
            <a:r>
              <a:rPr lang="en-US" sz="1600" b="1" dirty="0"/>
              <a:t> </a:t>
            </a:r>
            <a:r>
              <a:rPr lang="en-US" sz="1600" b="1" dirty="0" err="1"/>
              <a:t>interferir</a:t>
            </a:r>
            <a:r>
              <a:rPr lang="en-US" sz="1600" b="1" dirty="0"/>
              <a:t> con el </a:t>
            </a:r>
            <a:r>
              <a:rPr lang="en-US" sz="1600" b="1" dirty="0" err="1"/>
              <a:t>logro</a:t>
            </a:r>
            <a:r>
              <a:rPr lang="en-US" sz="1600" b="1" dirty="0"/>
              <a:t> de </a:t>
            </a:r>
            <a:r>
              <a:rPr lang="en-US" sz="1600" b="1" dirty="0" err="1"/>
              <a:t>este</a:t>
            </a:r>
            <a:r>
              <a:rPr lang="en-US" sz="1600" b="1" dirty="0"/>
              <a:t> </a:t>
            </a:r>
            <a:r>
              <a:rPr lang="en-US" sz="1600" b="1" dirty="0" err="1"/>
              <a:t>objetivo</a:t>
            </a:r>
            <a:r>
              <a:rPr lang="en-US" sz="1600" b="1" dirty="0"/>
              <a:t> social.</a:t>
            </a:r>
          </a:p>
        </p:txBody>
      </p:sp>
    </p:spTree>
    <p:extLst>
      <p:ext uri="{BB962C8B-B14F-4D97-AF65-F5344CB8AC3E}">
        <p14:creationId xmlns:p14="http://schemas.microsoft.com/office/powerpoint/2010/main" val="2690841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89973"/>
          </a:xfrm>
        </p:spPr>
        <p:txBody>
          <a:bodyPr>
            <a:noAutofit/>
          </a:bodyPr>
          <a:lstStyle/>
          <a:p>
            <a:pPr algn="ctr"/>
            <a:r>
              <a:rPr lang="es-ES" sz="2200" b="1" dirty="0">
                <a:solidFill>
                  <a:schemeClr val="accent1">
                    <a:lumMod val="50000"/>
                  </a:schemeClr>
                </a:solidFill>
              </a:rPr>
              <a:t>Varios mecanismos de "Costo compartido" se colocan en el financiamiento de la salud para lograr estos objetivos. Desafortunadamente, se usan varios términos que son confusos.</a:t>
            </a:r>
            <a:endParaRPr lang="en-US" sz="2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189973"/>
            <a:ext cx="8458200" cy="5561023"/>
          </a:xfrm>
        </p:spPr>
        <p:txBody>
          <a:bodyPr>
            <a:noAutofit/>
          </a:bodyPr>
          <a:lstStyle/>
          <a:p>
            <a:pPr marL="514290" indent="-514290">
              <a:buFont typeface="+mj-lt"/>
              <a:buAutoNum type="arabicPeriod"/>
            </a:pPr>
            <a:r>
              <a:rPr lang="es-ES" sz="1600" b="1" dirty="0">
                <a:solidFill>
                  <a:srgbClr val="0070C0"/>
                </a:solidFill>
              </a:rPr>
              <a:t>Copagos, </a:t>
            </a:r>
            <a:r>
              <a:rPr lang="es-ES" sz="1600" b="1" dirty="0" err="1">
                <a:solidFill>
                  <a:srgbClr val="0070C0"/>
                </a:solidFill>
              </a:rPr>
              <a:t>coseguros</a:t>
            </a:r>
            <a:r>
              <a:rPr lang="es-ES" sz="1600" b="1" dirty="0">
                <a:solidFill>
                  <a:srgbClr val="0070C0"/>
                </a:solidFill>
              </a:rPr>
              <a:t>: </a:t>
            </a:r>
            <a:r>
              <a:rPr lang="es-ES" sz="1600" dirty="0"/>
              <a:t>los costos de bolsillo del paciente que deben pagarse al proveedor de la atención m</a:t>
            </a:r>
            <a:r>
              <a:rPr lang="es-MX" sz="1600" dirty="0" err="1"/>
              <a:t>édico</a:t>
            </a:r>
            <a:r>
              <a:rPr lang="es-ES" sz="1600" dirty="0"/>
              <a:t>. Se paga el monto total hasta alcanzar el deducible del seguro. Una vez alcanzado se paga un porcentaje. Las primas no cuentan como "copago" por la atención cubierta que se provee.</a:t>
            </a:r>
          </a:p>
          <a:p>
            <a:pPr marL="514290" indent="-514290">
              <a:buFont typeface="+mj-lt"/>
              <a:buAutoNum type="arabicPeriod"/>
            </a:pPr>
            <a:r>
              <a:rPr lang="en-US" sz="1600" b="1" dirty="0" err="1">
                <a:solidFill>
                  <a:schemeClr val="accent1">
                    <a:lumMod val="75000"/>
                  </a:schemeClr>
                </a:solidFill>
              </a:rPr>
              <a:t>Deducibles</a:t>
            </a: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</a:rPr>
              <a:t>:</a:t>
            </a:r>
            <a:r>
              <a:rPr lang="en-US" sz="1600" dirty="0"/>
              <a:t> umbral de </a:t>
            </a:r>
            <a:r>
              <a:rPr lang="en-US" sz="1600" dirty="0" err="1"/>
              <a:t>los</a:t>
            </a:r>
            <a:r>
              <a:rPr lang="en-US" sz="1600" dirty="0"/>
              <a:t> </a:t>
            </a:r>
            <a:r>
              <a:rPr lang="en-US" sz="1600" dirty="0" err="1"/>
              <a:t>costos</a:t>
            </a:r>
            <a:r>
              <a:rPr lang="en-US" sz="1600" dirty="0"/>
              <a:t> </a:t>
            </a:r>
            <a:r>
              <a:rPr lang="en-US" sz="1600" dirty="0" err="1"/>
              <a:t>pagados</a:t>
            </a:r>
            <a:r>
              <a:rPr lang="en-US" sz="1600" dirty="0"/>
              <a:t> </a:t>
            </a:r>
            <a:r>
              <a:rPr lang="en-US" sz="1600" dirty="0" err="1"/>
              <a:t>por</a:t>
            </a:r>
            <a:r>
              <a:rPr lang="en-US" sz="1600" dirty="0"/>
              <a:t> el </a:t>
            </a:r>
            <a:r>
              <a:rPr lang="en-US" sz="1600" dirty="0" err="1"/>
              <a:t>paciente</a:t>
            </a:r>
            <a:r>
              <a:rPr lang="en-US" sz="1600" dirty="0"/>
              <a:t> (</a:t>
            </a:r>
            <a:r>
              <a:rPr lang="en-US" sz="1600" dirty="0" err="1"/>
              <a:t>copagos</a:t>
            </a:r>
            <a:r>
              <a:rPr lang="en-US" sz="1600" dirty="0"/>
              <a:t>) antes de que la </a:t>
            </a:r>
            <a:r>
              <a:rPr lang="en-US" sz="1600" dirty="0" err="1"/>
              <a:t>aseguradora</a:t>
            </a:r>
            <a:r>
              <a:rPr lang="en-US" sz="1600" dirty="0"/>
              <a:t> </a:t>
            </a:r>
            <a:r>
              <a:rPr lang="en-US" sz="1600" dirty="0" err="1"/>
              <a:t>cubra</a:t>
            </a:r>
            <a:r>
              <a:rPr lang="en-US" sz="1600" dirty="0"/>
              <a:t> el </a:t>
            </a:r>
            <a:r>
              <a:rPr lang="en-US" sz="1600" dirty="0" err="1"/>
              <a:t>costo</a:t>
            </a:r>
            <a:r>
              <a:rPr lang="en-US" sz="1600" dirty="0"/>
              <a:t> total de la </a:t>
            </a:r>
            <a:r>
              <a:rPr lang="en-US" sz="1600" dirty="0" err="1"/>
              <a:t>atención</a:t>
            </a:r>
            <a:r>
              <a:rPr lang="en-US" sz="1600" dirty="0"/>
              <a:t>.</a:t>
            </a:r>
          </a:p>
          <a:p>
            <a:pPr marL="514290" indent="-514290">
              <a:buFont typeface="+mj-lt"/>
              <a:buAutoNum type="arabicPeriod"/>
            </a:pPr>
            <a:r>
              <a:rPr lang="es-ES" sz="1600" b="1" dirty="0">
                <a:solidFill>
                  <a:srgbClr val="0070C0"/>
                </a:solidFill>
              </a:rPr>
              <a:t>Máximo desembolso anual: </a:t>
            </a:r>
            <a:r>
              <a:rPr lang="es-ES" sz="1600" dirty="0"/>
              <a:t>el límite de responsabilidad financiera del paciente cada año.</a:t>
            </a:r>
          </a:p>
          <a:p>
            <a:pPr marL="514290" indent="-514290">
              <a:buFont typeface="+mj-lt"/>
              <a:buAutoNum type="arabicPeriod"/>
            </a:pPr>
            <a:r>
              <a:rPr lang="es-ES" sz="1600" b="1" dirty="0">
                <a:solidFill>
                  <a:srgbClr val="0070C0"/>
                </a:solidFill>
              </a:rPr>
              <a:t>Máximo de por vida: </a:t>
            </a:r>
            <a:r>
              <a:rPr lang="es-ES" sz="1600" dirty="0"/>
              <a:t>límite durante toda la vida del paciente. Esto limita los costos de las aseguradoras en condiciones catastróficas.</a:t>
            </a:r>
          </a:p>
          <a:p>
            <a:pPr marL="514290" indent="-514290">
              <a:buFont typeface="+mj-lt"/>
              <a:buAutoNum type="arabicPeriod"/>
            </a:pPr>
            <a:r>
              <a:rPr lang="es-ES" sz="1600" b="1" dirty="0">
                <a:solidFill>
                  <a:srgbClr val="0070C0"/>
                </a:solidFill>
              </a:rPr>
              <a:t>Costos permitidos: </a:t>
            </a:r>
            <a:r>
              <a:rPr lang="es-ES" sz="1600" dirty="0"/>
              <a:t>las aseguradoras pueden especificar terapias, medicamentos y tratamientos que consideran "permitidos" de acuerdo a la evaluación de su efectividad.</a:t>
            </a:r>
            <a:endParaRPr lang="en-US" sz="1600" dirty="0"/>
          </a:p>
          <a:p>
            <a:pPr marL="514290" indent="-514290">
              <a:buFont typeface="+mj-lt"/>
              <a:buAutoNum type="arabicPeriod"/>
            </a:pPr>
            <a:endParaRPr lang="en-US" sz="1800" dirty="0"/>
          </a:p>
          <a:p>
            <a:pPr marL="0" indent="0" algn="ctr">
              <a:buNone/>
            </a:pPr>
            <a:r>
              <a:rPr lang="en-US" sz="1600" dirty="0"/>
              <a:t>La Ley de </a:t>
            </a:r>
            <a:r>
              <a:rPr lang="en-US" sz="1600" b="1" dirty="0" err="1"/>
              <a:t>Cuidado</a:t>
            </a:r>
            <a:r>
              <a:rPr lang="en-US" sz="1600" b="1" dirty="0"/>
              <a:t> de </a:t>
            </a:r>
            <a:r>
              <a:rPr lang="en-US" sz="1600" b="1" dirty="0" err="1"/>
              <a:t>Salud</a:t>
            </a:r>
            <a:r>
              <a:rPr lang="en-US" sz="1600" b="1" dirty="0"/>
              <a:t> </a:t>
            </a:r>
            <a:r>
              <a:rPr lang="en-US" sz="1600" b="1" dirty="0" err="1"/>
              <a:t>Asequible</a:t>
            </a:r>
            <a:r>
              <a:rPr lang="en-US" sz="1600" b="1" dirty="0"/>
              <a:t> </a:t>
            </a:r>
            <a:r>
              <a:rPr lang="en-US" sz="1600" dirty="0"/>
              <a:t>(ACA, </a:t>
            </a:r>
            <a:r>
              <a:rPr lang="en-US" sz="1600" dirty="0" err="1"/>
              <a:t>por</a:t>
            </a:r>
            <a:r>
              <a:rPr lang="en-US" sz="1600" dirty="0"/>
              <a:t> </a:t>
            </a:r>
            <a:r>
              <a:rPr lang="en-US" sz="1600" dirty="0" err="1"/>
              <a:t>sus</a:t>
            </a:r>
            <a:r>
              <a:rPr lang="en-US" sz="1600" dirty="0"/>
              <a:t> </a:t>
            </a:r>
            <a:r>
              <a:rPr lang="en-US" sz="1600" dirty="0" err="1"/>
              <a:t>siglas</a:t>
            </a:r>
            <a:r>
              <a:rPr lang="en-US" sz="1600" dirty="0"/>
              <a:t> </a:t>
            </a:r>
            <a:r>
              <a:rPr lang="en-US" sz="1600" dirty="0" err="1"/>
              <a:t>en</a:t>
            </a:r>
            <a:r>
              <a:rPr lang="en-US" sz="1600" dirty="0"/>
              <a:t> </a:t>
            </a:r>
            <a:r>
              <a:rPr lang="en-US" sz="1600" dirty="0" err="1"/>
              <a:t>inglés</a:t>
            </a:r>
            <a:r>
              <a:rPr lang="en-US" sz="1600" dirty="0"/>
              <a:t>) </a:t>
            </a:r>
            <a:r>
              <a:rPr lang="en-US" sz="1600" dirty="0" err="1"/>
              <a:t>exigió</a:t>
            </a:r>
            <a:r>
              <a:rPr lang="en-US" sz="1600" dirty="0"/>
              <a:t> que las </a:t>
            </a:r>
            <a:r>
              <a:rPr lang="en-US" sz="1600" dirty="0" err="1"/>
              <a:t>compañías</a:t>
            </a:r>
            <a:r>
              <a:rPr lang="en-US" sz="1600" dirty="0"/>
              <a:t> de </a:t>
            </a:r>
            <a:r>
              <a:rPr lang="en-US" sz="1600" dirty="0" err="1"/>
              <a:t>seguros</a:t>
            </a:r>
            <a:r>
              <a:rPr lang="en-US" sz="1600" dirty="0"/>
              <a:t> y el </a:t>
            </a:r>
            <a:r>
              <a:rPr lang="en-US" sz="1600" dirty="0" err="1"/>
              <a:t>seguro</a:t>
            </a:r>
            <a:r>
              <a:rPr lang="en-US" sz="1600" dirty="0"/>
              <a:t> </a:t>
            </a:r>
            <a:r>
              <a:rPr lang="en-US" sz="1600" dirty="0" err="1"/>
              <a:t>gubernamental</a:t>
            </a:r>
            <a:r>
              <a:rPr lang="en-US" sz="1600" dirty="0"/>
              <a:t> (Medicaid y Medicare) </a:t>
            </a:r>
            <a:r>
              <a:rPr lang="en-US" sz="1600" dirty="0" err="1"/>
              <a:t>cubrieran</a:t>
            </a:r>
            <a:r>
              <a:rPr lang="en-US" sz="1600" dirty="0"/>
              <a:t> </a:t>
            </a:r>
            <a:r>
              <a:rPr lang="en-US" sz="1600" dirty="0" err="1"/>
              <a:t>diversos</a:t>
            </a:r>
            <a:r>
              <a:rPr lang="en-US" sz="1600" dirty="0"/>
              <a:t> </a:t>
            </a:r>
            <a:r>
              <a:rPr lang="en-US" sz="1600" dirty="0" err="1"/>
              <a:t>tipos</a:t>
            </a:r>
            <a:r>
              <a:rPr lang="en-US" sz="1600" dirty="0"/>
              <a:t> de </a:t>
            </a:r>
            <a:r>
              <a:rPr lang="en-US" sz="1600" dirty="0" err="1"/>
              <a:t>padecimientos</a:t>
            </a:r>
            <a:r>
              <a:rPr lang="en-US" sz="1600" dirty="0"/>
              <a:t> </a:t>
            </a:r>
            <a:r>
              <a:rPr lang="en-US" sz="1600" dirty="0" err="1"/>
              <a:t>importantes</a:t>
            </a:r>
            <a:r>
              <a:rPr lang="en-US" sz="1600" dirty="0"/>
              <a:t> para </a:t>
            </a:r>
            <a:r>
              <a:rPr lang="en-US" sz="1600" dirty="0" err="1"/>
              <a:t>mejorar</a:t>
            </a:r>
            <a:r>
              <a:rPr lang="en-US" sz="1600" dirty="0"/>
              <a:t> la </a:t>
            </a:r>
            <a:r>
              <a:rPr lang="en-US" sz="1600" dirty="0" err="1"/>
              <a:t>salud</a:t>
            </a:r>
            <a:r>
              <a:rPr lang="en-US" sz="1600" dirty="0"/>
              <a:t> general de la </a:t>
            </a:r>
            <a:r>
              <a:rPr lang="en-US" sz="1600" dirty="0" err="1"/>
              <a:t>población</a:t>
            </a:r>
            <a:r>
              <a:rPr lang="en-US" sz="1600" dirty="0"/>
              <a:t>. </a:t>
            </a:r>
            <a:r>
              <a:rPr lang="en-US" sz="1600" dirty="0" err="1"/>
              <a:t>Esto</a:t>
            </a:r>
            <a:r>
              <a:rPr lang="en-US" sz="1600" dirty="0"/>
              <a:t> </a:t>
            </a:r>
            <a:r>
              <a:rPr lang="en-US" sz="1600" dirty="0" err="1"/>
              <a:t>cambió</a:t>
            </a:r>
            <a:r>
              <a:rPr lang="en-US" sz="1600" dirty="0"/>
              <a:t> el </a:t>
            </a:r>
            <a:r>
              <a:rPr lang="en-US" sz="1600" dirty="0" err="1"/>
              <a:t>enfoque</a:t>
            </a:r>
            <a:r>
              <a:rPr lang="en-US" sz="1600" dirty="0"/>
              <a:t> del </a:t>
            </a:r>
            <a:r>
              <a:rPr lang="en-US" sz="1600" dirty="0" err="1"/>
              <a:t>sistema</a:t>
            </a:r>
            <a:r>
              <a:rPr lang="en-US" sz="1600" dirty="0"/>
              <a:t> de </a:t>
            </a:r>
            <a:r>
              <a:rPr lang="en-US" sz="1600" dirty="0" err="1"/>
              <a:t>salud</a:t>
            </a:r>
            <a:r>
              <a:rPr lang="en-US" sz="1600" dirty="0"/>
              <a:t> </a:t>
            </a:r>
            <a:r>
              <a:rPr lang="en-US" sz="1600" dirty="0" err="1"/>
              <a:t>hacia</a:t>
            </a:r>
            <a:r>
              <a:rPr lang="en-US" sz="1600" dirty="0"/>
              <a:t> "</a:t>
            </a:r>
            <a:r>
              <a:rPr lang="en-US" sz="1600" dirty="0" err="1"/>
              <a:t>Salud</a:t>
            </a:r>
            <a:r>
              <a:rPr lang="en-US" sz="1600" dirty="0"/>
              <a:t>" </a:t>
            </a:r>
            <a:r>
              <a:rPr lang="en-US" sz="1600" dirty="0" err="1"/>
              <a:t>por</a:t>
            </a:r>
            <a:r>
              <a:rPr lang="en-US" sz="1600" dirty="0"/>
              <a:t> </a:t>
            </a:r>
            <a:r>
              <a:rPr lang="en-US" sz="1600" dirty="0" err="1"/>
              <a:t>encima</a:t>
            </a:r>
            <a:r>
              <a:rPr lang="en-US" sz="1600" dirty="0"/>
              <a:t> de "</a:t>
            </a:r>
            <a:r>
              <a:rPr lang="en-US" sz="1600" dirty="0" err="1"/>
              <a:t>Tratamiento</a:t>
            </a:r>
            <a:r>
              <a:rPr lang="en-US" sz="1600" dirty="0"/>
              <a:t>". </a:t>
            </a:r>
            <a:r>
              <a:rPr lang="en-US" sz="1600" dirty="0" err="1"/>
              <a:t>Esto</a:t>
            </a:r>
            <a:r>
              <a:rPr lang="en-US" sz="1600" dirty="0"/>
              <a:t> </a:t>
            </a:r>
            <a:r>
              <a:rPr lang="en-US" sz="1600" dirty="0" err="1"/>
              <a:t>también</a:t>
            </a:r>
            <a:r>
              <a:rPr lang="en-US" sz="1600" dirty="0"/>
              <a:t> </a:t>
            </a:r>
            <a:r>
              <a:rPr lang="en-US" sz="1600" dirty="0" err="1"/>
              <a:t>aumentó</a:t>
            </a:r>
            <a:r>
              <a:rPr lang="en-US" sz="1600" dirty="0"/>
              <a:t> la </a:t>
            </a:r>
            <a:r>
              <a:rPr lang="en-US" sz="1600" dirty="0" err="1"/>
              <a:t>cobertura</a:t>
            </a:r>
            <a:r>
              <a:rPr lang="en-US" sz="1600" dirty="0"/>
              <a:t> de </a:t>
            </a:r>
            <a:r>
              <a:rPr lang="en-US" sz="1600" dirty="0" err="1"/>
              <a:t>pacientes</a:t>
            </a:r>
            <a:r>
              <a:rPr lang="en-US" sz="1600" dirty="0"/>
              <a:t> que </a:t>
            </a:r>
            <a:r>
              <a:rPr lang="en-US" sz="1600" dirty="0" err="1"/>
              <a:t>anteriormente</a:t>
            </a:r>
            <a:r>
              <a:rPr lang="en-US" sz="1600" dirty="0"/>
              <a:t> no </a:t>
            </a:r>
            <a:r>
              <a:rPr lang="en-US" sz="1600" dirty="0" err="1"/>
              <a:t>recibían</a:t>
            </a:r>
            <a:r>
              <a:rPr lang="en-US" sz="1600" dirty="0"/>
              <a:t> </a:t>
            </a:r>
            <a:r>
              <a:rPr lang="en-US" sz="1600" dirty="0" err="1"/>
              <a:t>atención</a:t>
            </a:r>
            <a:r>
              <a:rPr lang="en-US" sz="1600" dirty="0"/>
              <a:t>.</a:t>
            </a:r>
          </a:p>
          <a:p>
            <a:pPr marL="514290" indent="-514290">
              <a:buFont typeface="+mj-lt"/>
              <a:buAutoNum type="arabicPeriod"/>
            </a:pPr>
            <a:r>
              <a:rPr lang="es-ES" sz="1600" b="1" dirty="0">
                <a:solidFill>
                  <a:srgbClr val="0070C0"/>
                </a:solidFill>
              </a:rPr>
              <a:t>Atención preventiva: </a:t>
            </a:r>
            <a:r>
              <a:rPr lang="es-ES" sz="1600" dirty="0"/>
              <a:t>atención considerada "efectiva" por los paneles de expertos nacionales.</a:t>
            </a:r>
          </a:p>
          <a:p>
            <a:pPr marL="514290" indent="-514290">
              <a:buFont typeface="+mj-lt"/>
              <a:buAutoNum type="arabicPeriod"/>
            </a:pPr>
            <a:r>
              <a:rPr lang="en-US" sz="1600" b="1" dirty="0" err="1">
                <a:solidFill>
                  <a:srgbClr val="0070C0"/>
                </a:solidFill>
              </a:rPr>
              <a:t>Condiciones</a:t>
            </a:r>
            <a:r>
              <a:rPr lang="en-US" sz="1600" b="1" dirty="0">
                <a:solidFill>
                  <a:srgbClr val="0070C0"/>
                </a:solidFill>
              </a:rPr>
              <a:t> </a:t>
            </a:r>
            <a:r>
              <a:rPr lang="en-US" sz="1600" b="1" dirty="0" err="1">
                <a:solidFill>
                  <a:srgbClr val="0070C0"/>
                </a:solidFill>
              </a:rPr>
              <a:t>preexistentes</a:t>
            </a:r>
            <a:r>
              <a:rPr lang="en-US" sz="1600" b="1" dirty="0">
                <a:solidFill>
                  <a:srgbClr val="0070C0"/>
                </a:solidFill>
              </a:rPr>
              <a:t>: </a:t>
            </a:r>
            <a:r>
              <a:rPr lang="en-US" sz="1600" dirty="0" err="1"/>
              <a:t>condiciones</a:t>
            </a:r>
            <a:r>
              <a:rPr lang="en-US" sz="1600" dirty="0"/>
              <a:t> </a:t>
            </a:r>
            <a:r>
              <a:rPr lang="en-US" sz="1600" dirty="0" err="1"/>
              <a:t>preexistentes</a:t>
            </a:r>
            <a:r>
              <a:rPr lang="en-US" sz="1600" dirty="0"/>
              <a:t> antes del </a:t>
            </a:r>
            <a:r>
              <a:rPr lang="en-US" sz="1600" dirty="0" err="1"/>
              <a:t>comienzo</a:t>
            </a:r>
            <a:r>
              <a:rPr lang="en-US" sz="1600" dirty="0"/>
              <a:t> de </a:t>
            </a:r>
            <a:r>
              <a:rPr lang="en-US" sz="1600" dirty="0" err="1"/>
              <a:t>esta</a:t>
            </a:r>
            <a:r>
              <a:rPr lang="en-US" sz="1600" dirty="0"/>
              <a:t> </a:t>
            </a:r>
            <a:r>
              <a:rPr lang="en-US" sz="1600" dirty="0" err="1"/>
              <a:t>cobertura</a:t>
            </a:r>
            <a:r>
              <a:rPr lang="en-US" sz="1600" dirty="0"/>
              <a:t> de </a:t>
            </a:r>
            <a:r>
              <a:rPr lang="en-US" sz="1600" dirty="0" err="1"/>
              <a:t>seguro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737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5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77"/>
            <a:ext cx="9144000" cy="685384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351263" y="3541359"/>
            <a:ext cx="938068" cy="566082"/>
          </a:xfrm>
          <a:prstGeom prst="rect">
            <a:avLst/>
          </a:prstGeom>
        </p:spPr>
        <p:txBody>
          <a:bodyPr vert="horz" wrap="square" lIns="0" tIns="11966" rIns="0" bIns="0" rtlCol="0">
            <a:spAutoFit/>
          </a:bodyPr>
          <a:lstStyle/>
          <a:p>
            <a:pPr marL="11396" marR="4559" indent="-11396" algn="ctr" defTabSz="820487">
              <a:spcBef>
                <a:spcPts val="94"/>
              </a:spcBef>
            </a:pPr>
            <a:r>
              <a:rPr lang="es-ES" sz="900" b="1" spc="81" dirty="0">
                <a:solidFill>
                  <a:prstClr val="black"/>
                </a:solidFill>
                <a:cs typeface="Calibri"/>
              </a:rPr>
              <a:t>El paciente recibe cuidado preventivo rutinario</a:t>
            </a:r>
            <a:endParaRPr sz="9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24250" y="3541359"/>
            <a:ext cx="900545" cy="704580"/>
          </a:xfrm>
          <a:prstGeom prst="rect">
            <a:avLst/>
          </a:prstGeom>
        </p:spPr>
        <p:txBody>
          <a:bodyPr vert="horz" wrap="square" lIns="0" tIns="11966" rIns="0" bIns="0" rtlCol="0">
            <a:spAutoFit/>
          </a:bodyPr>
          <a:lstStyle/>
          <a:p>
            <a:pPr marL="11396" marR="4559" indent="-1140" algn="ctr" defTabSz="820487">
              <a:spcBef>
                <a:spcPts val="94"/>
              </a:spcBef>
            </a:pPr>
            <a:r>
              <a:rPr lang="es-ES" sz="900" b="1" spc="67" dirty="0">
                <a:solidFill>
                  <a:prstClr val="black"/>
                </a:solidFill>
                <a:cs typeface="Calibri"/>
              </a:rPr>
              <a:t>El paciente recibe el cuidado adicional necesario </a:t>
            </a:r>
            <a:endParaRPr sz="9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685702" y="3541359"/>
            <a:ext cx="755650" cy="566082"/>
          </a:xfrm>
          <a:prstGeom prst="rect">
            <a:avLst/>
          </a:prstGeom>
        </p:spPr>
        <p:txBody>
          <a:bodyPr vert="horz" wrap="square" lIns="0" tIns="11966" rIns="0" bIns="0" rtlCol="0">
            <a:spAutoFit/>
          </a:bodyPr>
          <a:lstStyle/>
          <a:p>
            <a:pPr marL="11396" marR="4559" indent="-11396" algn="ctr" defTabSz="820487">
              <a:spcBef>
                <a:spcPts val="94"/>
              </a:spcBef>
            </a:pPr>
            <a:r>
              <a:rPr lang="es-ES" sz="900" b="1" spc="81" dirty="0">
                <a:solidFill>
                  <a:prstClr val="black"/>
                </a:solidFill>
                <a:cs typeface="Calibri"/>
              </a:rPr>
              <a:t>El paciente recibe más cuidado necesario</a:t>
            </a:r>
            <a:endParaRPr sz="9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36340" y="3541359"/>
            <a:ext cx="755650" cy="566082"/>
          </a:xfrm>
          <a:prstGeom prst="rect">
            <a:avLst/>
          </a:prstGeom>
        </p:spPr>
        <p:txBody>
          <a:bodyPr vert="horz" wrap="square" lIns="0" tIns="11966" rIns="0" bIns="0" rtlCol="0">
            <a:spAutoFit/>
          </a:bodyPr>
          <a:lstStyle/>
          <a:p>
            <a:pPr marL="11396" marR="4559" indent="-11396" algn="ctr" defTabSz="820487">
              <a:spcBef>
                <a:spcPts val="94"/>
              </a:spcBef>
            </a:pPr>
            <a:r>
              <a:rPr lang="es-ES" sz="900" b="1" spc="81" dirty="0">
                <a:solidFill>
                  <a:prstClr val="black"/>
                </a:solidFill>
                <a:cs typeface="Calibri"/>
              </a:rPr>
              <a:t>Paciente recibe más cuidado necesario</a:t>
            </a:r>
            <a:endParaRPr sz="9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131865" y="3186960"/>
            <a:ext cx="912091" cy="564216"/>
          </a:xfrm>
          <a:prstGeom prst="rect">
            <a:avLst/>
          </a:prstGeom>
        </p:spPr>
        <p:txBody>
          <a:bodyPr vert="horz" wrap="square" lIns="0" tIns="11966" rIns="0" bIns="0" rtlCol="0">
            <a:spAutoFit/>
          </a:bodyPr>
          <a:lstStyle/>
          <a:p>
            <a:pPr marL="10825" marR="4559" algn="ctr" defTabSz="820487">
              <a:spcBef>
                <a:spcPts val="94"/>
              </a:spcBef>
            </a:pPr>
            <a:r>
              <a:rPr lang="es-ES" sz="900" b="1" spc="76" dirty="0">
                <a:solidFill>
                  <a:prstClr val="black"/>
                </a:solidFill>
                <a:cs typeface="Calibri"/>
              </a:rPr>
              <a:t>El próximo año el proceso anual y el valor reinician</a:t>
            </a:r>
            <a:endParaRPr sz="9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96009" y="601896"/>
            <a:ext cx="8312727" cy="334674"/>
          </a:xfrm>
          <a:prstGeom prst="rect">
            <a:avLst/>
          </a:prstGeom>
        </p:spPr>
        <p:txBody>
          <a:bodyPr vert="horz" wrap="square" lIns="0" tIns="11396" rIns="0" bIns="0" rtlCol="0">
            <a:spAutoFit/>
          </a:bodyPr>
          <a:lstStyle/>
          <a:p>
            <a:pPr marL="11396" algn="ctr" defTabSz="820487">
              <a:spcBef>
                <a:spcPts val="90"/>
              </a:spcBef>
            </a:pPr>
            <a:r>
              <a:rPr lang="es-ES" sz="2100" b="1" spc="615" dirty="0">
                <a:solidFill>
                  <a:srgbClr val="434345"/>
                </a:solidFill>
                <a:cs typeface="Calibri"/>
              </a:rPr>
              <a:t>CÓMO FUNCIONA EL SEGURO MÉDICO </a:t>
            </a:r>
            <a:r>
              <a:rPr lang="en-US" sz="2100" b="1" spc="359" dirty="0">
                <a:solidFill>
                  <a:srgbClr val="60D095"/>
                </a:solidFill>
                <a:cs typeface="Calibri"/>
              </a:rPr>
              <a:t>“TÍPICO”</a:t>
            </a:r>
            <a:endParaRPr lang="en-US" sz="21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57044" y="2435983"/>
            <a:ext cx="732559" cy="794226"/>
          </a:xfrm>
          <a:prstGeom prst="rect">
            <a:avLst/>
          </a:prstGeom>
        </p:spPr>
        <p:txBody>
          <a:bodyPr vert="horz" wrap="square" lIns="0" tIns="273496" rIns="0" bIns="0" rtlCol="0">
            <a:spAutoFit/>
          </a:bodyPr>
          <a:lstStyle/>
          <a:p>
            <a:pPr marL="11396" marR="4559" algn="ctr" defTabSz="820487">
              <a:lnSpc>
                <a:spcPct val="102499"/>
              </a:lnSpc>
              <a:spcBef>
                <a:spcPts val="251"/>
              </a:spcBef>
            </a:pPr>
            <a:r>
              <a:rPr lang="es-ES" sz="1100" b="1" spc="135" dirty="0">
                <a:solidFill>
                  <a:prstClr val="black"/>
                </a:solidFill>
                <a:cs typeface="Calibri"/>
              </a:rPr>
              <a:t>El Año del Plan Inicia</a:t>
            </a:r>
            <a:endParaRPr sz="11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593408" y="2502183"/>
            <a:ext cx="1913659" cy="180415"/>
          </a:xfrm>
          <a:custGeom>
            <a:avLst/>
            <a:gdLst/>
            <a:ahLst/>
            <a:cxnLst/>
            <a:rect l="l" t="t" r="r" b="b"/>
            <a:pathLst>
              <a:path w="2105025" h="204469">
                <a:moveTo>
                  <a:pt x="0" y="204088"/>
                </a:moveTo>
                <a:lnTo>
                  <a:pt x="2104580" y="204088"/>
                </a:lnTo>
                <a:lnTo>
                  <a:pt x="2104580" y="0"/>
                </a:lnTo>
                <a:lnTo>
                  <a:pt x="0" y="0"/>
                </a:lnTo>
                <a:lnTo>
                  <a:pt x="0" y="2040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820487"/>
            <a:endParaRPr>
              <a:solidFill>
                <a:prstClr val="black"/>
              </a:solidFill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700103" y="2504724"/>
            <a:ext cx="1700645" cy="149432"/>
          </a:xfrm>
          <a:prstGeom prst="rect">
            <a:avLst/>
          </a:prstGeom>
        </p:spPr>
        <p:txBody>
          <a:bodyPr vert="horz" wrap="square" lIns="0" tIns="10825" rIns="0" bIns="0" rtlCol="0">
            <a:spAutoFit/>
          </a:bodyPr>
          <a:lstStyle/>
          <a:p>
            <a:pPr marL="11396" algn="ctr" defTabSz="820487">
              <a:spcBef>
                <a:spcPts val="85"/>
              </a:spcBef>
            </a:pPr>
            <a:r>
              <a:rPr lang="en-US" sz="900" b="1" spc="81" dirty="0" err="1">
                <a:solidFill>
                  <a:prstClr val="black"/>
                </a:solidFill>
                <a:cs typeface="Calibri"/>
              </a:rPr>
              <a:t>Cuidado</a:t>
            </a:r>
            <a:r>
              <a:rPr lang="en-US" sz="900" b="1" spc="81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900" b="1" spc="81" dirty="0" err="1">
                <a:solidFill>
                  <a:prstClr val="black"/>
                </a:solidFill>
                <a:cs typeface="Calibri"/>
              </a:rPr>
              <a:t>Agudo</a:t>
            </a:r>
            <a:r>
              <a:rPr lang="en-US" sz="900" b="1" spc="81" dirty="0">
                <a:solidFill>
                  <a:prstClr val="black"/>
                </a:solidFill>
                <a:cs typeface="Calibri"/>
              </a:rPr>
              <a:t> y </a:t>
            </a:r>
            <a:r>
              <a:rPr lang="en-US" sz="900" b="1" spc="81" dirty="0" err="1">
                <a:solidFill>
                  <a:prstClr val="black"/>
                </a:solidFill>
                <a:cs typeface="Calibri"/>
              </a:rPr>
              <a:t>Preventivo</a:t>
            </a:r>
            <a:endParaRPr sz="9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455682" y="4196797"/>
            <a:ext cx="758535" cy="383340"/>
          </a:xfrm>
          <a:prstGeom prst="rect">
            <a:avLst/>
          </a:prstGeom>
        </p:spPr>
        <p:txBody>
          <a:bodyPr vert="horz" wrap="square" lIns="0" tIns="10825" rIns="0" bIns="0" rtlCol="0">
            <a:spAutoFit/>
          </a:bodyPr>
          <a:lstStyle/>
          <a:p>
            <a:pPr marR="4559" indent="9972" algn="ctr" defTabSz="820487">
              <a:lnSpc>
                <a:spcPct val="101699"/>
              </a:lnSpc>
              <a:spcBef>
                <a:spcPts val="85"/>
              </a:spcBef>
            </a:pPr>
            <a:r>
              <a:rPr lang="en-US" sz="800" b="1" spc="112" dirty="0">
                <a:solidFill>
                  <a:prstClr val="black"/>
                </a:solidFill>
                <a:cs typeface="Calibri"/>
              </a:rPr>
              <a:t>Sin </a:t>
            </a:r>
            <a:r>
              <a:rPr lang="en-US" sz="800" b="1" spc="112" dirty="0" err="1">
                <a:solidFill>
                  <a:prstClr val="black"/>
                </a:solidFill>
                <a:cs typeface="Calibri"/>
              </a:rPr>
              <a:t>costos</a:t>
            </a:r>
            <a:r>
              <a:rPr lang="en-US" sz="800" b="1" spc="112" dirty="0">
                <a:solidFill>
                  <a:prstClr val="black"/>
                </a:solidFill>
                <a:cs typeface="Calibri"/>
              </a:rPr>
              <a:t> para el  </a:t>
            </a:r>
            <a:r>
              <a:rPr lang="en-US" sz="800" b="1" spc="112" dirty="0" err="1">
                <a:solidFill>
                  <a:prstClr val="black"/>
                </a:solidFill>
                <a:cs typeface="Calibri"/>
              </a:rPr>
              <a:t>paciente</a:t>
            </a:r>
            <a:r>
              <a:rPr sz="800" b="1" spc="58" dirty="0">
                <a:solidFill>
                  <a:prstClr val="black"/>
                </a:solidFill>
                <a:cs typeface="Calibri"/>
              </a:rPr>
              <a:t>.</a:t>
            </a:r>
            <a:endParaRPr sz="8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351263" y="4651392"/>
            <a:ext cx="868726" cy="508888"/>
          </a:xfrm>
          <a:prstGeom prst="rect">
            <a:avLst/>
          </a:prstGeom>
        </p:spPr>
        <p:txBody>
          <a:bodyPr vert="horz" wrap="square" lIns="0" tIns="10825" rIns="0" bIns="0" rtlCol="0">
            <a:spAutoFit/>
          </a:bodyPr>
          <a:lstStyle/>
          <a:p>
            <a:pPr marL="11396" marR="4559" algn="ctr" defTabSz="820487">
              <a:lnSpc>
                <a:spcPct val="101699"/>
              </a:lnSpc>
              <a:spcBef>
                <a:spcPts val="85"/>
              </a:spcBef>
            </a:pPr>
            <a:r>
              <a:rPr lang="es-ES" sz="800" b="1" spc="49" dirty="0">
                <a:solidFill>
                  <a:prstClr val="black"/>
                </a:solidFill>
                <a:cs typeface="Calibri"/>
              </a:rPr>
              <a:t>Pero a los proveedores se les paga precios estándar.</a:t>
            </a:r>
            <a:endParaRPr sz="8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532909" y="4196798"/>
            <a:ext cx="900545" cy="885529"/>
          </a:xfrm>
          <a:prstGeom prst="rect">
            <a:avLst/>
          </a:prstGeom>
        </p:spPr>
        <p:txBody>
          <a:bodyPr vert="horz" wrap="square" lIns="0" tIns="10825" rIns="0" bIns="0" rtlCol="0">
            <a:spAutoFit/>
          </a:bodyPr>
          <a:lstStyle/>
          <a:p>
            <a:pPr marL="15670" marR="4559" indent="-15670" algn="ctr" defTabSz="820487">
              <a:lnSpc>
                <a:spcPct val="101699"/>
              </a:lnSpc>
              <a:spcBef>
                <a:spcPts val="85"/>
              </a:spcBef>
            </a:pPr>
            <a:r>
              <a:rPr lang="es-ES" sz="800" b="1" spc="67" dirty="0">
                <a:solidFill>
                  <a:prstClr val="black"/>
                </a:solidFill>
                <a:cs typeface="Calibri"/>
              </a:rPr>
              <a:t>El costo completo es pagado por el paciente hasta alcanzar el equivale al umbral del “deducible”</a:t>
            </a:r>
            <a:endParaRPr sz="8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572000" y="4196798"/>
            <a:ext cx="935065" cy="885529"/>
          </a:xfrm>
          <a:prstGeom prst="rect">
            <a:avLst/>
          </a:prstGeom>
        </p:spPr>
        <p:txBody>
          <a:bodyPr vert="horz" wrap="square" lIns="0" tIns="10825" rIns="0" bIns="0" rtlCol="0">
            <a:spAutoFit/>
          </a:bodyPr>
          <a:lstStyle/>
          <a:p>
            <a:pPr marR="4559" algn="ctr" defTabSz="820487">
              <a:lnSpc>
                <a:spcPct val="101699"/>
              </a:lnSpc>
              <a:spcBef>
                <a:spcPts val="85"/>
              </a:spcBef>
            </a:pPr>
            <a:r>
              <a:rPr lang="es-ES" sz="800" b="1" spc="112" dirty="0">
                <a:solidFill>
                  <a:prstClr val="black"/>
                </a:solidFill>
                <a:cs typeface="Calibri"/>
              </a:rPr>
              <a:t>El “copago” es pagado por el paciente hasta alcanzar el equivale al “máximo anual de desembolso”</a:t>
            </a:r>
            <a:endParaRPr sz="8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680364" y="4179573"/>
            <a:ext cx="880898" cy="1011076"/>
          </a:xfrm>
          <a:prstGeom prst="rect">
            <a:avLst/>
          </a:prstGeom>
        </p:spPr>
        <p:txBody>
          <a:bodyPr vert="horz" wrap="square" lIns="0" tIns="10825" rIns="0" bIns="0" rtlCol="0">
            <a:spAutoFit/>
          </a:bodyPr>
          <a:lstStyle/>
          <a:p>
            <a:pPr marL="11396" marR="4559" algn="ctr" defTabSz="820487">
              <a:lnSpc>
                <a:spcPct val="101699"/>
              </a:lnSpc>
              <a:spcBef>
                <a:spcPts val="85"/>
              </a:spcBef>
            </a:pPr>
            <a:r>
              <a:rPr lang="es-ES" sz="800" b="1" spc="90" dirty="0">
                <a:solidFill>
                  <a:prstClr val="black"/>
                </a:solidFill>
                <a:cs typeface="Calibri"/>
              </a:rPr>
              <a:t>Costos permitidos pagados por el seguro hasta que la suma alcance el “máximo de por vida"</a:t>
            </a:r>
            <a:endParaRPr sz="8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770910" y="1893696"/>
            <a:ext cx="3550845" cy="611095"/>
          </a:xfrm>
          <a:prstGeom prst="rect">
            <a:avLst/>
          </a:prstGeom>
        </p:spPr>
        <p:txBody>
          <a:bodyPr vert="horz" wrap="square" lIns="0" tIns="10825" rIns="0" bIns="0" rtlCol="0">
            <a:spAutoFit/>
          </a:bodyPr>
          <a:lstStyle/>
          <a:p>
            <a:pPr marL="11396" marR="4559" indent="-11396" algn="ctr" defTabSz="820487">
              <a:spcBef>
                <a:spcPts val="85"/>
              </a:spcBef>
            </a:pPr>
            <a:r>
              <a:rPr lang="en-US" sz="1300" b="1" spc="94" dirty="0" err="1">
                <a:solidFill>
                  <a:prstClr val="black"/>
                </a:solidFill>
                <a:cs typeface="Calibri"/>
              </a:rPr>
              <a:t>Doctores</a:t>
            </a:r>
            <a:r>
              <a:rPr lang="en-US" sz="1300" b="1" spc="94" dirty="0">
                <a:solidFill>
                  <a:prstClr val="black"/>
                </a:solidFill>
                <a:cs typeface="Calibri"/>
              </a:rPr>
              <a:t>, </a:t>
            </a:r>
            <a:r>
              <a:rPr lang="en-US" sz="1300" b="1" spc="94" dirty="0" err="1">
                <a:solidFill>
                  <a:prstClr val="black"/>
                </a:solidFill>
                <a:cs typeface="Calibri"/>
              </a:rPr>
              <a:t>Cuidado</a:t>
            </a:r>
            <a:r>
              <a:rPr lang="en-US" sz="1300" b="1" spc="94" dirty="0">
                <a:solidFill>
                  <a:prstClr val="black"/>
                </a:solidFill>
                <a:cs typeface="Calibri"/>
              </a:rPr>
              <a:t> de Hospital, </a:t>
            </a:r>
            <a:r>
              <a:rPr lang="en-US" sz="1300" b="1" spc="94" dirty="0" err="1">
                <a:solidFill>
                  <a:prstClr val="black"/>
                </a:solidFill>
                <a:cs typeface="Calibri"/>
              </a:rPr>
              <a:t>Medicamento</a:t>
            </a:r>
            <a:r>
              <a:rPr lang="en-US" sz="1300" b="1" spc="94" dirty="0">
                <a:solidFill>
                  <a:prstClr val="black"/>
                </a:solidFill>
                <a:cs typeface="Calibri"/>
              </a:rPr>
              <a:t> </a:t>
            </a:r>
            <a:r>
              <a:rPr lang="en-US" sz="1300" b="1" spc="94" dirty="0" err="1">
                <a:solidFill>
                  <a:prstClr val="black"/>
                </a:solidFill>
                <a:cs typeface="Calibri"/>
              </a:rPr>
              <a:t>Urgente</a:t>
            </a:r>
            <a:r>
              <a:rPr lang="en-US" sz="1300" b="1" spc="94" dirty="0">
                <a:solidFill>
                  <a:prstClr val="black"/>
                </a:solidFill>
                <a:cs typeface="Calibri"/>
              </a:rPr>
              <a:t>, </a:t>
            </a:r>
            <a:r>
              <a:rPr lang="en-US" sz="1300" b="1" spc="94" dirty="0" err="1">
                <a:solidFill>
                  <a:prstClr val="black"/>
                </a:solidFill>
                <a:cs typeface="Calibri"/>
              </a:rPr>
              <a:t>Imagenología</a:t>
            </a:r>
            <a:r>
              <a:rPr lang="en-US" sz="1300" b="1" spc="94" dirty="0">
                <a:solidFill>
                  <a:prstClr val="black"/>
                </a:solidFill>
                <a:cs typeface="Calibri"/>
              </a:rPr>
              <a:t>, </a:t>
            </a:r>
            <a:r>
              <a:rPr lang="en-US" sz="1300" b="1" spc="94" dirty="0" err="1">
                <a:solidFill>
                  <a:prstClr val="black"/>
                </a:solidFill>
                <a:cs typeface="Calibri"/>
              </a:rPr>
              <a:t>Terapia</a:t>
            </a:r>
            <a:r>
              <a:rPr lang="en-US" sz="1300" b="1" spc="94" dirty="0">
                <a:solidFill>
                  <a:prstClr val="black"/>
                </a:solidFill>
                <a:cs typeface="Calibri"/>
              </a:rPr>
              <a:t>, </a:t>
            </a:r>
            <a:r>
              <a:rPr lang="en-US" sz="1300" b="1" spc="94" dirty="0" err="1">
                <a:solidFill>
                  <a:prstClr val="black"/>
                </a:solidFill>
                <a:cs typeface="Calibri"/>
              </a:rPr>
              <a:t>Pruebas</a:t>
            </a:r>
            <a:r>
              <a:rPr lang="en-US" sz="1300" b="1" spc="94" dirty="0">
                <a:solidFill>
                  <a:prstClr val="black"/>
                </a:solidFill>
                <a:cs typeface="Calibri"/>
              </a:rPr>
              <a:t> de </a:t>
            </a:r>
            <a:r>
              <a:rPr lang="en-US" sz="1300" b="1" spc="94" dirty="0" err="1">
                <a:solidFill>
                  <a:prstClr val="black"/>
                </a:solidFill>
                <a:cs typeface="Calibri"/>
              </a:rPr>
              <a:t>Laboratorio</a:t>
            </a:r>
            <a:endParaRPr sz="1300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204549" y="2691426"/>
            <a:ext cx="839405" cy="528382"/>
          </a:xfrm>
          <a:prstGeom prst="rect">
            <a:avLst/>
          </a:prstGeom>
        </p:spPr>
        <p:txBody>
          <a:bodyPr vert="horz" wrap="square" lIns="0" tIns="10255" rIns="0" bIns="0" rtlCol="0">
            <a:spAutoFit/>
          </a:bodyPr>
          <a:lstStyle/>
          <a:p>
            <a:pPr marR="4559" algn="ctr" defTabSz="820487">
              <a:lnSpc>
                <a:spcPct val="102499"/>
              </a:lnSpc>
              <a:spcBef>
                <a:spcPts val="81"/>
              </a:spcBef>
            </a:pPr>
            <a:r>
              <a:rPr lang="es-ES" sz="1100" b="1" spc="135" dirty="0">
                <a:solidFill>
                  <a:prstClr val="black"/>
                </a:solidFill>
                <a:cs typeface="Calibri"/>
              </a:rPr>
              <a:t>Termina el Año del Plan</a:t>
            </a:r>
            <a:endParaRPr sz="1100" b="1" dirty="0">
              <a:solidFill>
                <a:prstClr val="black"/>
              </a:solidFill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2455680" y="4096375"/>
            <a:ext cx="758536" cy="0"/>
          </a:xfrm>
          <a:custGeom>
            <a:avLst/>
            <a:gdLst/>
            <a:ahLst/>
            <a:cxnLst/>
            <a:rect l="l" t="t" r="r" b="b"/>
            <a:pathLst>
              <a:path w="834389">
                <a:moveTo>
                  <a:pt x="0" y="0"/>
                </a:moveTo>
                <a:lnTo>
                  <a:pt x="833780" y="0"/>
                </a:lnTo>
              </a:path>
            </a:pathLst>
          </a:custGeom>
          <a:ln w="1162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pPr defTabSz="820487"/>
            <a:endParaRPr>
              <a:solidFill>
                <a:prstClr val="black"/>
              </a:solidFill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3588701" y="4096375"/>
            <a:ext cx="758536" cy="0"/>
          </a:xfrm>
          <a:custGeom>
            <a:avLst/>
            <a:gdLst/>
            <a:ahLst/>
            <a:cxnLst/>
            <a:rect l="l" t="t" r="r" b="b"/>
            <a:pathLst>
              <a:path w="834389">
                <a:moveTo>
                  <a:pt x="0" y="0"/>
                </a:moveTo>
                <a:lnTo>
                  <a:pt x="833780" y="0"/>
                </a:lnTo>
              </a:path>
            </a:pathLst>
          </a:custGeom>
          <a:ln w="1162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pPr defTabSz="820487"/>
            <a:endParaRPr>
              <a:solidFill>
                <a:prstClr val="black"/>
              </a:solidFill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4682303" y="4096375"/>
            <a:ext cx="758536" cy="0"/>
          </a:xfrm>
          <a:custGeom>
            <a:avLst/>
            <a:gdLst/>
            <a:ahLst/>
            <a:cxnLst/>
            <a:rect l="l" t="t" r="r" b="b"/>
            <a:pathLst>
              <a:path w="834389">
                <a:moveTo>
                  <a:pt x="0" y="0"/>
                </a:moveTo>
                <a:lnTo>
                  <a:pt x="833780" y="0"/>
                </a:lnTo>
              </a:path>
            </a:pathLst>
          </a:custGeom>
          <a:ln w="1162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pPr defTabSz="820487"/>
            <a:endParaRPr>
              <a:solidFill>
                <a:prstClr val="black"/>
              </a:solidFill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5724140" y="4096375"/>
            <a:ext cx="758536" cy="0"/>
          </a:xfrm>
          <a:custGeom>
            <a:avLst/>
            <a:gdLst/>
            <a:ahLst/>
            <a:cxnLst/>
            <a:rect l="l" t="t" r="r" b="b"/>
            <a:pathLst>
              <a:path w="834390">
                <a:moveTo>
                  <a:pt x="0" y="0"/>
                </a:moveTo>
                <a:lnTo>
                  <a:pt x="833780" y="0"/>
                </a:lnTo>
              </a:path>
            </a:pathLst>
          </a:custGeom>
          <a:ln w="1162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pPr defTabSz="820487"/>
            <a:endParaRPr>
              <a:solidFill>
                <a:prstClr val="black"/>
              </a:solidFill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415637" y="5379916"/>
            <a:ext cx="8312727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162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pPr defTabSz="820487"/>
            <a:endParaRPr>
              <a:solidFill>
                <a:prstClr val="black"/>
              </a:solidFill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04091" y="5502513"/>
            <a:ext cx="8296564" cy="979394"/>
          </a:xfrm>
          <a:prstGeom prst="rect">
            <a:avLst/>
          </a:prstGeom>
        </p:spPr>
        <p:txBody>
          <a:bodyPr vert="horz" wrap="square" lIns="0" tIns="11396" rIns="0" bIns="0" rtlCol="0">
            <a:spAutoFit/>
          </a:bodyPr>
          <a:lstStyle/>
          <a:p>
            <a:pPr marL="11396" defTabSz="820487">
              <a:spcBef>
                <a:spcPts val="90"/>
              </a:spcBef>
            </a:pPr>
            <a:r>
              <a:rPr lang="en-US" sz="800" b="1" spc="76" dirty="0" err="1">
                <a:solidFill>
                  <a:srgbClr val="434345"/>
                </a:solidFill>
                <a:cs typeface="Calibri"/>
              </a:rPr>
              <a:t>Referencias</a:t>
            </a:r>
            <a:r>
              <a:rPr sz="800" b="1" spc="76" dirty="0">
                <a:solidFill>
                  <a:srgbClr val="434345"/>
                </a:solidFill>
                <a:cs typeface="Calibri"/>
              </a:rPr>
              <a:t>:</a:t>
            </a:r>
            <a:endParaRPr sz="800" dirty="0">
              <a:solidFill>
                <a:prstClr val="black"/>
              </a:solidFill>
              <a:cs typeface="Calibri"/>
            </a:endParaRPr>
          </a:p>
          <a:p>
            <a:pPr marL="215948" marR="65525" indent="-204552" defTabSz="820487">
              <a:spcBef>
                <a:spcPts val="660"/>
              </a:spcBef>
              <a:buFontTx/>
              <a:buAutoNum type="arabicPeriod"/>
              <a:tabLst>
                <a:tab pos="361812" algn="l"/>
                <a:tab pos="410243" algn="l"/>
              </a:tabLst>
            </a:pPr>
            <a:r>
              <a:rPr sz="600" spc="-13" dirty="0">
                <a:solidFill>
                  <a:prstClr val="black"/>
                </a:solidFill>
                <a:cs typeface="Calibri"/>
              </a:rPr>
              <a:t>Brown </a:t>
            </a:r>
            <a:r>
              <a:rPr sz="600" spc="-49" dirty="0">
                <a:solidFill>
                  <a:prstClr val="black"/>
                </a:solidFill>
                <a:cs typeface="Calibri"/>
              </a:rPr>
              <a:t>V, </a:t>
            </a:r>
            <a:r>
              <a:rPr sz="600" spc="-9" dirty="0">
                <a:solidFill>
                  <a:prstClr val="black"/>
                </a:solidFill>
                <a:cs typeface="Calibri"/>
              </a:rPr>
              <a:t>Russell </a:t>
            </a:r>
            <a:r>
              <a:rPr sz="600" dirty="0">
                <a:solidFill>
                  <a:prstClr val="black"/>
                </a:solidFill>
                <a:cs typeface="Calibri"/>
              </a:rPr>
              <a:t>M, Ginter </a:t>
            </a:r>
            <a:r>
              <a:rPr sz="600" spc="9" dirty="0">
                <a:solidFill>
                  <a:prstClr val="black"/>
                </a:solidFill>
                <a:cs typeface="Calibri"/>
              </a:rPr>
              <a:t>A, </a:t>
            </a:r>
            <a:r>
              <a:rPr sz="600" dirty="0">
                <a:solidFill>
                  <a:prstClr val="black"/>
                </a:solidFill>
                <a:cs typeface="Calibri"/>
              </a:rPr>
              <a:t>Braun B, </a:t>
            </a:r>
            <a:r>
              <a:rPr sz="600" spc="-27" dirty="0">
                <a:solidFill>
                  <a:prstClr val="black"/>
                </a:solidFill>
                <a:cs typeface="Calibri"/>
              </a:rPr>
              <a:t>Little </a:t>
            </a:r>
            <a:r>
              <a:rPr sz="600" spc="-9" dirty="0">
                <a:solidFill>
                  <a:prstClr val="black"/>
                </a:solidFill>
                <a:cs typeface="Calibri"/>
              </a:rPr>
              <a:t>L </a:t>
            </a:r>
            <a:r>
              <a:rPr sz="600" dirty="0">
                <a:solidFill>
                  <a:prstClr val="black"/>
                </a:solidFill>
                <a:cs typeface="Calibri"/>
              </a:rPr>
              <a:t>Pippidi M, </a:t>
            </a:r>
            <a:r>
              <a:rPr sz="600" spc="13" dirty="0">
                <a:solidFill>
                  <a:prstClr val="black"/>
                </a:solidFill>
                <a:cs typeface="Calibri"/>
              </a:rPr>
              <a:t>McCoy </a:t>
            </a:r>
            <a:r>
              <a:rPr sz="600" spc="-31" dirty="0">
                <a:solidFill>
                  <a:prstClr val="black"/>
                </a:solidFill>
                <a:cs typeface="Calibri"/>
              </a:rPr>
              <a:t>T, </a:t>
            </a:r>
            <a:r>
              <a:rPr sz="600" spc="-9" dirty="0">
                <a:solidFill>
                  <a:prstClr val="black"/>
                </a:solidFill>
                <a:cs typeface="Calibri"/>
              </a:rPr>
              <a:t>Smart </a:t>
            </a:r>
            <a:r>
              <a:rPr sz="600" spc="22" dirty="0">
                <a:solidFill>
                  <a:prstClr val="black"/>
                </a:solidFill>
                <a:cs typeface="Calibri"/>
              </a:rPr>
              <a:t>Choice </a:t>
            </a:r>
            <a:r>
              <a:rPr sz="600" dirty="0">
                <a:solidFill>
                  <a:prstClr val="black"/>
                </a:solidFill>
                <a:cs typeface="Calibri"/>
              </a:rPr>
              <a:t>Health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Insurance © </a:t>
            </a:r>
            <a:r>
              <a:rPr sz="600" spc="22" dirty="0">
                <a:solidFill>
                  <a:prstClr val="black"/>
                </a:solidFill>
                <a:cs typeface="Calibri"/>
              </a:rPr>
              <a:t>- </a:t>
            </a:r>
            <a:r>
              <a:rPr sz="600" spc="-9" dirty="0">
                <a:solidFill>
                  <a:prstClr val="black"/>
                </a:solidFill>
                <a:cs typeface="Calibri"/>
              </a:rPr>
              <a:t>Interdisciplinary </a:t>
            </a:r>
            <a:r>
              <a:rPr sz="600" dirty="0">
                <a:solidFill>
                  <a:prstClr val="black"/>
                </a:solidFill>
                <a:cs typeface="Calibri"/>
              </a:rPr>
              <a:t>Program </a:t>
            </a:r>
            <a:r>
              <a:rPr sz="600" spc="-22" dirty="0">
                <a:solidFill>
                  <a:prstClr val="black"/>
                </a:solidFill>
                <a:cs typeface="Calibri"/>
              </a:rPr>
              <a:t>to </a:t>
            </a:r>
            <a:r>
              <a:rPr sz="600" dirty="0">
                <a:solidFill>
                  <a:prstClr val="black"/>
                </a:solidFill>
                <a:cs typeface="Calibri"/>
              </a:rPr>
              <a:t>enhance Health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Insurance </a:t>
            </a:r>
            <a:r>
              <a:rPr sz="600" spc="-13" dirty="0">
                <a:solidFill>
                  <a:prstClr val="black"/>
                </a:solidFill>
                <a:cs typeface="Calibri"/>
              </a:rPr>
              <a:t>Literacy, </a:t>
            </a:r>
            <a:r>
              <a:rPr sz="600" dirty="0">
                <a:solidFill>
                  <a:prstClr val="black"/>
                </a:solidFill>
                <a:cs typeface="Calibri"/>
              </a:rPr>
              <a:t>Health </a:t>
            </a:r>
            <a:r>
              <a:rPr sz="600" spc="-9" dirty="0">
                <a:solidFill>
                  <a:prstClr val="black"/>
                </a:solidFill>
                <a:cs typeface="Calibri"/>
              </a:rPr>
              <a:t>Promotion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Practice </a:t>
            </a:r>
            <a:r>
              <a:rPr sz="600" dirty="0">
                <a:solidFill>
                  <a:prstClr val="black"/>
                </a:solidFill>
                <a:cs typeface="Calibri"/>
              </a:rPr>
              <a:t>March </a:t>
            </a:r>
            <a:r>
              <a:rPr sz="600" spc="31" dirty="0">
                <a:solidFill>
                  <a:prstClr val="black"/>
                </a:solidFill>
                <a:cs typeface="Calibri"/>
              </a:rPr>
              <a:t>2016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Vol. </a:t>
            </a:r>
            <a:r>
              <a:rPr sz="600" spc="27" dirty="0">
                <a:solidFill>
                  <a:prstClr val="black"/>
                </a:solidFill>
                <a:cs typeface="Calibri"/>
              </a:rPr>
              <a:t>17, No. </a:t>
            </a:r>
            <a:r>
              <a:rPr sz="600" dirty="0">
                <a:solidFill>
                  <a:prstClr val="black"/>
                </a:solidFill>
                <a:cs typeface="Calibri"/>
              </a:rPr>
              <a:t>(2) </a:t>
            </a:r>
            <a:r>
              <a:rPr sz="600" spc="27" dirty="0">
                <a:solidFill>
                  <a:prstClr val="black"/>
                </a:solidFill>
                <a:cs typeface="Calibri"/>
              </a:rPr>
              <a:t>209–216 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DOI:  </a:t>
            </a:r>
            <a:r>
              <a:rPr sz="600" spc="31" dirty="0">
                <a:solidFill>
                  <a:prstClr val="black"/>
                </a:solidFill>
                <a:cs typeface="Calibri"/>
              </a:rPr>
              <a:t>10.1177/1524839915620393.</a:t>
            </a:r>
            <a:endParaRPr sz="600" dirty="0">
              <a:solidFill>
                <a:prstClr val="black"/>
              </a:solidFill>
              <a:cs typeface="Calibri"/>
            </a:endParaRPr>
          </a:p>
          <a:p>
            <a:pPr marL="215948" indent="-204552" defTabSz="820487">
              <a:buFontTx/>
              <a:buAutoNum type="arabicPeriod"/>
              <a:tabLst>
                <a:tab pos="215948" algn="l"/>
                <a:tab pos="216517" algn="l"/>
              </a:tabLst>
            </a:pPr>
            <a:r>
              <a:rPr sz="600" spc="-4" dirty="0">
                <a:solidFill>
                  <a:prstClr val="black"/>
                </a:solidFill>
                <a:cs typeface="Calibri"/>
              </a:rPr>
              <a:t>Bartholomae </a:t>
            </a:r>
            <a:r>
              <a:rPr sz="600" spc="9" dirty="0">
                <a:solidFill>
                  <a:prstClr val="black"/>
                </a:solidFill>
                <a:cs typeface="Calibri"/>
              </a:rPr>
              <a:t>S, </a:t>
            </a:r>
            <a:r>
              <a:rPr sz="600" spc="-9" dirty="0">
                <a:solidFill>
                  <a:prstClr val="black"/>
                </a:solidFill>
                <a:cs typeface="Calibri"/>
              </a:rPr>
              <a:t>Russell  </a:t>
            </a:r>
            <a:r>
              <a:rPr sz="600" dirty="0">
                <a:solidFill>
                  <a:prstClr val="black"/>
                </a:solidFill>
                <a:cs typeface="Calibri"/>
              </a:rPr>
              <a:t>MB, Braun B, </a:t>
            </a:r>
            <a:r>
              <a:rPr sz="600" spc="13" dirty="0">
                <a:solidFill>
                  <a:prstClr val="black"/>
                </a:solidFill>
                <a:cs typeface="Calibri"/>
              </a:rPr>
              <a:t>McCoy </a:t>
            </a:r>
            <a:r>
              <a:rPr sz="600" spc="-31" dirty="0">
                <a:solidFill>
                  <a:prstClr val="black"/>
                </a:solidFill>
                <a:cs typeface="Calibri"/>
              </a:rPr>
              <a:t>T,  </a:t>
            </a:r>
            <a:r>
              <a:rPr sz="600" dirty="0">
                <a:solidFill>
                  <a:prstClr val="black"/>
                </a:solidFill>
                <a:cs typeface="Calibri"/>
              </a:rPr>
              <a:t>Building Health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Insurance </a:t>
            </a:r>
            <a:r>
              <a:rPr sz="600" spc="-9" dirty="0">
                <a:solidFill>
                  <a:prstClr val="black"/>
                </a:solidFill>
                <a:cs typeface="Calibri"/>
              </a:rPr>
              <a:t>Literacy: 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Evidence </a:t>
            </a:r>
            <a:r>
              <a:rPr sz="600" spc="-13" dirty="0">
                <a:solidFill>
                  <a:prstClr val="black"/>
                </a:solidFill>
                <a:cs typeface="Calibri"/>
              </a:rPr>
              <a:t>from  </a:t>
            </a:r>
            <a:r>
              <a:rPr sz="600" spc="-22" dirty="0">
                <a:solidFill>
                  <a:prstClr val="black"/>
                </a:solidFill>
                <a:cs typeface="Calibri"/>
              </a:rPr>
              <a:t>the  </a:t>
            </a:r>
            <a:r>
              <a:rPr sz="600" spc="-9" dirty="0">
                <a:solidFill>
                  <a:prstClr val="black"/>
                </a:solidFill>
                <a:cs typeface="Calibri"/>
              </a:rPr>
              <a:t>Smart  </a:t>
            </a:r>
            <a:r>
              <a:rPr sz="600" spc="22" dirty="0">
                <a:solidFill>
                  <a:prstClr val="black"/>
                </a:solidFill>
                <a:cs typeface="Calibri"/>
              </a:rPr>
              <a:t>Choice </a:t>
            </a:r>
            <a:r>
              <a:rPr sz="600" dirty="0">
                <a:solidFill>
                  <a:prstClr val="black"/>
                </a:solidFill>
                <a:cs typeface="Calibri"/>
              </a:rPr>
              <a:t>Health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InsuranceTM </a:t>
            </a:r>
            <a:r>
              <a:rPr sz="600" dirty="0">
                <a:solidFill>
                  <a:prstClr val="black"/>
                </a:solidFill>
                <a:cs typeface="Calibri"/>
              </a:rPr>
              <a:t>Program, </a:t>
            </a:r>
            <a:r>
              <a:rPr sz="600" spc="27" dirty="0">
                <a:solidFill>
                  <a:prstClr val="black"/>
                </a:solidFill>
                <a:cs typeface="Calibri"/>
              </a:rPr>
              <a:t>J </a:t>
            </a:r>
            <a:r>
              <a:rPr sz="600" spc="4" dirty="0">
                <a:solidFill>
                  <a:prstClr val="black"/>
                </a:solidFill>
                <a:cs typeface="Calibri"/>
              </a:rPr>
              <a:t>Fam Econ </a:t>
            </a:r>
            <a:r>
              <a:rPr sz="600" spc="-9" dirty="0">
                <a:solidFill>
                  <a:prstClr val="black"/>
                </a:solidFill>
                <a:cs typeface="Calibri"/>
              </a:rPr>
              <a:t>Iss  </a:t>
            </a:r>
            <a:r>
              <a:rPr sz="600" spc="22" dirty="0">
                <a:solidFill>
                  <a:prstClr val="black"/>
                </a:solidFill>
                <a:cs typeface="Calibri"/>
              </a:rPr>
              <a:t>(2016) </a:t>
            </a:r>
            <a:r>
              <a:rPr sz="600" spc="27" dirty="0">
                <a:solidFill>
                  <a:prstClr val="black"/>
                </a:solidFill>
                <a:cs typeface="Calibri"/>
              </a:rPr>
              <a:t>37:140–155 </a:t>
            </a:r>
            <a:r>
              <a:rPr sz="600" spc="54" dirty="0">
                <a:solidFill>
                  <a:prstClr val="black"/>
                </a:solidFill>
                <a:cs typeface="Calibri"/>
              </a:rPr>
              <a:t>DOI </a:t>
            </a:r>
            <a:r>
              <a:rPr sz="600" spc="90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27" dirty="0">
                <a:solidFill>
                  <a:prstClr val="black"/>
                </a:solidFill>
                <a:cs typeface="Calibri"/>
              </a:rPr>
              <a:t>10.1007/s10834-016-9482-7.</a:t>
            </a:r>
            <a:endParaRPr sz="600" dirty="0">
              <a:solidFill>
                <a:prstClr val="black"/>
              </a:solidFill>
              <a:cs typeface="Calibri"/>
            </a:endParaRPr>
          </a:p>
          <a:p>
            <a:pPr marL="215948" indent="-204552" defTabSz="820487">
              <a:buFontTx/>
              <a:buAutoNum type="arabicPeriod"/>
              <a:tabLst>
                <a:tab pos="215948" algn="l"/>
                <a:tab pos="216517" algn="l"/>
              </a:tabLst>
            </a:pPr>
            <a:r>
              <a:rPr sz="600" dirty="0">
                <a:solidFill>
                  <a:prstClr val="black"/>
                </a:solidFill>
                <a:cs typeface="Calibri"/>
              </a:rPr>
              <a:t>Kim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4" dirty="0">
                <a:solidFill>
                  <a:prstClr val="black"/>
                </a:solidFill>
                <a:cs typeface="Calibri"/>
              </a:rPr>
              <a:t>J,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dirty="0">
                <a:solidFill>
                  <a:prstClr val="black"/>
                </a:solidFill>
                <a:cs typeface="Calibri"/>
              </a:rPr>
              <a:t>Braun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dirty="0">
                <a:solidFill>
                  <a:prstClr val="black"/>
                </a:solidFill>
                <a:cs typeface="Calibri"/>
              </a:rPr>
              <a:t>B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4" dirty="0">
                <a:solidFill>
                  <a:prstClr val="black"/>
                </a:solidFill>
                <a:cs typeface="Calibri"/>
              </a:rPr>
              <a:t>and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dirty="0">
                <a:solidFill>
                  <a:prstClr val="black"/>
                </a:solidFill>
                <a:cs typeface="Calibri"/>
              </a:rPr>
              <a:t>Williams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9" dirty="0">
                <a:solidFill>
                  <a:prstClr val="black"/>
                </a:solidFill>
                <a:cs typeface="Calibri"/>
              </a:rPr>
              <a:t>AD,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dirty="0">
                <a:solidFill>
                  <a:prstClr val="black"/>
                </a:solidFill>
                <a:cs typeface="Calibri"/>
              </a:rPr>
              <a:t>Understanding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dirty="0">
                <a:solidFill>
                  <a:prstClr val="black"/>
                </a:solidFill>
                <a:cs typeface="Calibri"/>
              </a:rPr>
              <a:t>Health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Insurance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-9" dirty="0">
                <a:solidFill>
                  <a:prstClr val="black"/>
                </a:solidFill>
                <a:cs typeface="Calibri"/>
              </a:rPr>
              <a:t>Literacy: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4" dirty="0">
                <a:solidFill>
                  <a:prstClr val="black"/>
                </a:solidFill>
                <a:cs typeface="Calibri"/>
              </a:rPr>
              <a:t>A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-18" dirty="0">
                <a:solidFill>
                  <a:prstClr val="black"/>
                </a:solidFill>
                <a:cs typeface="Calibri"/>
              </a:rPr>
              <a:t>Literature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-18" dirty="0">
                <a:solidFill>
                  <a:prstClr val="black"/>
                </a:solidFill>
                <a:cs typeface="Calibri"/>
              </a:rPr>
              <a:t>Review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22" dirty="0">
                <a:solidFill>
                  <a:prstClr val="black"/>
                </a:solidFill>
                <a:cs typeface="Calibri"/>
              </a:rPr>
              <a:t>,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Family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4" dirty="0">
                <a:solidFill>
                  <a:prstClr val="black"/>
                </a:solidFill>
                <a:cs typeface="Calibri"/>
              </a:rPr>
              <a:t>and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4" dirty="0">
                <a:solidFill>
                  <a:prstClr val="black"/>
                </a:solidFill>
                <a:cs typeface="Calibri"/>
              </a:rPr>
              <a:t>Consumer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dirty="0">
                <a:solidFill>
                  <a:prstClr val="black"/>
                </a:solidFill>
                <a:cs typeface="Calibri"/>
              </a:rPr>
              <a:t>Sciences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Research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dirty="0">
                <a:solidFill>
                  <a:prstClr val="black"/>
                </a:solidFill>
                <a:cs typeface="Calibri"/>
              </a:rPr>
              <a:t>Journal,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Vol.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27" dirty="0">
                <a:solidFill>
                  <a:prstClr val="black"/>
                </a:solidFill>
                <a:cs typeface="Calibri"/>
              </a:rPr>
              <a:t>42,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27" dirty="0">
                <a:solidFill>
                  <a:prstClr val="black"/>
                </a:solidFill>
                <a:cs typeface="Calibri"/>
              </a:rPr>
              <a:t>No.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27" dirty="0">
                <a:solidFill>
                  <a:prstClr val="black"/>
                </a:solidFill>
                <a:cs typeface="Calibri"/>
              </a:rPr>
              <a:t>1,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-9" dirty="0">
                <a:solidFill>
                  <a:prstClr val="black"/>
                </a:solidFill>
                <a:cs typeface="Calibri"/>
              </a:rPr>
              <a:t>September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31" dirty="0">
                <a:solidFill>
                  <a:prstClr val="black"/>
                </a:solidFill>
                <a:cs typeface="Calibri"/>
              </a:rPr>
              <a:t>2013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22" dirty="0">
                <a:solidFill>
                  <a:prstClr val="black"/>
                </a:solidFill>
                <a:cs typeface="Calibri"/>
              </a:rPr>
              <a:t>3–13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DOI: </a:t>
            </a:r>
            <a:r>
              <a:rPr sz="600" spc="13" dirty="0">
                <a:solidFill>
                  <a:prstClr val="black"/>
                </a:solidFill>
                <a:cs typeface="Calibri"/>
              </a:rPr>
              <a:t>10.1111/fcsr.12034.</a:t>
            </a:r>
            <a:endParaRPr sz="600" dirty="0">
              <a:solidFill>
                <a:prstClr val="black"/>
              </a:solidFill>
              <a:cs typeface="Calibri"/>
            </a:endParaRPr>
          </a:p>
          <a:p>
            <a:pPr marL="215948" indent="-204552" defTabSz="820487">
              <a:buFontTx/>
              <a:buAutoNum type="arabicPeriod"/>
              <a:tabLst>
                <a:tab pos="215948" algn="l"/>
                <a:tab pos="216517" algn="l"/>
              </a:tabLst>
            </a:pPr>
            <a:r>
              <a:rPr sz="600" spc="13" dirty="0">
                <a:solidFill>
                  <a:prstClr val="black"/>
                </a:solidFill>
                <a:cs typeface="Calibri"/>
              </a:rPr>
              <a:t>McCormack </a:t>
            </a:r>
            <a:r>
              <a:rPr sz="600" spc="4" dirty="0">
                <a:solidFill>
                  <a:prstClr val="black"/>
                </a:solidFill>
                <a:cs typeface="Calibri"/>
              </a:rPr>
              <a:t>L, </a:t>
            </a:r>
            <a:r>
              <a:rPr sz="600" dirty="0">
                <a:solidFill>
                  <a:prstClr val="black"/>
                </a:solidFill>
                <a:cs typeface="Calibri"/>
              </a:rPr>
              <a:t>Bann </a:t>
            </a:r>
            <a:r>
              <a:rPr sz="600" spc="67" dirty="0">
                <a:solidFill>
                  <a:prstClr val="black"/>
                </a:solidFill>
                <a:cs typeface="Calibri"/>
              </a:rPr>
              <a:t>C, </a:t>
            </a:r>
            <a:r>
              <a:rPr sz="600" spc="4" dirty="0">
                <a:solidFill>
                  <a:prstClr val="black"/>
                </a:solidFill>
                <a:cs typeface="Calibri"/>
              </a:rPr>
              <a:t>Uhrig J,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Berkman </a:t>
            </a:r>
            <a:r>
              <a:rPr sz="600" spc="54" dirty="0">
                <a:solidFill>
                  <a:prstClr val="black"/>
                </a:solidFill>
                <a:cs typeface="Calibri"/>
              </a:rPr>
              <a:t>N </a:t>
            </a:r>
            <a:r>
              <a:rPr sz="600" spc="144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4" dirty="0">
                <a:solidFill>
                  <a:prstClr val="black"/>
                </a:solidFill>
                <a:cs typeface="Calibri"/>
              </a:rPr>
              <a:t>and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Rudd </a:t>
            </a:r>
            <a:r>
              <a:rPr sz="600" dirty="0">
                <a:solidFill>
                  <a:prstClr val="black"/>
                </a:solidFill>
                <a:cs typeface="Calibri"/>
              </a:rPr>
              <a:t>R, Health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Insurance </a:t>
            </a:r>
            <a:r>
              <a:rPr sz="600" spc="-13" dirty="0">
                <a:solidFill>
                  <a:prstClr val="black"/>
                </a:solidFill>
                <a:cs typeface="Calibri"/>
              </a:rPr>
              <a:t>Literacy  </a:t>
            </a:r>
            <a:r>
              <a:rPr sz="600" spc="-9" dirty="0">
                <a:solidFill>
                  <a:prstClr val="black"/>
                </a:solidFill>
                <a:cs typeface="Calibri"/>
              </a:rPr>
              <a:t>of  </a:t>
            </a:r>
            <a:r>
              <a:rPr sz="600" spc="22" dirty="0">
                <a:solidFill>
                  <a:prstClr val="black"/>
                </a:solidFill>
                <a:cs typeface="Calibri"/>
              </a:rPr>
              <a:t>Older </a:t>
            </a:r>
            <a:r>
              <a:rPr sz="600" spc="-9" dirty="0">
                <a:solidFill>
                  <a:prstClr val="black"/>
                </a:solidFill>
                <a:cs typeface="Calibri"/>
              </a:rPr>
              <a:t>Adults, 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The </a:t>
            </a:r>
            <a:r>
              <a:rPr sz="600" dirty="0">
                <a:solidFill>
                  <a:prstClr val="black"/>
                </a:solidFill>
                <a:cs typeface="Calibri"/>
              </a:rPr>
              <a:t>Journal </a:t>
            </a:r>
            <a:r>
              <a:rPr sz="600" spc="-9" dirty="0">
                <a:solidFill>
                  <a:prstClr val="black"/>
                </a:solidFill>
                <a:cs typeface="Calibri"/>
              </a:rPr>
              <a:t>of  </a:t>
            </a:r>
            <a:r>
              <a:rPr sz="600" spc="4" dirty="0">
                <a:solidFill>
                  <a:prstClr val="black"/>
                </a:solidFill>
                <a:cs typeface="Calibri"/>
              </a:rPr>
              <a:t>Consumer </a:t>
            </a:r>
            <a:r>
              <a:rPr sz="600" spc="-9" dirty="0">
                <a:solidFill>
                  <a:prstClr val="black"/>
                </a:solidFill>
                <a:cs typeface="Calibri"/>
              </a:rPr>
              <a:t>Affairs, 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Vol. </a:t>
            </a:r>
            <a:r>
              <a:rPr sz="600" spc="27" dirty="0">
                <a:solidFill>
                  <a:prstClr val="black"/>
                </a:solidFill>
                <a:cs typeface="Calibri"/>
              </a:rPr>
              <a:t>43, No. 2, </a:t>
            </a:r>
            <a:r>
              <a:rPr sz="600" spc="4" dirty="0">
                <a:solidFill>
                  <a:prstClr val="black"/>
                </a:solidFill>
                <a:cs typeface="Calibri"/>
              </a:rPr>
              <a:t>p </a:t>
            </a:r>
            <a:r>
              <a:rPr sz="600" spc="27" dirty="0">
                <a:solidFill>
                  <a:prstClr val="black"/>
                </a:solidFill>
                <a:cs typeface="Calibri"/>
              </a:rPr>
              <a:t>223-47, 2009.</a:t>
            </a:r>
            <a:endParaRPr sz="600" dirty="0">
              <a:solidFill>
                <a:prstClr val="black"/>
              </a:solidFill>
              <a:cs typeface="Calibri"/>
            </a:endParaRPr>
          </a:p>
          <a:p>
            <a:pPr marL="215948" marR="4559" indent="-204552" defTabSz="820487">
              <a:buFontTx/>
              <a:buAutoNum type="arabicPeriod"/>
              <a:tabLst>
                <a:tab pos="215948" algn="l"/>
                <a:tab pos="216517" algn="l"/>
              </a:tabLst>
            </a:pPr>
            <a:r>
              <a:rPr sz="600" spc="-9" dirty="0">
                <a:solidFill>
                  <a:prstClr val="black"/>
                </a:solidFill>
                <a:cs typeface="Calibri"/>
              </a:rPr>
              <a:t>Paez </a:t>
            </a:r>
            <a:r>
              <a:rPr sz="600" spc="22" dirty="0">
                <a:solidFill>
                  <a:prstClr val="black"/>
                </a:solidFill>
                <a:cs typeface="Calibri"/>
              </a:rPr>
              <a:t>KA1,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Mallery 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CJ, </a:t>
            </a:r>
            <a:r>
              <a:rPr sz="600" spc="9" dirty="0">
                <a:solidFill>
                  <a:prstClr val="black"/>
                </a:solidFill>
                <a:cs typeface="Calibri"/>
              </a:rPr>
              <a:t>Noel </a:t>
            </a:r>
            <a:r>
              <a:rPr sz="600" spc="22" dirty="0">
                <a:solidFill>
                  <a:prstClr val="black"/>
                </a:solidFill>
                <a:cs typeface="Calibri"/>
              </a:rPr>
              <a:t>H, </a:t>
            </a:r>
            <a:r>
              <a:rPr sz="600" dirty="0">
                <a:solidFill>
                  <a:prstClr val="black"/>
                </a:solidFill>
                <a:cs typeface="Calibri"/>
              </a:rPr>
              <a:t>Pugliese </a:t>
            </a:r>
            <a:r>
              <a:rPr sz="600" spc="67" dirty="0">
                <a:solidFill>
                  <a:prstClr val="black"/>
                </a:solidFill>
                <a:cs typeface="Calibri"/>
              </a:rPr>
              <a:t>C, </a:t>
            </a:r>
            <a:r>
              <a:rPr sz="600" dirty="0">
                <a:solidFill>
                  <a:prstClr val="black"/>
                </a:solidFill>
                <a:cs typeface="Calibri"/>
              </a:rPr>
              <a:t>McSorley </a:t>
            </a:r>
            <a:r>
              <a:rPr sz="600" spc="4" dirty="0">
                <a:solidFill>
                  <a:prstClr val="black"/>
                </a:solidFill>
                <a:cs typeface="Calibri"/>
              </a:rPr>
              <a:t>VE, Lucado </a:t>
            </a:r>
            <a:r>
              <a:rPr sz="600" spc="9" dirty="0">
                <a:solidFill>
                  <a:prstClr val="black"/>
                </a:solidFill>
                <a:cs typeface="Calibri"/>
              </a:rPr>
              <a:t>JL, </a:t>
            </a:r>
            <a:r>
              <a:rPr sz="600" spc="22" dirty="0">
                <a:solidFill>
                  <a:prstClr val="black"/>
                </a:solidFill>
                <a:cs typeface="Calibri"/>
              </a:rPr>
              <a:t>Ganachari </a:t>
            </a:r>
            <a:r>
              <a:rPr sz="600" spc="9" dirty="0">
                <a:solidFill>
                  <a:prstClr val="black"/>
                </a:solidFill>
                <a:cs typeface="Calibri"/>
              </a:rPr>
              <a:t>D., </a:t>
            </a:r>
            <a:r>
              <a:rPr sz="600" dirty="0">
                <a:solidFill>
                  <a:prstClr val="black"/>
                </a:solidFill>
                <a:cs typeface="Calibri"/>
              </a:rPr>
              <a:t>Development </a:t>
            </a:r>
            <a:r>
              <a:rPr sz="600" spc="-9" dirty="0">
                <a:solidFill>
                  <a:prstClr val="black"/>
                </a:solidFill>
                <a:cs typeface="Calibri"/>
              </a:rPr>
              <a:t>of </a:t>
            </a:r>
            <a:r>
              <a:rPr sz="600" spc="-22" dirty="0">
                <a:solidFill>
                  <a:prstClr val="black"/>
                </a:solidFill>
                <a:cs typeface="Calibri"/>
              </a:rPr>
              <a:t>the </a:t>
            </a:r>
            <a:r>
              <a:rPr sz="600" dirty="0">
                <a:solidFill>
                  <a:prstClr val="black"/>
                </a:solidFill>
                <a:cs typeface="Calibri"/>
              </a:rPr>
              <a:t>Health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Insurance </a:t>
            </a:r>
            <a:r>
              <a:rPr sz="600" spc="-13" dirty="0">
                <a:solidFill>
                  <a:prstClr val="black"/>
                </a:solidFill>
                <a:cs typeface="Calibri"/>
              </a:rPr>
              <a:t>Literacy </a:t>
            </a:r>
            <a:r>
              <a:rPr sz="600" dirty="0">
                <a:solidFill>
                  <a:prstClr val="black"/>
                </a:solidFill>
                <a:cs typeface="Calibri"/>
              </a:rPr>
              <a:t>Measure (HILM): conceptualizing </a:t>
            </a:r>
            <a:r>
              <a:rPr sz="600" spc="4" dirty="0">
                <a:solidFill>
                  <a:prstClr val="black"/>
                </a:solidFill>
                <a:cs typeface="Calibri"/>
              </a:rPr>
              <a:t>and </a:t>
            </a:r>
            <a:r>
              <a:rPr sz="600" dirty="0">
                <a:solidFill>
                  <a:prstClr val="black"/>
                </a:solidFill>
                <a:cs typeface="Calibri"/>
              </a:rPr>
              <a:t>measuring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consumer </a:t>
            </a:r>
            <a:r>
              <a:rPr sz="600" spc="-13" dirty="0">
                <a:solidFill>
                  <a:prstClr val="black"/>
                </a:solidFill>
                <a:cs typeface="Calibri"/>
              </a:rPr>
              <a:t>ability </a:t>
            </a:r>
            <a:r>
              <a:rPr sz="600" spc="-22" dirty="0">
                <a:solidFill>
                  <a:prstClr val="black"/>
                </a:solidFill>
                <a:cs typeface="Calibri"/>
              </a:rPr>
              <a:t>to </a:t>
            </a:r>
            <a:r>
              <a:rPr sz="600" dirty="0">
                <a:solidFill>
                  <a:prstClr val="black"/>
                </a:solidFill>
                <a:cs typeface="Calibri"/>
              </a:rPr>
              <a:t>choose </a:t>
            </a:r>
            <a:r>
              <a:rPr sz="600" spc="4" dirty="0">
                <a:solidFill>
                  <a:prstClr val="black"/>
                </a:solidFill>
                <a:cs typeface="Calibri"/>
              </a:rPr>
              <a:t>and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use </a:t>
            </a:r>
            <a:r>
              <a:rPr sz="600" spc="-13" dirty="0">
                <a:solidFill>
                  <a:prstClr val="black"/>
                </a:solidFill>
                <a:cs typeface="Calibri"/>
              </a:rPr>
              <a:t>private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health </a:t>
            </a:r>
            <a:r>
              <a:rPr sz="600" dirty="0">
                <a:solidFill>
                  <a:prstClr val="black"/>
                </a:solidFill>
                <a:cs typeface="Calibri"/>
              </a:rPr>
              <a:t>insurance,  </a:t>
            </a:r>
            <a:r>
              <a:rPr sz="600" spc="27" dirty="0">
                <a:solidFill>
                  <a:prstClr val="black"/>
                </a:solidFill>
                <a:cs typeface="Calibri"/>
              </a:rPr>
              <a:t>J </a:t>
            </a:r>
            <a:r>
              <a:rPr sz="600" dirty="0">
                <a:solidFill>
                  <a:prstClr val="black"/>
                </a:solidFill>
                <a:cs typeface="Calibri"/>
              </a:rPr>
              <a:t>Health </a:t>
            </a:r>
            <a:r>
              <a:rPr sz="600" spc="13" dirty="0">
                <a:solidFill>
                  <a:prstClr val="black"/>
                </a:solidFill>
                <a:cs typeface="Calibri"/>
              </a:rPr>
              <a:t>Commun. </a:t>
            </a:r>
            <a:r>
              <a:rPr sz="600" spc="31" dirty="0">
                <a:solidFill>
                  <a:prstClr val="black"/>
                </a:solidFill>
                <a:cs typeface="Calibri"/>
              </a:rPr>
              <a:t>2014;19 </a:t>
            </a:r>
            <a:r>
              <a:rPr sz="600" dirty="0">
                <a:solidFill>
                  <a:prstClr val="black"/>
                </a:solidFill>
                <a:cs typeface="Calibri"/>
              </a:rPr>
              <a:t>Suppl </a:t>
            </a:r>
            <a:r>
              <a:rPr sz="600" spc="27" dirty="0">
                <a:solidFill>
                  <a:prstClr val="black"/>
                </a:solidFill>
                <a:cs typeface="Calibri"/>
              </a:rPr>
              <a:t>2:225-39. </a:t>
            </a:r>
            <a:r>
              <a:rPr sz="600" spc="4" dirty="0">
                <a:solidFill>
                  <a:prstClr val="black"/>
                </a:solidFill>
                <a:cs typeface="Calibri"/>
              </a:rPr>
              <a:t>doi: </a:t>
            </a:r>
            <a:r>
              <a:rPr sz="600" spc="45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27" dirty="0">
                <a:solidFill>
                  <a:prstClr val="black"/>
                </a:solidFill>
                <a:cs typeface="Calibri"/>
              </a:rPr>
              <a:t>10.1080/10810730.2014.936568.</a:t>
            </a:r>
            <a:endParaRPr sz="600" dirty="0">
              <a:solidFill>
                <a:prstClr val="black"/>
              </a:solidFill>
              <a:cs typeface="Calibri"/>
            </a:endParaRPr>
          </a:p>
          <a:p>
            <a:pPr marL="215948" indent="-204552" defTabSz="820487">
              <a:buFontTx/>
              <a:buAutoNum type="arabicPeriod"/>
              <a:tabLst>
                <a:tab pos="215948" algn="l"/>
                <a:tab pos="216517" algn="l"/>
              </a:tabLst>
            </a:pPr>
            <a:r>
              <a:rPr sz="600" spc="13" dirty="0">
                <a:solidFill>
                  <a:prstClr val="black"/>
                </a:solidFill>
                <a:cs typeface="Calibri"/>
              </a:rPr>
              <a:t>Haun </a:t>
            </a:r>
            <a:r>
              <a:rPr sz="600" spc="22" dirty="0">
                <a:solidFill>
                  <a:prstClr val="black"/>
                </a:solidFill>
                <a:cs typeface="Calibri"/>
              </a:rPr>
              <a:t>JN, </a:t>
            </a:r>
            <a:r>
              <a:rPr sz="600" spc="-18" dirty="0">
                <a:solidFill>
                  <a:prstClr val="black"/>
                </a:solidFill>
                <a:cs typeface="Calibri"/>
              </a:rPr>
              <a:t>Patel  </a:t>
            </a:r>
            <a:r>
              <a:rPr sz="600" spc="22" dirty="0">
                <a:solidFill>
                  <a:prstClr val="black"/>
                </a:solidFill>
                <a:cs typeface="Calibri"/>
              </a:rPr>
              <a:t>NR,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French  </a:t>
            </a:r>
            <a:r>
              <a:rPr sz="600" spc="22" dirty="0">
                <a:solidFill>
                  <a:prstClr val="black"/>
                </a:solidFill>
                <a:cs typeface="Calibri"/>
              </a:rPr>
              <a:t>DD, </a:t>
            </a:r>
            <a:r>
              <a:rPr sz="600" spc="13" dirty="0">
                <a:solidFill>
                  <a:prstClr val="black"/>
                </a:solidFill>
                <a:cs typeface="Calibri"/>
              </a:rPr>
              <a:t>Campbell, </a:t>
            </a:r>
            <a:r>
              <a:rPr sz="600" dirty="0">
                <a:solidFill>
                  <a:prstClr val="black"/>
                </a:solidFill>
                <a:cs typeface="Calibri"/>
              </a:rPr>
              <a:t>RR, Bradham, </a:t>
            </a:r>
            <a:r>
              <a:rPr sz="600" spc="22" dirty="0">
                <a:solidFill>
                  <a:prstClr val="black"/>
                </a:solidFill>
                <a:cs typeface="Calibri"/>
              </a:rPr>
              <a:t>DD, </a:t>
            </a:r>
            <a:r>
              <a:rPr sz="600" dirty="0">
                <a:solidFill>
                  <a:prstClr val="black"/>
                </a:solidFill>
                <a:cs typeface="Calibri"/>
              </a:rPr>
              <a:t>Lapcevic WA, </a:t>
            </a:r>
            <a:r>
              <a:rPr sz="600" spc="27" dirty="0">
                <a:solidFill>
                  <a:prstClr val="black"/>
                </a:solidFill>
                <a:cs typeface="Calibri"/>
              </a:rPr>
              <a:t>BMC </a:t>
            </a:r>
            <a:r>
              <a:rPr sz="600" dirty="0">
                <a:solidFill>
                  <a:prstClr val="black"/>
                </a:solidFill>
                <a:cs typeface="Calibri"/>
              </a:rPr>
              <a:t>Health </a:t>
            </a:r>
            <a:r>
              <a:rPr sz="600" spc="-4" dirty="0">
                <a:solidFill>
                  <a:prstClr val="black"/>
                </a:solidFill>
                <a:cs typeface="Calibri"/>
              </a:rPr>
              <a:t>Services  Research  </a:t>
            </a:r>
            <a:r>
              <a:rPr sz="600" spc="22" dirty="0">
                <a:solidFill>
                  <a:prstClr val="black"/>
                </a:solidFill>
                <a:cs typeface="Calibri"/>
              </a:rPr>
              <a:t>(2015) </a:t>
            </a:r>
            <a:r>
              <a:rPr sz="600" spc="27" dirty="0">
                <a:solidFill>
                  <a:prstClr val="black"/>
                </a:solidFill>
                <a:cs typeface="Calibri"/>
              </a:rPr>
              <a:t>15:249, </a:t>
            </a:r>
            <a:r>
              <a:rPr sz="600" spc="54" dirty="0">
                <a:solidFill>
                  <a:prstClr val="black"/>
                </a:solidFill>
                <a:cs typeface="Calibri"/>
              </a:rPr>
              <a:t>DOI</a:t>
            </a:r>
            <a:r>
              <a:rPr sz="600" spc="139" dirty="0">
                <a:solidFill>
                  <a:prstClr val="black"/>
                </a:solidFill>
                <a:cs typeface="Calibri"/>
              </a:rPr>
              <a:t> </a:t>
            </a:r>
            <a:r>
              <a:rPr sz="600" spc="22" dirty="0">
                <a:solidFill>
                  <a:prstClr val="black"/>
                </a:solidFill>
                <a:cs typeface="Calibri"/>
              </a:rPr>
              <a:t>10.1186/s12913-015-0887-z</a:t>
            </a:r>
            <a:endParaRPr sz="600" dirty="0">
              <a:solidFill>
                <a:prstClr val="black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4085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A68EA-A2F4-48A6-9D09-5F4A76564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6919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rgbClr val="C00000"/>
                </a:solidFill>
              </a:rPr>
              <a:t>Referencias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581E4-B348-4CBB-A1B9-D58FE49D3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626" y="1034321"/>
            <a:ext cx="8467594" cy="5142642"/>
          </a:xfrm>
        </p:spPr>
        <p:txBody>
          <a:bodyPr>
            <a:noAutofit/>
          </a:bodyPr>
          <a:lstStyle/>
          <a:p>
            <a:pPr marL="514290" indent="-514290">
              <a:buFont typeface="+mj-lt"/>
              <a:buAutoNum type="arabicPeriod"/>
            </a:pPr>
            <a:r>
              <a:rPr lang="en-US" sz="1800" dirty="0"/>
              <a:t>Brown V, Russell M, Ginter A, Braun B, Little L </a:t>
            </a:r>
            <a:r>
              <a:rPr lang="en-US" sz="1800" dirty="0" err="1"/>
              <a:t>Pippidi</a:t>
            </a:r>
            <a:r>
              <a:rPr lang="en-US" sz="1800" dirty="0"/>
              <a:t> M, McCoy T, Smart Choice Health Insurance © - Interdisciplinary Program to enhance Health Insurance Literacy, Health Promotion Practice March 2016 Vol. 17, No. (2) 209–216 </a:t>
            </a:r>
            <a:r>
              <a:rPr lang="en-US" sz="1800" dirty="0" err="1"/>
              <a:t>DOI</a:t>
            </a:r>
            <a:r>
              <a:rPr lang="en-US" sz="1800" dirty="0"/>
              <a:t>: 10.1177/1524839915620393.</a:t>
            </a:r>
          </a:p>
          <a:p>
            <a:pPr marL="514290" indent="-514290">
              <a:buFont typeface="+mj-lt"/>
              <a:buAutoNum type="arabicPeriod"/>
            </a:pPr>
            <a:r>
              <a:rPr lang="en-US" sz="1800" dirty="0" err="1"/>
              <a:t>Bartholomae</a:t>
            </a:r>
            <a:r>
              <a:rPr lang="en-US" sz="1800" dirty="0"/>
              <a:t> S, Russell MB, Braun B, McCoy T, Building Health Insurance Literacy: Evidence from the Smart Choice Health </a:t>
            </a:r>
            <a:r>
              <a:rPr lang="en-US" sz="1800" dirty="0" err="1"/>
              <a:t>InsuranceTM</a:t>
            </a:r>
            <a:r>
              <a:rPr lang="en-US" sz="1800" dirty="0"/>
              <a:t> Program, J Fam Econ </a:t>
            </a:r>
            <a:r>
              <a:rPr lang="en-US" sz="1800" dirty="0" err="1"/>
              <a:t>Iss</a:t>
            </a:r>
            <a:r>
              <a:rPr lang="en-US" sz="1800" dirty="0"/>
              <a:t> (2016) 37:140–155 </a:t>
            </a:r>
            <a:r>
              <a:rPr lang="en-US" sz="1800" dirty="0" err="1"/>
              <a:t>DOI</a:t>
            </a:r>
            <a:r>
              <a:rPr lang="en-US" sz="1800" dirty="0"/>
              <a:t> 10.1007/s10834-016-9482-7.  </a:t>
            </a:r>
          </a:p>
          <a:p>
            <a:pPr marL="514290" indent="-514290">
              <a:buFont typeface="+mj-lt"/>
              <a:buAutoNum type="arabicPeriod"/>
            </a:pPr>
            <a:r>
              <a:rPr lang="en-US" sz="1800" dirty="0"/>
              <a:t>Kim J, Braun B and Williams AD, Understanding Health Insurance Literacy: A Literature Review , Family and Consumer Sciences Research Journal, Vol. 42, No. 1, September 2013 3–13 </a:t>
            </a:r>
            <a:r>
              <a:rPr lang="en-US" sz="1800" dirty="0" err="1"/>
              <a:t>DOI</a:t>
            </a:r>
            <a:r>
              <a:rPr lang="en-US" sz="1800" dirty="0"/>
              <a:t>: 10.1111/fcsr.12034.</a:t>
            </a:r>
          </a:p>
          <a:p>
            <a:pPr marL="514290" indent="-514290">
              <a:buFont typeface="+mj-lt"/>
              <a:buAutoNum type="arabicPeriod"/>
            </a:pPr>
            <a:r>
              <a:rPr lang="en-US" sz="1800" dirty="0"/>
              <a:t>McCormack L, Bann C, </a:t>
            </a:r>
            <a:r>
              <a:rPr lang="en-US" sz="1800" dirty="0" err="1"/>
              <a:t>Uhrig</a:t>
            </a:r>
            <a:r>
              <a:rPr lang="en-US" sz="1800" dirty="0"/>
              <a:t> J, Berkman N and Rudd R, Health Insurance Literacy of Older Adults, The Journal of Consumer Affairs, Vol. 43, No. 2, p 223-47, 2009.</a:t>
            </a:r>
          </a:p>
          <a:p>
            <a:pPr marL="514290" indent="-514290">
              <a:buFont typeface="+mj-lt"/>
              <a:buAutoNum type="arabicPeriod"/>
            </a:pPr>
            <a:r>
              <a:rPr lang="en-US" sz="1800" dirty="0" err="1"/>
              <a:t>Paez</a:t>
            </a:r>
            <a:r>
              <a:rPr lang="en-US" sz="1800" dirty="0"/>
              <a:t> KA</a:t>
            </a:r>
            <a:r>
              <a:rPr lang="en-US" sz="1800" baseline="30000" dirty="0"/>
              <a:t>1</a:t>
            </a:r>
            <a:r>
              <a:rPr lang="en-US" sz="1800" dirty="0"/>
              <a:t>,  Mallery CJ, Noel H, Pugliese C, </a:t>
            </a:r>
            <a:r>
              <a:rPr lang="en-US" sz="1800" dirty="0" err="1"/>
              <a:t>McSorley</a:t>
            </a:r>
            <a:r>
              <a:rPr lang="en-US" sz="1800" dirty="0"/>
              <a:t> </a:t>
            </a:r>
            <a:r>
              <a:rPr lang="en-US" sz="1800" dirty="0" err="1"/>
              <a:t>VE</a:t>
            </a:r>
            <a:r>
              <a:rPr lang="en-US" sz="1800" dirty="0"/>
              <a:t>, Lucado </a:t>
            </a:r>
            <a:r>
              <a:rPr lang="en-US" sz="1800" dirty="0" err="1"/>
              <a:t>JL</a:t>
            </a:r>
            <a:r>
              <a:rPr lang="en-US" sz="1800" dirty="0"/>
              <a:t>, </a:t>
            </a:r>
            <a:r>
              <a:rPr lang="en-US" sz="1800" dirty="0" err="1"/>
              <a:t>Ganachari</a:t>
            </a:r>
            <a:r>
              <a:rPr lang="en-US" sz="1800" dirty="0"/>
              <a:t> D., Development of the Health Insurance Literacy Measure (</a:t>
            </a:r>
            <a:r>
              <a:rPr lang="en-US" sz="1800" dirty="0" err="1"/>
              <a:t>HILM</a:t>
            </a:r>
            <a:r>
              <a:rPr lang="en-US" sz="1800" dirty="0"/>
              <a:t>): conceptualizing and measuring consumer ability to choose and use private health insurance, J Health </a:t>
            </a:r>
            <a:r>
              <a:rPr lang="en-US" sz="1800" dirty="0" err="1"/>
              <a:t>Commun</a:t>
            </a:r>
            <a:r>
              <a:rPr lang="en-US" sz="1800" dirty="0"/>
              <a:t>. 2014;19 </a:t>
            </a:r>
            <a:r>
              <a:rPr lang="en-US" sz="1800" dirty="0" err="1"/>
              <a:t>Suppl</a:t>
            </a:r>
            <a:r>
              <a:rPr lang="en-US" sz="1800" dirty="0"/>
              <a:t> 2:225-39. </a:t>
            </a:r>
            <a:r>
              <a:rPr lang="en-US" sz="1800" dirty="0" err="1"/>
              <a:t>doi</a:t>
            </a:r>
            <a:r>
              <a:rPr lang="en-US" sz="1800" dirty="0"/>
              <a:t>: 10.1080/10810730.2014.936568.</a:t>
            </a:r>
          </a:p>
          <a:p>
            <a:pPr marL="514290" indent="-514290">
              <a:buFont typeface="+mj-lt"/>
              <a:buAutoNum type="arabicPeriod"/>
            </a:pPr>
            <a:r>
              <a:rPr lang="en-US" sz="1800" dirty="0"/>
              <a:t>Haun </a:t>
            </a:r>
            <a:r>
              <a:rPr lang="en-US" sz="1800" dirty="0" err="1"/>
              <a:t>JN</a:t>
            </a:r>
            <a:r>
              <a:rPr lang="en-US" sz="1800" dirty="0"/>
              <a:t>, Patel NR, French DD, Campbell, RR, Bradham, DD, </a:t>
            </a:r>
            <a:r>
              <a:rPr lang="en-US" sz="1800" dirty="0" err="1"/>
              <a:t>Lapcevic</a:t>
            </a:r>
            <a:r>
              <a:rPr lang="en-US" sz="1800" dirty="0"/>
              <a:t> WA, BMC Health Services Research (2015) 15:249, </a:t>
            </a:r>
            <a:r>
              <a:rPr lang="en-US" sz="1800" dirty="0" err="1"/>
              <a:t>DOI</a:t>
            </a:r>
            <a:r>
              <a:rPr lang="en-US" sz="1800" dirty="0"/>
              <a:t> 10.1186/s12913-015-0887-z</a:t>
            </a:r>
          </a:p>
        </p:txBody>
      </p:sp>
    </p:spTree>
    <p:extLst>
      <p:ext uri="{BB962C8B-B14F-4D97-AF65-F5344CB8AC3E}">
        <p14:creationId xmlns:p14="http://schemas.microsoft.com/office/powerpoint/2010/main" val="680175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11801</TotalTime>
  <Words>1288</Words>
  <Application>Microsoft Office PowerPoint</Application>
  <PresentationFormat>On-screen Show (4:3)</PresentationFormat>
  <Paragraphs>61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1_Office Theme</vt:lpstr>
      <vt:lpstr>Qué significan las condiciones de Seguro de Salud respecto a los costos del cuidado para los pacientes</vt:lpstr>
      <vt:lpstr>Los términos empleados respecto al Seguro de Salud pueden ser confusos, lo cual resulta en la evitación por los pacientes de atención médica recomendada</vt:lpstr>
      <vt:lpstr>Varios mecanismos de "Costo compartido" se colocan en el financiamiento de la salud para lograr estos objetivos. Desafortunadamente, se usan varios términos que son confusos.</vt:lpstr>
      <vt:lpstr>PowerPoint Presentation</vt:lpstr>
      <vt:lpstr>Referencias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Douglas D Bradham</dc:creator>
  <cp:lastModifiedBy>Tanya Snyder-Salgado</cp:lastModifiedBy>
  <cp:revision>41</cp:revision>
  <dcterms:created xsi:type="dcterms:W3CDTF">2017-09-20T12:17:34Z</dcterms:created>
  <dcterms:modified xsi:type="dcterms:W3CDTF">2018-05-31T15:12:35Z</dcterms:modified>
</cp:coreProperties>
</file>