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B0769-AE04-4FF8-9795-7F46235AE4E3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3250" y="582613"/>
            <a:ext cx="377190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692525"/>
            <a:ext cx="8045450" cy="3497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D49E8-8A38-4CAE-B2A6-7CD667FA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9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D49E8-8A38-4CAE-B2A6-7CD667FACD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04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58400" cy="7772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815217" y="2721977"/>
            <a:ext cx="1056640" cy="822960"/>
          </a:xfrm>
          <a:custGeom>
            <a:avLst/>
            <a:gdLst/>
            <a:ahLst/>
            <a:cxnLst/>
            <a:rect l="l" t="t" r="r" b="b"/>
            <a:pathLst>
              <a:path w="1056639" h="822960">
                <a:moveTo>
                  <a:pt x="0" y="0"/>
                </a:moveTo>
                <a:lnTo>
                  <a:pt x="1056424" y="822502"/>
                </a:lnTo>
              </a:path>
            </a:pathLst>
          </a:custGeom>
          <a:ln w="116204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15810" y="1989565"/>
            <a:ext cx="899794" cy="899794"/>
          </a:xfrm>
          <a:custGeom>
            <a:avLst/>
            <a:gdLst/>
            <a:ahLst/>
            <a:cxnLst/>
            <a:rect l="l" t="t" r="r" b="b"/>
            <a:pathLst>
              <a:path w="899794" h="899794">
                <a:moveTo>
                  <a:pt x="449656" y="899325"/>
                </a:moveTo>
                <a:lnTo>
                  <a:pt x="498650" y="896686"/>
                </a:lnTo>
                <a:lnTo>
                  <a:pt x="546117" y="888953"/>
                </a:lnTo>
                <a:lnTo>
                  <a:pt x="591781" y="876401"/>
                </a:lnTo>
                <a:lnTo>
                  <a:pt x="635368" y="859302"/>
                </a:lnTo>
                <a:lnTo>
                  <a:pt x="676605" y="837933"/>
                </a:lnTo>
                <a:lnTo>
                  <a:pt x="715216" y="812566"/>
                </a:lnTo>
                <a:lnTo>
                  <a:pt x="750927" y="783477"/>
                </a:lnTo>
                <a:lnTo>
                  <a:pt x="783465" y="750940"/>
                </a:lnTo>
                <a:lnTo>
                  <a:pt x="812554" y="715228"/>
                </a:lnTo>
                <a:lnTo>
                  <a:pt x="837920" y="676617"/>
                </a:lnTo>
                <a:lnTo>
                  <a:pt x="859290" y="635381"/>
                </a:lnTo>
                <a:lnTo>
                  <a:pt x="876388" y="591794"/>
                </a:lnTo>
                <a:lnTo>
                  <a:pt x="888941" y="546129"/>
                </a:lnTo>
                <a:lnTo>
                  <a:pt x="896673" y="498663"/>
                </a:lnTo>
                <a:lnTo>
                  <a:pt x="899312" y="449668"/>
                </a:lnTo>
                <a:lnTo>
                  <a:pt x="896673" y="400671"/>
                </a:lnTo>
                <a:lnTo>
                  <a:pt x="888941" y="353203"/>
                </a:lnTo>
                <a:lnTo>
                  <a:pt x="876388" y="307537"/>
                </a:lnTo>
                <a:lnTo>
                  <a:pt x="859290" y="263948"/>
                </a:lnTo>
                <a:lnTo>
                  <a:pt x="837920" y="222710"/>
                </a:lnTo>
                <a:lnTo>
                  <a:pt x="812554" y="184098"/>
                </a:lnTo>
                <a:lnTo>
                  <a:pt x="783465" y="148386"/>
                </a:lnTo>
                <a:lnTo>
                  <a:pt x="750927" y="115848"/>
                </a:lnTo>
                <a:lnTo>
                  <a:pt x="715216" y="86759"/>
                </a:lnTo>
                <a:lnTo>
                  <a:pt x="676605" y="61392"/>
                </a:lnTo>
                <a:lnTo>
                  <a:pt x="635368" y="40022"/>
                </a:lnTo>
                <a:lnTo>
                  <a:pt x="591781" y="22924"/>
                </a:lnTo>
                <a:lnTo>
                  <a:pt x="546117" y="10371"/>
                </a:lnTo>
                <a:lnTo>
                  <a:pt x="498650" y="2638"/>
                </a:lnTo>
                <a:lnTo>
                  <a:pt x="449656" y="0"/>
                </a:lnTo>
                <a:lnTo>
                  <a:pt x="400661" y="2638"/>
                </a:lnTo>
                <a:lnTo>
                  <a:pt x="353195" y="10371"/>
                </a:lnTo>
                <a:lnTo>
                  <a:pt x="307531" y="22924"/>
                </a:lnTo>
                <a:lnTo>
                  <a:pt x="263943" y="40022"/>
                </a:lnTo>
                <a:lnTo>
                  <a:pt x="222707" y="61392"/>
                </a:lnTo>
                <a:lnTo>
                  <a:pt x="184096" y="86759"/>
                </a:lnTo>
                <a:lnTo>
                  <a:pt x="148384" y="115848"/>
                </a:lnTo>
                <a:lnTo>
                  <a:pt x="115847" y="148386"/>
                </a:lnTo>
                <a:lnTo>
                  <a:pt x="86758" y="184098"/>
                </a:lnTo>
                <a:lnTo>
                  <a:pt x="61391" y="222710"/>
                </a:lnTo>
                <a:lnTo>
                  <a:pt x="40022" y="263948"/>
                </a:lnTo>
                <a:lnTo>
                  <a:pt x="22924" y="307537"/>
                </a:lnTo>
                <a:lnTo>
                  <a:pt x="10371" y="353203"/>
                </a:lnTo>
                <a:lnTo>
                  <a:pt x="2638" y="400671"/>
                </a:lnTo>
                <a:lnTo>
                  <a:pt x="0" y="449668"/>
                </a:lnTo>
                <a:lnTo>
                  <a:pt x="2638" y="498663"/>
                </a:lnTo>
                <a:lnTo>
                  <a:pt x="10371" y="546129"/>
                </a:lnTo>
                <a:lnTo>
                  <a:pt x="22924" y="591794"/>
                </a:lnTo>
                <a:lnTo>
                  <a:pt x="40022" y="635381"/>
                </a:lnTo>
                <a:lnTo>
                  <a:pt x="61391" y="676617"/>
                </a:lnTo>
                <a:lnTo>
                  <a:pt x="86758" y="715228"/>
                </a:lnTo>
                <a:lnTo>
                  <a:pt x="115847" y="750940"/>
                </a:lnTo>
                <a:lnTo>
                  <a:pt x="148384" y="783477"/>
                </a:lnTo>
                <a:lnTo>
                  <a:pt x="184096" y="812566"/>
                </a:lnTo>
                <a:lnTo>
                  <a:pt x="222707" y="837933"/>
                </a:lnTo>
                <a:lnTo>
                  <a:pt x="263943" y="859302"/>
                </a:lnTo>
                <a:lnTo>
                  <a:pt x="307531" y="876401"/>
                </a:lnTo>
                <a:lnTo>
                  <a:pt x="353195" y="888953"/>
                </a:lnTo>
                <a:lnTo>
                  <a:pt x="400661" y="896686"/>
                </a:lnTo>
                <a:lnTo>
                  <a:pt x="449656" y="899325"/>
                </a:lnTo>
                <a:close/>
              </a:path>
            </a:pathLst>
          </a:custGeom>
          <a:ln w="17766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875088" y="1972513"/>
            <a:ext cx="918210" cy="918210"/>
          </a:xfrm>
          <a:custGeom>
            <a:avLst/>
            <a:gdLst/>
            <a:ahLst/>
            <a:cxnLst/>
            <a:rect l="l" t="t" r="r" b="b"/>
            <a:pathLst>
              <a:path w="918209" h="918210">
                <a:moveTo>
                  <a:pt x="458939" y="917892"/>
                </a:moveTo>
                <a:lnTo>
                  <a:pt x="505864" y="915523"/>
                </a:lnTo>
                <a:lnTo>
                  <a:pt x="551432" y="908568"/>
                </a:lnTo>
                <a:lnTo>
                  <a:pt x="595414" y="897259"/>
                </a:lnTo>
                <a:lnTo>
                  <a:pt x="637580" y="881826"/>
                </a:lnTo>
                <a:lnTo>
                  <a:pt x="677698" y="862501"/>
                </a:lnTo>
                <a:lnTo>
                  <a:pt x="715538" y="839513"/>
                </a:lnTo>
                <a:lnTo>
                  <a:pt x="750868" y="813093"/>
                </a:lnTo>
                <a:lnTo>
                  <a:pt x="783459" y="783472"/>
                </a:lnTo>
                <a:lnTo>
                  <a:pt x="813080" y="750881"/>
                </a:lnTo>
                <a:lnTo>
                  <a:pt x="839500" y="715550"/>
                </a:lnTo>
                <a:lnTo>
                  <a:pt x="862488" y="677711"/>
                </a:lnTo>
                <a:lnTo>
                  <a:pt x="881814" y="637593"/>
                </a:lnTo>
                <a:lnTo>
                  <a:pt x="897246" y="595427"/>
                </a:lnTo>
                <a:lnTo>
                  <a:pt x="908555" y="551445"/>
                </a:lnTo>
                <a:lnTo>
                  <a:pt x="915510" y="505876"/>
                </a:lnTo>
                <a:lnTo>
                  <a:pt x="917879" y="458952"/>
                </a:lnTo>
                <a:lnTo>
                  <a:pt x="915510" y="412028"/>
                </a:lnTo>
                <a:lnTo>
                  <a:pt x="908555" y="366459"/>
                </a:lnTo>
                <a:lnTo>
                  <a:pt x="897246" y="322476"/>
                </a:lnTo>
                <a:lnTo>
                  <a:pt x="881814" y="280310"/>
                </a:lnTo>
                <a:lnTo>
                  <a:pt x="862488" y="240191"/>
                </a:lnTo>
                <a:lnTo>
                  <a:pt x="839500" y="202350"/>
                </a:lnTo>
                <a:lnTo>
                  <a:pt x="813080" y="167018"/>
                </a:lnTo>
                <a:lnTo>
                  <a:pt x="783459" y="134426"/>
                </a:lnTo>
                <a:lnTo>
                  <a:pt x="750868" y="104804"/>
                </a:lnTo>
                <a:lnTo>
                  <a:pt x="715538" y="78383"/>
                </a:lnTo>
                <a:lnTo>
                  <a:pt x="677698" y="55394"/>
                </a:lnTo>
                <a:lnTo>
                  <a:pt x="637580" y="36067"/>
                </a:lnTo>
                <a:lnTo>
                  <a:pt x="595414" y="20634"/>
                </a:lnTo>
                <a:lnTo>
                  <a:pt x="551432" y="9324"/>
                </a:lnTo>
                <a:lnTo>
                  <a:pt x="505864" y="2369"/>
                </a:lnTo>
                <a:lnTo>
                  <a:pt x="458939" y="0"/>
                </a:lnTo>
                <a:lnTo>
                  <a:pt x="412015" y="2369"/>
                </a:lnTo>
                <a:lnTo>
                  <a:pt x="366447" y="9324"/>
                </a:lnTo>
                <a:lnTo>
                  <a:pt x="322464" y="20634"/>
                </a:lnTo>
                <a:lnTo>
                  <a:pt x="280299" y="36067"/>
                </a:lnTo>
                <a:lnTo>
                  <a:pt x="240181" y="55394"/>
                </a:lnTo>
                <a:lnTo>
                  <a:pt x="202341" y="78383"/>
                </a:lnTo>
                <a:lnTo>
                  <a:pt x="167011" y="104804"/>
                </a:lnTo>
                <a:lnTo>
                  <a:pt x="134419" y="134426"/>
                </a:lnTo>
                <a:lnTo>
                  <a:pt x="104799" y="167018"/>
                </a:lnTo>
                <a:lnTo>
                  <a:pt x="78379" y="202350"/>
                </a:lnTo>
                <a:lnTo>
                  <a:pt x="55391" y="240191"/>
                </a:lnTo>
                <a:lnTo>
                  <a:pt x="36065" y="280310"/>
                </a:lnTo>
                <a:lnTo>
                  <a:pt x="20632" y="322476"/>
                </a:lnTo>
                <a:lnTo>
                  <a:pt x="9323" y="366459"/>
                </a:lnTo>
                <a:lnTo>
                  <a:pt x="2369" y="412028"/>
                </a:lnTo>
                <a:lnTo>
                  <a:pt x="0" y="458952"/>
                </a:lnTo>
                <a:lnTo>
                  <a:pt x="2369" y="505876"/>
                </a:lnTo>
                <a:lnTo>
                  <a:pt x="9323" y="551445"/>
                </a:lnTo>
                <a:lnTo>
                  <a:pt x="20632" y="595427"/>
                </a:lnTo>
                <a:lnTo>
                  <a:pt x="36065" y="637593"/>
                </a:lnTo>
                <a:lnTo>
                  <a:pt x="55391" y="677711"/>
                </a:lnTo>
                <a:lnTo>
                  <a:pt x="78379" y="715550"/>
                </a:lnTo>
                <a:lnTo>
                  <a:pt x="104799" y="750881"/>
                </a:lnTo>
                <a:lnTo>
                  <a:pt x="134419" y="783472"/>
                </a:lnTo>
                <a:lnTo>
                  <a:pt x="167011" y="813093"/>
                </a:lnTo>
                <a:lnTo>
                  <a:pt x="202341" y="839513"/>
                </a:lnTo>
                <a:lnTo>
                  <a:pt x="240181" y="862501"/>
                </a:lnTo>
                <a:lnTo>
                  <a:pt x="280299" y="881826"/>
                </a:lnTo>
                <a:lnTo>
                  <a:pt x="322464" y="897259"/>
                </a:lnTo>
                <a:lnTo>
                  <a:pt x="366447" y="908568"/>
                </a:lnTo>
                <a:lnTo>
                  <a:pt x="412015" y="915523"/>
                </a:lnTo>
                <a:lnTo>
                  <a:pt x="458939" y="917892"/>
                </a:lnTo>
                <a:close/>
              </a:path>
            </a:pathLst>
          </a:custGeom>
          <a:ln w="18133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4"/>
            <a:ext cx="10058400" cy="776769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586389" y="4013540"/>
            <a:ext cx="103187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0" algn="ctr">
              <a:lnSpc>
                <a:spcPct val="100000"/>
              </a:lnSpc>
              <a:spcBef>
                <a:spcPts val="105"/>
              </a:spcBef>
            </a:pPr>
            <a:r>
              <a:rPr lang="es-ES" sz="1000" b="1" spc="90" dirty="0">
                <a:cs typeface="Calibri"/>
              </a:rPr>
              <a:t>El paciente recibe cuidado preventivo rutinario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10001" y="4013540"/>
            <a:ext cx="111566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96" marR="4559" indent="-1140" algn="ctr" defTabSz="820487">
              <a:spcBef>
                <a:spcPts val="94"/>
              </a:spcBef>
            </a:pPr>
            <a:r>
              <a:rPr lang="es-ES" sz="1000" b="1" spc="67" dirty="0">
                <a:solidFill>
                  <a:prstClr val="black"/>
                </a:solidFill>
                <a:cs typeface="Calibri"/>
              </a:rPr>
              <a:t>El paciente recibe el cuidado adicional necesario </a:t>
            </a:r>
            <a:endParaRPr lang="es-E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54272" y="4013540"/>
            <a:ext cx="83121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96" marR="4559" indent="-11396" algn="ctr" defTabSz="820487">
              <a:spcBef>
                <a:spcPts val="94"/>
              </a:spcBef>
            </a:pPr>
            <a:r>
              <a:rPr lang="es-ES" sz="1000" b="1" spc="81" dirty="0">
                <a:solidFill>
                  <a:prstClr val="black"/>
                </a:solidFill>
                <a:cs typeface="Calibri"/>
              </a:rPr>
              <a:t>El paciente recibe más cuidado necesario</a:t>
            </a:r>
            <a:endParaRPr lang="es-E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09973" y="4013540"/>
            <a:ext cx="83121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96" marR="4559" indent="-11396" algn="ctr" defTabSz="820487">
              <a:spcBef>
                <a:spcPts val="94"/>
              </a:spcBef>
            </a:pPr>
            <a:r>
              <a:rPr lang="es-ES" sz="1000" b="1" spc="81" dirty="0">
                <a:solidFill>
                  <a:prstClr val="black"/>
                </a:solidFill>
                <a:cs typeface="Calibri"/>
              </a:rPr>
              <a:t>Paciente recibe más cuidado necesario</a:t>
            </a:r>
            <a:endParaRPr lang="es-E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45050" y="3611886"/>
            <a:ext cx="1003300" cy="639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es-ES" sz="1000" b="1" spc="85" dirty="0">
                <a:cs typeface="Calibri"/>
              </a:rPr>
              <a:t>El próximo año el proceso anual y el valor reinician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5610" y="682147"/>
            <a:ext cx="9144000" cy="3667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2300" b="1" spc="685" dirty="0">
                <a:solidFill>
                  <a:srgbClr val="434345"/>
                </a:solidFill>
                <a:cs typeface="Calibri"/>
              </a:rPr>
              <a:t>CÓMO FUNCIONA EL SEGURO </a:t>
            </a:r>
            <a:r>
              <a:rPr lang="es-ES" sz="2300" b="1" spc="685" dirty="0" smtClean="0">
                <a:solidFill>
                  <a:srgbClr val="434345"/>
                </a:solidFill>
                <a:cs typeface="Calibri"/>
              </a:rPr>
              <a:t>MÉDICO </a:t>
            </a:r>
            <a:r>
              <a:rPr lang="en-US" sz="2300" b="1" spc="400" dirty="0" smtClean="0">
                <a:solidFill>
                  <a:srgbClr val="60D095"/>
                </a:solidFill>
                <a:cs typeface="Calibri"/>
              </a:rPr>
              <a:t>“TÍPICO”</a:t>
            </a:r>
            <a:endParaRPr lang="en-US" sz="23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62747" y="2760779"/>
            <a:ext cx="805815" cy="889667"/>
          </a:xfrm>
          <a:prstGeom prst="rect">
            <a:avLst/>
          </a:prstGeom>
        </p:spPr>
        <p:txBody>
          <a:bodyPr vert="horz" wrap="square" lIns="0" tIns="304800" rIns="0" bIns="0" rtlCol="0">
            <a:spAutoFit/>
          </a:bodyPr>
          <a:lstStyle/>
          <a:p>
            <a:pPr marL="12700" marR="5080" algn="ctr">
              <a:lnSpc>
                <a:spcPct val="102499"/>
              </a:lnSpc>
              <a:spcBef>
                <a:spcPts val="280"/>
              </a:spcBef>
            </a:pPr>
            <a:r>
              <a:rPr lang="es-ES" sz="1250" b="1" spc="150" dirty="0">
                <a:cs typeface="Calibri"/>
              </a:rPr>
              <a:t>El Año del Plan Inicia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2747" y="2835808"/>
            <a:ext cx="2105025" cy="204470"/>
          </a:xfrm>
          <a:custGeom>
            <a:avLst/>
            <a:gdLst/>
            <a:ahLst/>
            <a:cxnLst/>
            <a:rect l="l" t="t" r="r" b="b"/>
            <a:pathLst>
              <a:path w="2105025" h="204469">
                <a:moveTo>
                  <a:pt x="0" y="204088"/>
                </a:moveTo>
                <a:lnTo>
                  <a:pt x="2104580" y="204088"/>
                </a:lnTo>
                <a:lnTo>
                  <a:pt x="2104580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070112" y="2838686"/>
            <a:ext cx="18707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1000" b="1" spc="90" dirty="0" err="1">
                <a:cs typeface="Calibri"/>
              </a:rPr>
              <a:t>Cuidado</a:t>
            </a:r>
            <a:r>
              <a:rPr lang="en-US" sz="1000" b="1" spc="90" dirty="0">
                <a:cs typeface="Calibri"/>
              </a:rPr>
              <a:t> </a:t>
            </a:r>
            <a:r>
              <a:rPr lang="en-US" sz="1000" b="1" spc="90" dirty="0" err="1">
                <a:cs typeface="Calibri"/>
              </a:rPr>
              <a:t>Agudo</a:t>
            </a:r>
            <a:r>
              <a:rPr lang="en-US" sz="1000" b="1" spc="90" dirty="0">
                <a:cs typeface="Calibri"/>
              </a:rPr>
              <a:t> y </a:t>
            </a:r>
            <a:r>
              <a:rPr lang="en-US" sz="1000" b="1" spc="90" dirty="0" err="1">
                <a:cs typeface="Calibri"/>
              </a:rPr>
              <a:t>Preventivo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01248" y="4756370"/>
            <a:ext cx="834389" cy="4311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559" indent="9972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900" b="1" spc="112" dirty="0">
                <a:solidFill>
                  <a:prstClr val="black"/>
                </a:solidFill>
                <a:cs typeface="Calibri"/>
              </a:rPr>
              <a:t>Sin costos para el  paciente</a:t>
            </a:r>
            <a:r>
              <a:rPr lang="es-ES" sz="900" b="1" spc="58" dirty="0">
                <a:solidFill>
                  <a:prstClr val="black"/>
                </a:solidFill>
                <a:cs typeface="Calibri"/>
              </a:rPr>
              <a:t>.</a:t>
            </a:r>
            <a:endParaRPr lang="es-ES"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56703" y="5301876"/>
            <a:ext cx="923480" cy="5772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96"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900" b="1" spc="49" dirty="0">
                <a:solidFill>
                  <a:prstClr val="black"/>
                </a:solidFill>
                <a:cs typeface="Calibri"/>
              </a:rPr>
              <a:t>Pero a los proveedores se les paga precios estándar.</a:t>
            </a:r>
            <a:endParaRPr lang="es-ES"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86200" y="4756370"/>
            <a:ext cx="990599" cy="11374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70" marR="4559" indent="-15670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900" b="1" spc="67" dirty="0">
                <a:solidFill>
                  <a:prstClr val="black"/>
                </a:solidFill>
                <a:cs typeface="Calibri"/>
              </a:rPr>
              <a:t>El costo completo es pagado por el paciente hasta alcanzar el equivale al umbral del “deducible”</a:t>
            </a:r>
            <a:endParaRPr lang="es-ES"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9200" y="4756370"/>
            <a:ext cx="1028572" cy="99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900" b="1" spc="112" dirty="0">
                <a:solidFill>
                  <a:prstClr val="black"/>
                </a:solidFill>
                <a:cs typeface="Calibri"/>
              </a:rPr>
              <a:t>El “copago” es pagado por el paciente hasta alcanzar el equivale al “máximo anual de desembolso”</a:t>
            </a:r>
            <a:endParaRPr lang="es-ES"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48400" y="4736849"/>
            <a:ext cx="968988" cy="11374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96"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900" b="1" spc="90">
                <a:solidFill>
                  <a:prstClr val="black"/>
                </a:solidFill>
                <a:cs typeface="Calibri"/>
              </a:rPr>
              <a:t>Costos permitidos pagados por el seguro hasta que la suma alcance el “máximo de por vida"</a:t>
            </a:r>
            <a:endParaRPr lang="es-ES"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18443" y="2146189"/>
            <a:ext cx="3614451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96" marR="4559" indent="-11396" algn="ctr" defTabSz="820487">
              <a:spcBef>
                <a:spcPts val="85"/>
              </a:spcBef>
            </a:pPr>
            <a:r>
              <a:rPr lang="es-ES" sz="1400" b="1" spc="94" dirty="0">
                <a:solidFill>
                  <a:prstClr val="black"/>
                </a:solidFill>
                <a:cs typeface="Calibri"/>
              </a:rPr>
              <a:t>Doctores, Cuidado de Hospital, Medicamento Urgente, </a:t>
            </a:r>
            <a:r>
              <a:rPr lang="es-ES" sz="1400" b="1" spc="94" dirty="0" err="1">
                <a:solidFill>
                  <a:prstClr val="black"/>
                </a:solidFill>
                <a:cs typeface="Calibri"/>
              </a:rPr>
              <a:t>Imagenología</a:t>
            </a:r>
            <a:r>
              <a:rPr lang="es-ES" sz="1400" b="1" spc="94" dirty="0">
                <a:solidFill>
                  <a:prstClr val="black"/>
                </a:solidFill>
                <a:cs typeface="Calibri"/>
              </a:rPr>
              <a:t>, Terapia, Pruebas de Laboratorio</a:t>
            </a:r>
            <a:endParaRPr lang="es-ES" sz="14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925004" y="3050282"/>
            <a:ext cx="923346" cy="60016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2499"/>
              </a:lnSpc>
              <a:spcBef>
                <a:spcPts val="90"/>
              </a:spcBef>
            </a:pPr>
            <a:r>
              <a:rPr lang="es-ES" sz="1250" b="1" spc="150" dirty="0">
                <a:cs typeface="Calibri"/>
              </a:rPr>
              <a:t>Termina </a:t>
            </a:r>
            <a:r>
              <a:rPr lang="es-ES" sz="1250" b="1" spc="150" dirty="0" smtClean="0">
                <a:cs typeface="Calibri"/>
              </a:rPr>
              <a:t>el Año </a:t>
            </a:r>
            <a:r>
              <a:rPr lang="es-ES" sz="1250" b="1" spc="150" dirty="0">
                <a:cs typeface="Calibri"/>
              </a:rPr>
              <a:t>del Plan</a:t>
            </a:r>
            <a:endParaRPr sz="1250" b="1" dirty="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701248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47571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50533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96554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90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200" y="609723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44500" y="6236181"/>
            <a:ext cx="9126220" cy="1109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b="1" spc="85" dirty="0" err="1" smtClean="0">
                <a:solidFill>
                  <a:srgbClr val="434345"/>
                </a:solidFill>
                <a:latin typeface="Calibri"/>
                <a:cs typeface="Calibri"/>
              </a:rPr>
              <a:t>Referencias</a:t>
            </a:r>
            <a:r>
              <a:rPr sz="900" b="1" spc="85" dirty="0" smtClean="0">
                <a:solidFill>
                  <a:srgbClr val="434345"/>
                </a:solidFill>
                <a:latin typeface="Calibri"/>
                <a:cs typeface="Calibri"/>
              </a:rPr>
              <a:t>:</a:t>
            </a:r>
            <a:endParaRPr sz="900" dirty="0">
              <a:latin typeface="Calibri"/>
              <a:cs typeface="Calibri"/>
            </a:endParaRPr>
          </a:p>
          <a:p>
            <a:pPr marL="240665" marR="73025" indent="-22796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403225" algn="l"/>
                <a:tab pos="457200" algn="l"/>
              </a:tabLst>
            </a:pPr>
            <a:r>
              <a:rPr sz="700" spc="-15" dirty="0">
                <a:latin typeface="Calibri"/>
                <a:cs typeface="Calibri"/>
              </a:rPr>
              <a:t>Brown </a:t>
            </a:r>
            <a:r>
              <a:rPr sz="700" spc="-55" dirty="0">
                <a:latin typeface="Calibri"/>
                <a:cs typeface="Calibri"/>
              </a:rPr>
              <a:t>V, </a:t>
            </a:r>
            <a:r>
              <a:rPr sz="700" spc="-10" dirty="0">
                <a:latin typeface="Calibri"/>
                <a:cs typeface="Calibri"/>
              </a:rPr>
              <a:t>Russell </a:t>
            </a:r>
            <a:r>
              <a:rPr sz="700" spc="0" dirty="0">
                <a:latin typeface="Calibri"/>
                <a:cs typeface="Calibri"/>
              </a:rPr>
              <a:t>M, Ginter </a:t>
            </a:r>
            <a:r>
              <a:rPr sz="700" spc="10" dirty="0">
                <a:latin typeface="Calibri"/>
                <a:cs typeface="Calibri"/>
              </a:rPr>
              <a:t>A, </a:t>
            </a:r>
            <a:r>
              <a:rPr sz="700" dirty="0">
                <a:latin typeface="Calibri"/>
                <a:cs typeface="Calibri"/>
              </a:rPr>
              <a:t>Braun </a:t>
            </a:r>
            <a:r>
              <a:rPr sz="700" spc="0" dirty="0">
                <a:latin typeface="Calibri"/>
                <a:cs typeface="Calibri"/>
              </a:rPr>
              <a:t>B, </a:t>
            </a:r>
            <a:r>
              <a:rPr sz="700" spc="-30" dirty="0">
                <a:latin typeface="Calibri"/>
                <a:cs typeface="Calibri"/>
              </a:rPr>
              <a:t>Little </a:t>
            </a:r>
            <a:r>
              <a:rPr sz="700" spc="-10" dirty="0">
                <a:latin typeface="Calibri"/>
                <a:cs typeface="Calibri"/>
              </a:rPr>
              <a:t>L </a:t>
            </a:r>
            <a:r>
              <a:rPr sz="700" dirty="0">
                <a:latin typeface="Calibri"/>
                <a:cs typeface="Calibri"/>
              </a:rPr>
              <a:t>Pippidi </a:t>
            </a:r>
            <a:r>
              <a:rPr sz="700" spc="0" dirty="0">
                <a:latin typeface="Calibri"/>
                <a:cs typeface="Calibri"/>
              </a:rPr>
              <a:t>M, </a:t>
            </a:r>
            <a:r>
              <a:rPr sz="700" spc="15" dirty="0">
                <a:latin typeface="Calibri"/>
                <a:cs typeface="Calibri"/>
              </a:rPr>
              <a:t>McCoy </a:t>
            </a:r>
            <a:r>
              <a:rPr sz="700" spc="-35" dirty="0">
                <a:latin typeface="Calibri"/>
                <a:cs typeface="Calibri"/>
              </a:rPr>
              <a:t>T, </a:t>
            </a:r>
            <a:r>
              <a:rPr sz="700" spc="-10" dirty="0">
                <a:latin typeface="Calibri"/>
                <a:cs typeface="Calibri"/>
              </a:rPr>
              <a:t>Smart </a:t>
            </a:r>
            <a:r>
              <a:rPr sz="700" spc="25" dirty="0">
                <a:latin typeface="Calibri"/>
                <a:cs typeface="Calibri"/>
              </a:rPr>
              <a:t>Choice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© </a:t>
            </a:r>
            <a:r>
              <a:rPr sz="700" spc="25" dirty="0">
                <a:latin typeface="Calibri"/>
                <a:cs typeface="Calibri"/>
              </a:rPr>
              <a:t>- </a:t>
            </a:r>
            <a:r>
              <a:rPr sz="700" spc="-10" dirty="0">
                <a:latin typeface="Calibri"/>
                <a:cs typeface="Calibri"/>
              </a:rPr>
              <a:t>Interdisciplinary </a:t>
            </a:r>
            <a:r>
              <a:rPr sz="700" dirty="0">
                <a:latin typeface="Calibri"/>
                <a:cs typeface="Calibri"/>
              </a:rPr>
              <a:t>Program </a:t>
            </a:r>
            <a:r>
              <a:rPr sz="700" spc="-25" dirty="0">
                <a:latin typeface="Calibri"/>
                <a:cs typeface="Calibri"/>
              </a:rPr>
              <a:t>to </a:t>
            </a:r>
            <a:r>
              <a:rPr sz="700" dirty="0">
                <a:latin typeface="Calibri"/>
                <a:cs typeface="Calibri"/>
              </a:rPr>
              <a:t>enhance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Literacy,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10" dirty="0">
                <a:latin typeface="Calibri"/>
                <a:cs typeface="Calibri"/>
              </a:rPr>
              <a:t>Promotion </a:t>
            </a:r>
            <a:r>
              <a:rPr sz="700" spc="-5" dirty="0">
                <a:latin typeface="Calibri"/>
                <a:cs typeface="Calibri"/>
              </a:rPr>
              <a:t>Practice </a:t>
            </a:r>
            <a:r>
              <a:rPr sz="700" spc="0" dirty="0">
                <a:latin typeface="Calibri"/>
                <a:cs typeface="Calibri"/>
              </a:rPr>
              <a:t>March </a:t>
            </a:r>
            <a:r>
              <a:rPr sz="700" spc="35" dirty="0">
                <a:latin typeface="Calibri"/>
                <a:cs typeface="Calibri"/>
              </a:rPr>
              <a:t>2016 </a:t>
            </a:r>
            <a:r>
              <a:rPr sz="700" spc="-5" dirty="0">
                <a:latin typeface="Calibri"/>
                <a:cs typeface="Calibri"/>
              </a:rPr>
              <a:t>Vol. </a:t>
            </a:r>
            <a:r>
              <a:rPr sz="700" spc="30" dirty="0">
                <a:latin typeface="Calibri"/>
                <a:cs typeface="Calibri"/>
              </a:rPr>
              <a:t>17, No. </a:t>
            </a:r>
            <a:r>
              <a:rPr sz="700" dirty="0">
                <a:latin typeface="Calibri"/>
                <a:cs typeface="Calibri"/>
              </a:rPr>
              <a:t>(2) </a:t>
            </a:r>
            <a:r>
              <a:rPr sz="700" spc="30" dirty="0">
                <a:latin typeface="Calibri"/>
                <a:cs typeface="Calibri"/>
              </a:rPr>
              <a:t>209–216 </a:t>
            </a:r>
            <a:r>
              <a:rPr sz="700" spc="50" dirty="0">
                <a:latin typeface="Calibri"/>
                <a:cs typeface="Calibri"/>
              </a:rPr>
              <a:t>DOI:  </a:t>
            </a:r>
            <a:r>
              <a:rPr sz="700" spc="35" dirty="0">
                <a:latin typeface="Calibri"/>
                <a:cs typeface="Calibri"/>
              </a:rPr>
              <a:t>10.1177/1524839915620393.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-5" dirty="0">
                <a:latin typeface="Calibri"/>
                <a:cs typeface="Calibri"/>
              </a:rPr>
              <a:t>Bartholomae </a:t>
            </a:r>
            <a:r>
              <a:rPr sz="700" spc="10" dirty="0">
                <a:latin typeface="Calibri"/>
                <a:cs typeface="Calibri"/>
              </a:rPr>
              <a:t>S, </a:t>
            </a:r>
            <a:r>
              <a:rPr sz="700" spc="-10" dirty="0">
                <a:latin typeface="Calibri"/>
                <a:cs typeface="Calibri"/>
              </a:rPr>
              <a:t>Russell  </a:t>
            </a:r>
            <a:r>
              <a:rPr sz="700" dirty="0">
                <a:latin typeface="Calibri"/>
                <a:cs typeface="Calibri"/>
              </a:rPr>
              <a:t>MB, Braun </a:t>
            </a:r>
            <a:r>
              <a:rPr sz="700" spc="0" dirty="0">
                <a:latin typeface="Calibri"/>
                <a:cs typeface="Calibri"/>
              </a:rPr>
              <a:t>B, </a:t>
            </a:r>
            <a:r>
              <a:rPr sz="700" spc="15" dirty="0">
                <a:latin typeface="Calibri"/>
                <a:cs typeface="Calibri"/>
              </a:rPr>
              <a:t>McCoy </a:t>
            </a:r>
            <a:r>
              <a:rPr sz="700" spc="-35" dirty="0">
                <a:latin typeface="Calibri"/>
                <a:cs typeface="Calibri"/>
              </a:rPr>
              <a:t>T,  </a:t>
            </a:r>
            <a:r>
              <a:rPr sz="700" dirty="0">
                <a:latin typeface="Calibri"/>
                <a:cs typeface="Calibri"/>
              </a:rPr>
              <a:t>Building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0" dirty="0">
                <a:latin typeface="Calibri"/>
                <a:cs typeface="Calibri"/>
              </a:rPr>
              <a:t>Literacy:  </a:t>
            </a:r>
            <a:r>
              <a:rPr sz="700" spc="-5" dirty="0">
                <a:latin typeface="Calibri"/>
                <a:cs typeface="Calibri"/>
              </a:rPr>
              <a:t>Evidence </a:t>
            </a:r>
            <a:r>
              <a:rPr sz="700" spc="-15" dirty="0">
                <a:latin typeface="Calibri"/>
                <a:cs typeface="Calibri"/>
              </a:rPr>
              <a:t>from  </a:t>
            </a:r>
            <a:r>
              <a:rPr sz="700" spc="-25" dirty="0">
                <a:latin typeface="Calibri"/>
                <a:cs typeface="Calibri"/>
              </a:rPr>
              <a:t>the  </a:t>
            </a:r>
            <a:r>
              <a:rPr sz="700" spc="-10" dirty="0">
                <a:latin typeface="Calibri"/>
                <a:cs typeface="Calibri"/>
              </a:rPr>
              <a:t>Smart  </a:t>
            </a:r>
            <a:r>
              <a:rPr sz="700" spc="25" dirty="0">
                <a:latin typeface="Calibri"/>
                <a:cs typeface="Calibri"/>
              </a:rPr>
              <a:t>Choice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InsuranceTM </a:t>
            </a:r>
            <a:r>
              <a:rPr sz="700" spc="0" dirty="0">
                <a:latin typeface="Calibri"/>
                <a:cs typeface="Calibri"/>
              </a:rPr>
              <a:t>Program, </a:t>
            </a:r>
            <a:r>
              <a:rPr sz="700" spc="30" dirty="0">
                <a:latin typeface="Calibri"/>
                <a:cs typeface="Calibri"/>
              </a:rPr>
              <a:t>J </a:t>
            </a:r>
            <a:r>
              <a:rPr sz="700" spc="5" dirty="0">
                <a:latin typeface="Calibri"/>
                <a:cs typeface="Calibri"/>
              </a:rPr>
              <a:t>Fam Econ </a:t>
            </a:r>
            <a:r>
              <a:rPr sz="700" spc="-10" dirty="0">
                <a:latin typeface="Calibri"/>
                <a:cs typeface="Calibri"/>
              </a:rPr>
              <a:t>Iss  </a:t>
            </a:r>
            <a:r>
              <a:rPr sz="700" spc="25" dirty="0">
                <a:latin typeface="Calibri"/>
                <a:cs typeface="Calibri"/>
              </a:rPr>
              <a:t>(2016) </a:t>
            </a:r>
            <a:r>
              <a:rPr sz="700" spc="30" dirty="0">
                <a:latin typeface="Calibri"/>
                <a:cs typeface="Calibri"/>
              </a:rPr>
              <a:t>37:140–155 </a:t>
            </a:r>
            <a:r>
              <a:rPr sz="700" spc="60" dirty="0">
                <a:latin typeface="Calibri"/>
                <a:cs typeface="Calibri"/>
              </a:rPr>
              <a:t>DOI </a:t>
            </a:r>
            <a:r>
              <a:rPr sz="700" spc="10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10.1007/s10834-016-9482-7.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0" dirty="0">
                <a:latin typeface="Calibri"/>
                <a:cs typeface="Calibri"/>
              </a:rPr>
              <a:t>Kim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J,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Braun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B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Williams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10" dirty="0">
                <a:latin typeface="Calibri"/>
                <a:cs typeface="Calibri"/>
              </a:rPr>
              <a:t>AD,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Understanding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Health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Insurance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10" dirty="0">
                <a:latin typeface="Calibri"/>
                <a:cs typeface="Calibri"/>
              </a:rPr>
              <a:t>Literacy: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20" dirty="0">
                <a:latin typeface="Calibri"/>
                <a:cs typeface="Calibri"/>
              </a:rPr>
              <a:t>Literature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20" dirty="0">
                <a:latin typeface="Calibri"/>
                <a:cs typeface="Calibri"/>
              </a:rPr>
              <a:t>Review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Family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Consumer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Sciences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Research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Journal,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Vol.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42,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No.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10" dirty="0">
                <a:latin typeface="Calibri"/>
                <a:cs typeface="Calibri"/>
              </a:rPr>
              <a:t>September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5" dirty="0">
                <a:latin typeface="Calibri"/>
                <a:cs typeface="Calibri"/>
              </a:rPr>
              <a:t>2013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3–13</a:t>
            </a:r>
            <a:r>
              <a:rPr sz="700" spc="50" dirty="0">
                <a:latin typeface="Calibri"/>
                <a:cs typeface="Calibri"/>
              </a:rPr>
              <a:t> DOI: </a:t>
            </a:r>
            <a:r>
              <a:rPr sz="700" spc="15" dirty="0">
                <a:latin typeface="Calibri"/>
                <a:cs typeface="Calibri"/>
              </a:rPr>
              <a:t>10.1111/fcsr.12034.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15" dirty="0">
                <a:latin typeface="Calibri"/>
                <a:cs typeface="Calibri"/>
              </a:rPr>
              <a:t>McCormack </a:t>
            </a:r>
            <a:r>
              <a:rPr sz="700" spc="5" dirty="0">
                <a:latin typeface="Calibri"/>
                <a:cs typeface="Calibri"/>
              </a:rPr>
              <a:t>L, </a:t>
            </a:r>
            <a:r>
              <a:rPr sz="700" spc="0" dirty="0">
                <a:latin typeface="Calibri"/>
                <a:cs typeface="Calibri"/>
              </a:rPr>
              <a:t>Bann </a:t>
            </a:r>
            <a:r>
              <a:rPr sz="700" spc="75" dirty="0">
                <a:latin typeface="Calibri"/>
                <a:cs typeface="Calibri"/>
              </a:rPr>
              <a:t>C, </a:t>
            </a:r>
            <a:r>
              <a:rPr sz="700" spc="5" dirty="0">
                <a:latin typeface="Calibri"/>
                <a:cs typeface="Calibri"/>
              </a:rPr>
              <a:t>Uhrig J, </a:t>
            </a:r>
            <a:r>
              <a:rPr sz="700" spc="-5" dirty="0">
                <a:latin typeface="Calibri"/>
                <a:cs typeface="Calibri"/>
              </a:rPr>
              <a:t>Berkman </a:t>
            </a:r>
            <a:r>
              <a:rPr sz="700" spc="60" dirty="0">
                <a:latin typeface="Calibri"/>
                <a:cs typeface="Calibri"/>
              </a:rPr>
              <a:t>N </a:t>
            </a:r>
            <a:r>
              <a:rPr sz="700" spc="16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spc="-5" dirty="0">
                <a:latin typeface="Calibri"/>
                <a:cs typeface="Calibri"/>
              </a:rPr>
              <a:t>Rudd </a:t>
            </a:r>
            <a:r>
              <a:rPr sz="700" spc="0" dirty="0">
                <a:latin typeface="Calibri"/>
                <a:cs typeface="Calibri"/>
              </a:rPr>
              <a:t>R, 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  </a:t>
            </a:r>
            <a:r>
              <a:rPr sz="700" spc="-10" dirty="0">
                <a:latin typeface="Calibri"/>
                <a:cs typeface="Calibri"/>
              </a:rPr>
              <a:t>of  </a:t>
            </a:r>
            <a:r>
              <a:rPr sz="700" spc="25" dirty="0">
                <a:latin typeface="Calibri"/>
                <a:cs typeface="Calibri"/>
              </a:rPr>
              <a:t>Older </a:t>
            </a:r>
            <a:r>
              <a:rPr sz="700" spc="-10" dirty="0">
                <a:latin typeface="Calibri"/>
                <a:cs typeface="Calibri"/>
              </a:rPr>
              <a:t>Adults,  </a:t>
            </a:r>
            <a:r>
              <a:rPr sz="700" spc="-5" dirty="0">
                <a:latin typeface="Calibri"/>
                <a:cs typeface="Calibri"/>
              </a:rPr>
              <a:t>The </a:t>
            </a:r>
            <a:r>
              <a:rPr sz="700" spc="0" dirty="0">
                <a:latin typeface="Calibri"/>
                <a:cs typeface="Calibri"/>
              </a:rPr>
              <a:t>Journal </a:t>
            </a:r>
            <a:r>
              <a:rPr sz="700" spc="-10" dirty="0">
                <a:latin typeface="Calibri"/>
                <a:cs typeface="Calibri"/>
              </a:rPr>
              <a:t>of  </a:t>
            </a:r>
            <a:r>
              <a:rPr sz="700" spc="5" dirty="0">
                <a:latin typeface="Calibri"/>
                <a:cs typeface="Calibri"/>
              </a:rPr>
              <a:t>Consumer </a:t>
            </a:r>
            <a:r>
              <a:rPr sz="700" spc="-10" dirty="0">
                <a:latin typeface="Calibri"/>
                <a:cs typeface="Calibri"/>
              </a:rPr>
              <a:t>Affairs,  </a:t>
            </a:r>
            <a:r>
              <a:rPr sz="700" spc="-5" dirty="0">
                <a:latin typeface="Calibri"/>
                <a:cs typeface="Calibri"/>
              </a:rPr>
              <a:t>Vol. </a:t>
            </a:r>
            <a:r>
              <a:rPr sz="700" spc="30" dirty="0">
                <a:latin typeface="Calibri"/>
                <a:cs typeface="Calibri"/>
              </a:rPr>
              <a:t>43, No. 2, </a:t>
            </a:r>
            <a:r>
              <a:rPr sz="700" spc="5" dirty="0">
                <a:latin typeface="Calibri"/>
                <a:cs typeface="Calibri"/>
              </a:rPr>
              <a:t>p </a:t>
            </a:r>
            <a:r>
              <a:rPr sz="700" spc="30" dirty="0">
                <a:latin typeface="Calibri"/>
                <a:cs typeface="Calibri"/>
              </a:rPr>
              <a:t>223-47, 2009.</a:t>
            </a:r>
            <a:endParaRPr sz="700" dirty="0">
              <a:latin typeface="Calibri"/>
              <a:cs typeface="Calibri"/>
            </a:endParaRPr>
          </a:p>
          <a:p>
            <a:pPr marL="240665" marR="5080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-10" dirty="0">
                <a:latin typeface="Calibri"/>
                <a:cs typeface="Calibri"/>
              </a:rPr>
              <a:t>Paez </a:t>
            </a:r>
            <a:r>
              <a:rPr sz="700" spc="25" dirty="0">
                <a:latin typeface="Calibri"/>
                <a:cs typeface="Calibri"/>
              </a:rPr>
              <a:t>KA1, </a:t>
            </a:r>
            <a:r>
              <a:rPr sz="700" spc="-5" dirty="0">
                <a:latin typeface="Calibri"/>
                <a:cs typeface="Calibri"/>
              </a:rPr>
              <a:t>Mallery </a:t>
            </a:r>
            <a:r>
              <a:rPr sz="700" spc="50" dirty="0">
                <a:latin typeface="Calibri"/>
                <a:cs typeface="Calibri"/>
              </a:rPr>
              <a:t>CJ, </a:t>
            </a:r>
            <a:r>
              <a:rPr sz="700" spc="10" dirty="0">
                <a:latin typeface="Calibri"/>
                <a:cs typeface="Calibri"/>
              </a:rPr>
              <a:t>Noel </a:t>
            </a:r>
            <a:r>
              <a:rPr sz="700" spc="25" dirty="0">
                <a:latin typeface="Calibri"/>
                <a:cs typeface="Calibri"/>
              </a:rPr>
              <a:t>H, </a:t>
            </a:r>
            <a:r>
              <a:rPr sz="700" dirty="0">
                <a:latin typeface="Calibri"/>
                <a:cs typeface="Calibri"/>
              </a:rPr>
              <a:t>Pugliese </a:t>
            </a:r>
            <a:r>
              <a:rPr sz="700" spc="75" dirty="0">
                <a:latin typeface="Calibri"/>
                <a:cs typeface="Calibri"/>
              </a:rPr>
              <a:t>C, </a:t>
            </a:r>
            <a:r>
              <a:rPr sz="700" dirty="0">
                <a:latin typeface="Calibri"/>
                <a:cs typeface="Calibri"/>
              </a:rPr>
              <a:t>McSorley </a:t>
            </a:r>
            <a:r>
              <a:rPr sz="700" spc="5" dirty="0">
                <a:latin typeface="Calibri"/>
                <a:cs typeface="Calibri"/>
              </a:rPr>
              <a:t>VE, Lucado </a:t>
            </a:r>
            <a:r>
              <a:rPr sz="700" spc="10" dirty="0">
                <a:latin typeface="Calibri"/>
                <a:cs typeface="Calibri"/>
              </a:rPr>
              <a:t>JL, </a:t>
            </a:r>
            <a:r>
              <a:rPr sz="700" spc="25" dirty="0">
                <a:latin typeface="Calibri"/>
                <a:cs typeface="Calibri"/>
              </a:rPr>
              <a:t>Ganachari </a:t>
            </a:r>
            <a:r>
              <a:rPr sz="700" spc="10" dirty="0">
                <a:latin typeface="Calibri"/>
                <a:cs typeface="Calibri"/>
              </a:rPr>
              <a:t>D., </a:t>
            </a:r>
            <a:r>
              <a:rPr sz="700" dirty="0">
                <a:latin typeface="Calibri"/>
                <a:cs typeface="Calibri"/>
              </a:rPr>
              <a:t>Development </a:t>
            </a:r>
            <a:r>
              <a:rPr sz="700" spc="-10" dirty="0">
                <a:latin typeface="Calibri"/>
                <a:cs typeface="Calibri"/>
              </a:rPr>
              <a:t>of </a:t>
            </a:r>
            <a:r>
              <a:rPr sz="700" spc="-25" dirty="0">
                <a:latin typeface="Calibri"/>
                <a:cs typeface="Calibri"/>
              </a:rPr>
              <a:t>the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 </a:t>
            </a:r>
            <a:r>
              <a:rPr sz="700" dirty="0">
                <a:latin typeface="Calibri"/>
                <a:cs typeface="Calibri"/>
              </a:rPr>
              <a:t>Measure (HILM): conceptualizing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dirty="0">
                <a:latin typeface="Calibri"/>
                <a:cs typeface="Calibri"/>
              </a:rPr>
              <a:t>measuring </a:t>
            </a:r>
            <a:r>
              <a:rPr sz="700" spc="-5" dirty="0">
                <a:latin typeface="Calibri"/>
                <a:cs typeface="Calibri"/>
              </a:rPr>
              <a:t>consumer </a:t>
            </a:r>
            <a:r>
              <a:rPr sz="700" spc="-15" dirty="0">
                <a:latin typeface="Calibri"/>
                <a:cs typeface="Calibri"/>
              </a:rPr>
              <a:t>ability </a:t>
            </a:r>
            <a:r>
              <a:rPr sz="700" spc="-25" dirty="0">
                <a:latin typeface="Calibri"/>
                <a:cs typeface="Calibri"/>
              </a:rPr>
              <a:t>to </a:t>
            </a:r>
            <a:r>
              <a:rPr sz="700" spc="0" dirty="0">
                <a:latin typeface="Calibri"/>
                <a:cs typeface="Calibri"/>
              </a:rPr>
              <a:t>choose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spc="-5" dirty="0">
                <a:latin typeface="Calibri"/>
                <a:cs typeface="Calibri"/>
              </a:rPr>
              <a:t>use </a:t>
            </a:r>
            <a:r>
              <a:rPr sz="700" spc="-15" dirty="0">
                <a:latin typeface="Calibri"/>
                <a:cs typeface="Calibri"/>
              </a:rPr>
              <a:t>private </a:t>
            </a:r>
            <a:r>
              <a:rPr sz="700" spc="-5" dirty="0">
                <a:latin typeface="Calibri"/>
                <a:cs typeface="Calibri"/>
              </a:rPr>
              <a:t>health </a:t>
            </a:r>
            <a:r>
              <a:rPr sz="700" spc="0" dirty="0">
                <a:latin typeface="Calibri"/>
                <a:cs typeface="Calibri"/>
              </a:rPr>
              <a:t>insurance,  </a:t>
            </a:r>
            <a:r>
              <a:rPr sz="700" spc="30" dirty="0">
                <a:latin typeface="Calibri"/>
                <a:cs typeface="Calibri"/>
              </a:rPr>
              <a:t>J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15" dirty="0">
                <a:latin typeface="Calibri"/>
                <a:cs typeface="Calibri"/>
              </a:rPr>
              <a:t>Commun. </a:t>
            </a:r>
            <a:r>
              <a:rPr sz="700" spc="35" dirty="0">
                <a:latin typeface="Calibri"/>
                <a:cs typeface="Calibri"/>
              </a:rPr>
              <a:t>2014;19 </a:t>
            </a:r>
            <a:r>
              <a:rPr sz="700" spc="0" dirty="0">
                <a:latin typeface="Calibri"/>
                <a:cs typeface="Calibri"/>
              </a:rPr>
              <a:t>Suppl </a:t>
            </a:r>
            <a:r>
              <a:rPr sz="700" spc="30" dirty="0">
                <a:latin typeface="Calibri"/>
                <a:cs typeface="Calibri"/>
              </a:rPr>
              <a:t>2:225-39. </a:t>
            </a:r>
            <a:r>
              <a:rPr sz="700" spc="5" dirty="0">
                <a:latin typeface="Calibri"/>
                <a:cs typeface="Calibri"/>
              </a:rPr>
              <a:t>doi: 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10.1080/10810730.2014.936568.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15" dirty="0">
                <a:latin typeface="Calibri"/>
                <a:cs typeface="Calibri"/>
              </a:rPr>
              <a:t>Haun </a:t>
            </a:r>
            <a:r>
              <a:rPr sz="700" spc="25" dirty="0">
                <a:latin typeface="Calibri"/>
                <a:cs typeface="Calibri"/>
              </a:rPr>
              <a:t>JN, </a:t>
            </a:r>
            <a:r>
              <a:rPr sz="700" spc="-20" dirty="0">
                <a:latin typeface="Calibri"/>
                <a:cs typeface="Calibri"/>
              </a:rPr>
              <a:t>Patel  </a:t>
            </a:r>
            <a:r>
              <a:rPr sz="700" spc="25" dirty="0">
                <a:latin typeface="Calibri"/>
                <a:cs typeface="Calibri"/>
              </a:rPr>
              <a:t>NR, </a:t>
            </a:r>
            <a:r>
              <a:rPr sz="700" spc="-5" dirty="0">
                <a:latin typeface="Calibri"/>
                <a:cs typeface="Calibri"/>
              </a:rPr>
              <a:t>French  </a:t>
            </a:r>
            <a:r>
              <a:rPr sz="700" spc="25" dirty="0">
                <a:latin typeface="Calibri"/>
                <a:cs typeface="Calibri"/>
              </a:rPr>
              <a:t>DD, </a:t>
            </a:r>
            <a:r>
              <a:rPr sz="700" spc="15" dirty="0">
                <a:latin typeface="Calibri"/>
                <a:cs typeface="Calibri"/>
              </a:rPr>
              <a:t>Campbell, </a:t>
            </a:r>
            <a:r>
              <a:rPr sz="700" dirty="0">
                <a:latin typeface="Calibri"/>
                <a:cs typeface="Calibri"/>
              </a:rPr>
              <a:t>RR, </a:t>
            </a:r>
            <a:r>
              <a:rPr sz="700" spc="0" dirty="0">
                <a:latin typeface="Calibri"/>
                <a:cs typeface="Calibri"/>
              </a:rPr>
              <a:t>Bradham, </a:t>
            </a:r>
            <a:r>
              <a:rPr sz="700" spc="25" dirty="0">
                <a:latin typeface="Calibri"/>
                <a:cs typeface="Calibri"/>
              </a:rPr>
              <a:t>DD, </a:t>
            </a:r>
            <a:r>
              <a:rPr sz="700" dirty="0">
                <a:latin typeface="Calibri"/>
                <a:cs typeface="Calibri"/>
              </a:rPr>
              <a:t>Lapcevic </a:t>
            </a:r>
            <a:r>
              <a:rPr sz="700" spc="0" dirty="0">
                <a:latin typeface="Calibri"/>
                <a:cs typeface="Calibri"/>
              </a:rPr>
              <a:t>WA, </a:t>
            </a:r>
            <a:r>
              <a:rPr sz="700" spc="30" dirty="0">
                <a:latin typeface="Calibri"/>
                <a:cs typeface="Calibri"/>
              </a:rPr>
              <a:t>BMC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Services  Research  </a:t>
            </a:r>
            <a:r>
              <a:rPr sz="700" spc="25" dirty="0">
                <a:latin typeface="Calibri"/>
                <a:cs typeface="Calibri"/>
              </a:rPr>
              <a:t>(2015) </a:t>
            </a:r>
            <a:r>
              <a:rPr sz="700" spc="30" dirty="0">
                <a:latin typeface="Calibri"/>
                <a:cs typeface="Calibri"/>
              </a:rPr>
              <a:t>15:249, </a:t>
            </a:r>
            <a:r>
              <a:rPr sz="700" spc="60" dirty="0">
                <a:latin typeface="Calibri"/>
                <a:cs typeface="Calibri"/>
              </a:rPr>
              <a:t>DOI</a:t>
            </a:r>
            <a:r>
              <a:rPr sz="700" spc="155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10.1186/s12913-015-0887-z</a:t>
            </a:r>
            <a:endParaRPr sz="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405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</dc:creator>
  <cp:lastModifiedBy>Corey Erb</cp:lastModifiedBy>
  <cp:revision>7</cp:revision>
  <dcterms:created xsi:type="dcterms:W3CDTF">2017-12-13T19:40:13Z</dcterms:created>
  <dcterms:modified xsi:type="dcterms:W3CDTF">2018-05-31T18:13:05Z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2017-12-13T00:00:00Z</vt:filetime>
  </property>
  <property fmtid="{D5CDD505-2E9C-101B-9397-08002B2CF9AE}" pid="3" name="Creator">
    <vt:lpwstr>Adobe InDesign CS6 (Windows)</vt:lpwstr>
  </property>
  <property fmtid="{D5CDD505-2E9C-101B-9397-08002B2CF9AE}" pid="4" name="LastSaved">
    <vt:filetime>2017-12-13T00:00:00Z</vt:filetime>
  </property>
</Properties>
</file>