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8" r:id="rId5"/>
    <p:sldId id="259" r:id="rId6"/>
  </p:sldIdLst>
  <p:sldSz cx="10058400" cy="7772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D2C"/>
    <a:srgbClr val="0E5299"/>
    <a:srgbClr val="E88B0E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0E728-F19C-49F2-A3CF-AEFB917AEE44}" v="110" dt="2022-07-14T20:45:52.734"/>
    <p1510:client id="{A1071621-089C-4AE5-8D39-C6DB5D0BFBEB}" v="166" dt="2022-07-15T20:25:04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73163"/>
            <a:ext cx="410210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1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21" Type="http://schemas.openxmlformats.org/officeDocument/2006/relationships/image" Target="../media/image24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hyperlink" Target="https://bit.ly/3zcBgwT" TargetMode="External"/><Relationship Id="rId10" Type="http://schemas.openxmlformats.org/officeDocument/2006/relationships/image" Target="../media/image14.svg"/><Relationship Id="rId19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Qr code&#10;&#10;Description automatically generated">
            <a:extLst>
              <a:ext uri="{FF2B5EF4-FFF2-40B4-BE49-F238E27FC236}">
                <a16:creationId xmlns:a16="http://schemas.microsoft.com/office/drawing/2014/main" id="{C0207B2D-6CD3-42AE-9B3E-BDCE497B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30" y="6358409"/>
            <a:ext cx="854790" cy="854790"/>
          </a:xfrm>
          <a:prstGeom prst="rect">
            <a:avLst/>
          </a:prstGeom>
        </p:spPr>
      </p:pic>
      <p:pic>
        <p:nvPicPr>
          <p:cNvPr id="38" name="Picture 37" descr="Qr code&#10;&#10;Description automatically generated">
            <a:extLst>
              <a:ext uri="{FF2B5EF4-FFF2-40B4-BE49-F238E27FC236}">
                <a16:creationId xmlns:a16="http://schemas.microsoft.com/office/drawing/2014/main" id="{E79F6362-7804-499D-B6D2-143C24474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36" y="5130652"/>
            <a:ext cx="848484" cy="848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A2D03-8422-44BC-8009-182E0B364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894" y="0"/>
            <a:ext cx="3371380" cy="4560203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8" y="267814"/>
            <a:ext cx="2988023" cy="4342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A6490-1CDC-49DF-B90A-AA9B6341D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765" y="3959142"/>
            <a:ext cx="3584759" cy="38651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1"/>
            <a:ext cx="3385517" cy="87117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196145" y="5799344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3139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660172" y="175113"/>
            <a:ext cx="2702892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  <a:ea typeface="+mn-lt"/>
                <a:cs typeface="+mn-lt"/>
              </a:rPr>
              <a:t>¿CÓMO PUEDO OBTENER UNA VACUNA CONTRA COVID-19 </a:t>
            </a:r>
            <a:br>
              <a:rPr lang="es-ES" sz="1400" b="1">
                <a:ea typeface="+mn-lt"/>
                <a:cs typeface="+mn-lt"/>
              </a:rPr>
            </a:br>
            <a:r>
              <a:rPr lang="es-ES" sz="1400" b="1">
                <a:solidFill>
                  <a:schemeClr val="bg1"/>
                </a:solidFill>
                <a:ea typeface="+mn-lt"/>
                <a:cs typeface="+mn-lt"/>
              </a:rPr>
              <a:t>PARA MI HIJO?</a:t>
            </a:r>
            <a:endParaRPr lang="en-US" sz="14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462022" y="964540"/>
            <a:ext cx="3007694" cy="3262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Contacte a su departamento de salud local para hacer una </a:t>
            </a:r>
            <a:r>
              <a:rPr lang="es-MX" sz="1050" b="1">
                <a:ea typeface="+mn-lt"/>
                <a:cs typeface="+mn-lt"/>
              </a:rPr>
              <a:t>cita</a:t>
            </a:r>
            <a:r>
              <a:rPr lang="es-MX" sz="1100" b="1">
                <a:ea typeface="+mn-lt"/>
                <a:cs typeface="+mn-lt"/>
              </a:rPr>
              <a:t> </a:t>
            </a:r>
            <a:r>
              <a:rPr lang="es-MX" sz="1100">
                <a:ea typeface="+mn-lt"/>
                <a:cs typeface="+mn-lt"/>
              </a:rPr>
              <a:t>o preguntar dónde se encuentran las clínicas móviles de vacunación.</a:t>
            </a:r>
            <a:endParaRPr lang="es-MX" sz="1100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Contacte su centro de salud comunitario para hacer una cita.</a:t>
            </a:r>
            <a:endParaRPr lang="es-MX" sz="1100" b="1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Pregunte al pediatra</a:t>
            </a:r>
            <a:r>
              <a:rPr lang="es-MX" sz="1100">
                <a:ea typeface="+mn-lt"/>
                <a:cs typeface="+mn-lt"/>
              </a:rPr>
              <a:t> </a:t>
            </a:r>
            <a:r>
              <a:rPr lang="es-MX" sz="1100" b="1">
                <a:ea typeface="+mn-lt"/>
                <a:cs typeface="+mn-lt"/>
              </a:rPr>
              <a:t>de su hijo</a:t>
            </a:r>
            <a:r>
              <a:rPr lang="es-MX" sz="1100">
                <a:ea typeface="+mn-lt"/>
                <a:cs typeface="+mn-lt"/>
              </a:rPr>
              <a:t> si ofrece vacunas contra COVID-19.</a:t>
            </a:r>
            <a:endParaRPr lang="es-MX" sz="1100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Visite</a:t>
            </a:r>
            <a:r>
              <a:rPr lang="es-MX" sz="1100">
                <a:ea typeface="+mn-lt"/>
                <a:cs typeface="+mn-lt"/>
              </a:rPr>
              <a:t> </a:t>
            </a:r>
            <a:r>
              <a:rPr lang="es-MX" sz="1100" b="1">
                <a:ea typeface="+mn-lt"/>
                <a:cs typeface="+mn-lt"/>
              </a:rPr>
              <a:t>su farmacia local</a:t>
            </a:r>
            <a:r>
              <a:rPr lang="es-MX" sz="1100">
                <a:ea typeface="+mn-lt"/>
                <a:cs typeface="+mn-lt"/>
              </a:rPr>
              <a:t>. Ellos podrían estar ofreciendo las vacunas. </a:t>
            </a:r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Hable con el personal  de la escuela de su hijo</a:t>
            </a:r>
            <a:r>
              <a:rPr lang="es-MX" sz="1100">
                <a:ea typeface="+mn-lt"/>
                <a:cs typeface="+mn-lt"/>
              </a:rPr>
              <a:t> sobre la vacuna contra COVID-19. Ellos podrían estar ofreciendo clínicas de vacunación en la escuela.</a:t>
            </a:r>
            <a:endParaRPr lang="es-MX" sz="1100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>
                <a:ea typeface="+mn-lt"/>
                <a:cs typeface="+mn-lt"/>
              </a:rPr>
              <a:t>En algunos lugares se requiere la presencia de los padres cuando el hijo recibe la vacuna. Busque clínicas y horarios de atención flexibles para padres que trabajen.</a:t>
            </a:r>
            <a:endParaRPr lang="es-MX" sz="11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311377"/>
            <a:ext cx="258446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400" b="1">
                <a:ea typeface="+mn-lt"/>
                <a:cs typeface="+mn-lt"/>
              </a:rPr>
              <a:t>PARA MÁS INFORMACIÓN</a:t>
            </a:r>
            <a:endParaRPr lang="en-US" sz="1400">
              <a:cs typeface="Calibri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711380" y="4579100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9256" y="719817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6975779" y="7210580"/>
            <a:ext cx="2774789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ea typeface="+mn-lt"/>
                <a:cs typeface="+mn-lt"/>
              </a:rPr>
              <a:t>Campaña de comunicación sobre COVID-19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4115159" y="7306765"/>
            <a:ext cx="1894581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050" b="1">
                <a:ea typeface="+mn-lt"/>
                <a:cs typeface="+mn-lt"/>
              </a:rPr>
              <a:t>Última</a:t>
            </a:r>
            <a:r>
              <a:rPr lang="es-ES" sz="1100" b="1">
                <a:ea typeface="+mn-lt"/>
                <a:cs typeface="+mn-lt"/>
              </a:rPr>
              <a:t> revisión:</a:t>
            </a:r>
          </a:p>
          <a:p>
            <a:pPr algn="ctr"/>
            <a:r>
              <a:rPr lang="es-419" sz="1100">
                <a:ea typeface="+mn-lt"/>
                <a:cs typeface="+mn-lt"/>
              </a:rPr>
              <a:t> Revisado el 11 de julio 2022</a:t>
            </a:r>
            <a:endParaRPr lang="es-ES" sz="1100">
              <a:ea typeface="+mn-lt"/>
              <a:cs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7204214" y="5920106"/>
            <a:ext cx="2334057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rgbClr val="FFD243"/>
              </a:buClr>
              <a:buSzPct val="120000"/>
              <a:buFont typeface="Wingdings,Sans-Serif"/>
              <a:buChar char="ü"/>
            </a:pPr>
            <a:r>
              <a:rPr lang="es-ES" sz="1600" b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¡VACÚNESE!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Clr>
                <a:srgbClr val="FFD243"/>
              </a:buClr>
              <a:buSzPct val="120000"/>
              <a:buFont typeface="Wingdings"/>
              <a:buChar char="ü"/>
            </a:pPr>
            <a:r>
              <a:rPr lang="es-ES" sz="1600" b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Use</a:t>
            </a: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 cubrebocas</a:t>
            </a:r>
            <a:endParaRPr lang="es-ES" sz="1600" b="1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Clr>
                <a:srgbClr val="FFD243"/>
              </a:buClr>
              <a:buSzPct val="120000"/>
              <a:buFont typeface="Wingdings"/>
              <a:buChar char="ü"/>
            </a:pP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Distanciamiento social</a:t>
            </a:r>
            <a:endParaRPr lang="es-ES" sz="1600" b="1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Clr>
                <a:srgbClr val="FFD243"/>
              </a:buClr>
              <a:buSzPct val="120000"/>
              <a:buFont typeface="Wingdings"/>
              <a:buChar char="ü"/>
            </a:pP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Lávese las manos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327A91-CED1-4CBB-A317-9D83C6CBDB77}"/>
              </a:ext>
            </a:extLst>
          </p:cNvPr>
          <p:cNvGrpSpPr/>
          <p:nvPr/>
        </p:nvGrpSpPr>
        <p:grpSpPr>
          <a:xfrm>
            <a:off x="192002" y="3118456"/>
            <a:ext cx="2858471" cy="1543834"/>
            <a:chOff x="141240" y="504817"/>
            <a:chExt cx="2858471" cy="154383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141240" y="504817"/>
              <a:ext cx="268849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MX" sz="14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¿La vacuna es segura para los niños?</a:t>
              </a:r>
              <a:endParaRPr lang="es-MX" sz="14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07575" y="740601"/>
              <a:ext cx="2792136" cy="13080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419" sz="1000">
                  <a:ea typeface="+mn-lt"/>
                  <a:cs typeface="+mn-lt"/>
                </a:rPr>
                <a:t>A partir de junio de 2022, 8.5 millones de niños menores de 12 años han sido vacunados completamente en EE.UU. (es decir, el 30% de esa población en EE.UU.). Casi el 60% de niños de 12-17 años están completamente vacunados. Ningún niño ha muerto debido a la vacuna</a:t>
              </a:r>
            </a:p>
            <a:p>
              <a:pPr>
                <a:spcAft>
                  <a:spcPts val="600"/>
                </a:spcAft>
              </a:pPr>
              <a:r>
                <a:rPr lang="es-419" sz="1000" b="1">
                  <a:ea typeface="+mn-lt"/>
                  <a:cs typeface="+mn-lt"/>
                </a:rPr>
                <a:t>Los riesgos de contraer COVID-19 son mucho mayores que cualquier riesgo potencial de la vacuna.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7F6BDD7-76CF-4F95-9250-B71225DABBA7}"/>
              </a:ext>
            </a:extLst>
          </p:cNvPr>
          <p:cNvSpPr txBox="1"/>
          <p:nvPr/>
        </p:nvSpPr>
        <p:spPr>
          <a:xfrm>
            <a:off x="6981117" y="4460492"/>
            <a:ext cx="2764112" cy="1200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600" b="1">
                <a:solidFill>
                  <a:schemeClr val="bg1"/>
                </a:solidFill>
                <a:latin typeface="Lato Black"/>
                <a:ea typeface="+mn-lt"/>
                <a:cs typeface="+mn-lt"/>
              </a:rPr>
              <a:t>Los niños y</a:t>
            </a:r>
            <a:endParaRPr lang="en-US" b="1">
              <a:solidFill>
                <a:schemeClr val="bg1"/>
              </a:solidFill>
              <a:latin typeface="Lato Black"/>
              <a:ea typeface="Lato Black"/>
              <a:cs typeface="Calibri"/>
            </a:endParaRPr>
          </a:p>
          <a:p>
            <a:pPr algn="ctr"/>
            <a:r>
              <a:rPr lang="es-ES" sz="2600" b="1">
                <a:solidFill>
                  <a:schemeClr val="bg1"/>
                </a:solidFill>
                <a:latin typeface="Lato Black"/>
                <a:ea typeface="+mn-lt"/>
                <a:cs typeface="+mn-lt"/>
              </a:rPr>
              <a:t>la vacuna contra COVID-19</a:t>
            </a:r>
            <a:endParaRPr lang="es-ES" b="1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197ED0-9AC7-4DFB-8AB7-85E5CC11B89A}"/>
              </a:ext>
            </a:extLst>
          </p:cNvPr>
          <p:cNvGrpSpPr/>
          <p:nvPr/>
        </p:nvGrpSpPr>
        <p:grpSpPr>
          <a:xfrm>
            <a:off x="157525" y="179410"/>
            <a:ext cx="2934118" cy="2723247"/>
            <a:chOff x="159129" y="468329"/>
            <a:chExt cx="2934118" cy="272324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7FCD1D-17F6-4F35-8B2B-6B1E7266D9C6}"/>
                </a:ext>
              </a:extLst>
            </p:cNvPr>
            <p:cNvSpPr txBox="1"/>
            <p:nvPr/>
          </p:nvSpPr>
          <p:spPr>
            <a:xfrm>
              <a:off x="159129" y="468329"/>
              <a:ext cx="293411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419" sz="14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¿Por qué debemos vacunar a los niños?</a:t>
              </a:r>
              <a:endParaRPr lang="es-419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A1348C-E4C8-418B-AFAE-7FA98BD6E34D}"/>
                </a:ext>
              </a:extLst>
            </p:cNvPr>
            <p:cNvSpPr txBox="1"/>
            <p:nvPr/>
          </p:nvSpPr>
          <p:spPr>
            <a:xfrm>
              <a:off x="247512" y="729363"/>
              <a:ext cx="2792136" cy="24622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  <a:tabLst>
                  <a:tab pos="2001838" algn="l"/>
                </a:tabLst>
              </a:pPr>
              <a:r>
                <a:rPr lang="es-419" sz="1000">
                  <a:ea typeface="+mn-lt"/>
                  <a:cs typeface="+mn-lt"/>
                </a:rPr>
                <a:t>Algunos niños se enferman gravemente por el coronavirus. COVID-19 es una de las principales causas de muerte en niños. Es la causa no.1 de muertes por infecciones/enfermedades respiratorias. Miles de niños se han hospitalizado por COVID-19. La mayoría no estaban vacunados. Casi un tercio de ellos no tenían ninguna condición preexistente como obesidad o diabetes.</a:t>
              </a:r>
              <a:endParaRPr lang="en-US" sz="1000">
                <a:ea typeface="+mn-lt"/>
                <a:cs typeface="+mn-lt"/>
              </a:endParaRPr>
            </a:p>
            <a:p>
              <a:pPr>
                <a:spcAft>
                  <a:spcPts val="600"/>
                </a:spcAft>
              </a:pPr>
              <a:r>
                <a:rPr lang="es-419" sz="1000">
                  <a:ea typeface="+mn-lt"/>
                  <a:cs typeface="+mn-lt"/>
                </a:rPr>
                <a:t>La mayoría de los niños no se enferman tanto como los adultos, </a:t>
              </a:r>
              <a:r>
                <a:rPr lang="es-419" sz="1000" b="1">
                  <a:ea typeface="+mn-lt"/>
                  <a:cs typeface="+mn-lt"/>
                </a:rPr>
                <a:t>pero aún pueden transmitir el virus.</a:t>
              </a:r>
              <a:r>
                <a:rPr lang="es-419" sz="1000">
                  <a:ea typeface="+mn-lt"/>
                  <a:cs typeface="+mn-lt"/>
                </a:rPr>
                <a:t> Las vacunas contra COVID-19 previenen que adultos mayores, hermanos menores y otras personas se infecten, sean hospitalizados o mueran. </a:t>
              </a:r>
              <a:endParaRPr lang="en-US" sz="1000">
                <a:ea typeface="+mn-lt"/>
                <a:cs typeface="+mn-lt"/>
              </a:endParaRPr>
            </a:p>
            <a:p>
              <a:pPr>
                <a:spcAft>
                  <a:spcPts val="600"/>
                </a:spcAft>
              </a:pPr>
              <a:r>
                <a:rPr lang="es-419" sz="1000">
                  <a:ea typeface="+mn-lt"/>
                  <a:cs typeface="+mn-lt"/>
                </a:rPr>
                <a:t>Vacunar a los niños ayuda a </a:t>
              </a:r>
              <a:r>
                <a:rPr lang="es-419" sz="1000" b="1">
                  <a:ea typeface="+mn-lt"/>
                  <a:cs typeface="+mn-lt"/>
                </a:rPr>
                <a:t>prevenir brotes de COVID-19 que provocan el cierre de escuelas</a:t>
              </a:r>
              <a:r>
                <a:rPr lang="es-419" sz="1000">
                  <a:ea typeface="+mn-lt"/>
                  <a:cs typeface="+mn-lt"/>
                </a:rPr>
                <a:t>.</a:t>
              </a:r>
              <a:endParaRPr lang="en-US" sz="1000">
                <a:ea typeface="+mn-lt"/>
                <a:cs typeface="+mn-l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56A9AD4-67E1-42F5-8247-5BABC5E668A8}"/>
              </a:ext>
            </a:extLst>
          </p:cNvPr>
          <p:cNvSpPr txBox="1"/>
          <p:nvPr/>
        </p:nvSpPr>
        <p:spPr>
          <a:xfrm>
            <a:off x="188636" y="6088201"/>
            <a:ext cx="2894596" cy="13465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00">
                <a:ea typeface="+mn-lt"/>
                <a:cs typeface="+mn-lt"/>
              </a:rPr>
              <a:t>Asegure que todas las personas que viven en casa, mayores de 6 meses, estén vacunadas.</a:t>
            </a:r>
            <a:endParaRPr lang="es-ES" sz="1000">
              <a:ea typeface="Calibri"/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00" b="1">
                <a:ea typeface="+mn-lt"/>
                <a:cs typeface="+mn-lt"/>
              </a:rPr>
              <a:t>Las mujeres que amamantan pueden vacunarse</a:t>
            </a:r>
            <a:r>
              <a:rPr lang="es-ES" sz="1000">
                <a:ea typeface="+mn-lt"/>
                <a:cs typeface="+mn-lt"/>
              </a:rPr>
              <a:t> y así ayudar a transmitir anticuerpos a su bebé.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00">
                <a:ea typeface="+mn-lt"/>
                <a:cs typeface="+mn-lt"/>
              </a:rPr>
              <a:t>Fomente el uso de </a:t>
            </a:r>
            <a:r>
              <a:rPr lang="es-ES" sz="1000" b="1">
                <a:ea typeface="+mn-lt"/>
                <a:cs typeface="+mn-lt"/>
              </a:rPr>
              <a:t>cubrebocas en interiores</a:t>
            </a:r>
            <a:r>
              <a:rPr lang="es-ES" sz="1000">
                <a:ea typeface="+mn-lt"/>
                <a:cs typeface="+mn-lt"/>
              </a:rPr>
              <a:t> y el </a:t>
            </a:r>
            <a:r>
              <a:rPr lang="es-ES" sz="1000" b="1">
                <a:ea typeface="+mn-lt"/>
                <a:cs typeface="+mn-lt"/>
              </a:rPr>
              <a:t>distanciamiento social</a:t>
            </a:r>
            <a:r>
              <a:rPr lang="es-ES" sz="1000">
                <a:ea typeface="+mn-lt"/>
                <a:cs typeface="+mn-lt"/>
              </a:rPr>
              <a:t>, especialmente entre quienes no están vacunados.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00">
                <a:ea typeface="+mn-lt"/>
                <a:cs typeface="+mn-lt"/>
              </a:rPr>
              <a:t>Lávese las manos.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336627-99F3-4998-A809-3C20B362975E}"/>
              </a:ext>
            </a:extLst>
          </p:cNvPr>
          <p:cNvGrpSpPr/>
          <p:nvPr/>
        </p:nvGrpSpPr>
        <p:grpSpPr>
          <a:xfrm>
            <a:off x="188635" y="4878089"/>
            <a:ext cx="2809454" cy="1127673"/>
            <a:chOff x="87487" y="385016"/>
            <a:chExt cx="2809454" cy="93044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E668BC9-BE3E-46EB-8C89-956ECD5D8FEC}"/>
                </a:ext>
              </a:extLst>
            </p:cNvPr>
            <p:cNvSpPr txBox="1"/>
            <p:nvPr/>
          </p:nvSpPr>
          <p:spPr>
            <a:xfrm>
              <a:off x="87487" y="385016"/>
              <a:ext cx="2688492" cy="51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419" sz="14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¿Cómo mantener seguros a los niños menores de seis meses?</a:t>
              </a:r>
              <a:endParaRPr lang="es-419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s-MX" sz="1400" b="1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2E4E6C6-6037-4184-9C22-1DB9FB83F348}"/>
                </a:ext>
              </a:extLst>
            </p:cNvPr>
            <p:cNvSpPr txBox="1"/>
            <p:nvPr/>
          </p:nvSpPr>
          <p:spPr>
            <a:xfrm>
              <a:off x="92524" y="782174"/>
              <a:ext cx="2804417" cy="533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MX" sz="1050">
                  <a:ea typeface="+mn-lt"/>
                  <a:cs typeface="+mn-lt"/>
                </a:rPr>
                <a:t>Actualmente, no hay una vacuna aprobada contra COVID-19 para niños menores de 6 meses. Pero usted puede protegerles para que no se infecten y transmitan el virus a otras personas.</a:t>
              </a:r>
              <a:endParaRPr lang="es-419" sz="1050">
                <a:ea typeface="+mn-lt"/>
                <a:cs typeface="+mn-lt"/>
              </a:endParaRPr>
            </a:p>
          </p:txBody>
        </p:sp>
      </p:grpSp>
      <p:pic>
        <p:nvPicPr>
          <p:cNvPr id="40" name="Picture 39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59DAD4E1-122B-44A5-8B51-C1B0E0DB87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104" y="6564215"/>
            <a:ext cx="950200" cy="51007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C6A180B-48B6-49CF-A91C-CB517A8DC0FC}"/>
              </a:ext>
            </a:extLst>
          </p:cNvPr>
          <p:cNvSpPr txBox="1"/>
          <p:nvPr/>
        </p:nvSpPr>
        <p:spPr>
          <a:xfrm>
            <a:off x="3581543" y="5981919"/>
            <a:ext cx="2951392" cy="4362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50"/>
              <a:t>Para </a:t>
            </a:r>
            <a:r>
              <a:rPr lang="en-US" sz="1050" err="1"/>
              <a:t>respuestas</a:t>
            </a:r>
            <a:r>
              <a:rPr lang="en-US" sz="1050"/>
              <a:t> a </a:t>
            </a:r>
            <a:r>
              <a:rPr lang="en-US" sz="1050" err="1"/>
              <a:t>preguntas</a:t>
            </a:r>
            <a:r>
              <a:rPr lang="en-US" sz="1050"/>
              <a:t> </a:t>
            </a:r>
            <a:r>
              <a:rPr lang="en-US" sz="1050" err="1"/>
              <a:t>frecuentes</a:t>
            </a:r>
            <a:r>
              <a:rPr lang="en-US" sz="1050"/>
              <a:t> </a:t>
            </a:r>
            <a:r>
              <a:rPr lang="en-US" sz="1050" err="1"/>
              <a:t>sobre</a:t>
            </a:r>
            <a:r>
              <a:rPr lang="en-US" sz="1050"/>
              <a:t> </a:t>
            </a:r>
            <a:br>
              <a:rPr lang="en-US" sz="1050"/>
            </a:br>
            <a:r>
              <a:rPr lang="en-US" sz="1050"/>
              <a:t>COVID-19 </a:t>
            </a:r>
            <a:r>
              <a:rPr lang="en-US" sz="1050" err="1"/>
              <a:t>visite</a:t>
            </a:r>
            <a:r>
              <a:rPr lang="en-US" sz="1050"/>
              <a:t> </a:t>
            </a:r>
            <a:r>
              <a:rPr lang="en-US" sz="1050" b="1"/>
              <a:t>Migrant Clinicians Network</a:t>
            </a:r>
            <a:r>
              <a:rPr lang="en-US" sz="1050"/>
              <a:t> (MCN):</a:t>
            </a:r>
            <a:br>
              <a:rPr lang="en-US" sz="1050"/>
            </a:br>
            <a:r>
              <a:rPr lang="es-MX" sz="1050">
                <a:ea typeface="+mn-lt"/>
                <a:cs typeface="+mn-lt"/>
              </a:rPr>
              <a:t>https://bit.ly/3Cf3dTk</a:t>
            </a:r>
            <a:endParaRPr lang="en-US" sz="10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7F4EA5-2ADD-4B34-99B4-2F6366F908D4}"/>
              </a:ext>
            </a:extLst>
          </p:cNvPr>
          <p:cNvSpPr txBox="1"/>
          <p:nvPr/>
        </p:nvSpPr>
        <p:spPr>
          <a:xfrm>
            <a:off x="3524477" y="4690183"/>
            <a:ext cx="2943690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s-ES" sz="1050" b="1">
                <a:ea typeface="+mn-lt"/>
                <a:cs typeface="+mn-lt"/>
              </a:rPr>
              <a:t>Visite los Centros para el Control y </a:t>
            </a:r>
            <a:br>
              <a:rPr lang="es-ES" sz="1050" b="1">
                <a:ea typeface="+mn-lt"/>
                <a:cs typeface="+mn-lt"/>
              </a:rPr>
            </a:br>
            <a:r>
              <a:rPr lang="es-ES" sz="1050" b="1">
                <a:ea typeface="+mn-lt"/>
                <a:cs typeface="+mn-lt"/>
              </a:rPr>
              <a:t>la Prevención de Enfermedades: </a:t>
            </a:r>
            <a:br>
              <a:rPr lang="es-ES" sz="1050" b="1">
                <a:ea typeface="+mn-lt"/>
                <a:cs typeface="+mn-lt"/>
              </a:rPr>
            </a:br>
            <a:r>
              <a:rPr lang="en-US" sz="900">
                <a:ea typeface="+mn-lt"/>
                <a:cs typeface="+mn-lt"/>
              </a:rPr>
              <a:t>https://espanol.cdc.gov/coronavirus/2019-ncov/index.html</a:t>
            </a:r>
            <a:endParaRPr lang="en-US" sz="1050">
              <a:ea typeface="+mn-lt"/>
              <a:cs typeface="+mn-lt"/>
            </a:endParaRPr>
          </a:p>
        </p:txBody>
      </p:sp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C31BD8D3-689F-4B61-ACA6-265CC88C9E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00" y="5260483"/>
            <a:ext cx="746883" cy="5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7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F32CBA4-375A-4968-A718-F9A31BF49039}"/>
              </a:ext>
            </a:extLst>
          </p:cNvPr>
          <p:cNvGrpSpPr/>
          <p:nvPr/>
        </p:nvGrpSpPr>
        <p:grpSpPr>
          <a:xfrm>
            <a:off x="376806" y="5685485"/>
            <a:ext cx="761918" cy="813563"/>
            <a:chOff x="279608" y="5130709"/>
            <a:chExt cx="873492" cy="932700"/>
          </a:xfrm>
        </p:grpSpPr>
        <p:pic>
          <p:nvPicPr>
            <p:cNvPr id="87" name="Picture 86" descr="A person hugging a person in a garment&#10;&#10;Description automatically generated with medium confidence">
              <a:extLst>
                <a:ext uri="{FF2B5EF4-FFF2-40B4-BE49-F238E27FC236}">
                  <a16:creationId xmlns:a16="http://schemas.microsoft.com/office/drawing/2014/main" id="{C028DAD2-64E0-4336-8044-FD06AD437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8" y="5130709"/>
              <a:ext cx="873492" cy="861999"/>
            </a:xfrm>
            <a:prstGeom prst="rect">
              <a:avLst/>
            </a:prstGeom>
          </p:spPr>
        </p:pic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DA4F93F-55F2-459A-A037-BF7C4896D10D}"/>
                </a:ext>
              </a:extLst>
            </p:cNvPr>
            <p:cNvSpPr/>
            <p:nvPr/>
          </p:nvSpPr>
          <p:spPr>
            <a:xfrm>
              <a:off x="298202" y="5806004"/>
              <a:ext cx="724351" cy="25740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2A84E63-58B3-4BA5-BD49-94BA9F2C9BFB}"/>
              </a:ext>
            </a:extLst>
          </p:cNvPr>
          <p:cNvGrpSpPr/>
          <p:nvPr/>
        </p:nvGrpSpPr>
        <p:grpSpPr>
          <a:xfrm>
            <a:off x="314724" y="78531"/>
            <a:ext cx="602926" cy="725376"/>
            <a:chOff x="435768" y="101808"/>
            <a:chExt cx="781291" cy="939966"/>
          </a:xfrm>
        </p:grpSpPr>
        <p:pic>
          <p:nvPicPr>
            <p:cNvPr id="109" name="Picture 108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3CFC9BCB-0DD9-4ED3-9B9B-27C92E4E7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475253" y="101808"/>
              <a:ext cx="711994" cy="920783"/>
            </a:xfrm>
            <a:prstGeom prst="rect">
              <a:avLst/>
            </a:prstGeom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93E7B3E-5FD7-4AC7-9534-9C7BC646EED4}"/>
                </a:ext>
              </a:extLst>
            </p:cNvPr>
            <p:cNvSpPr/>
            <p:nvPr/>
          </p:nvSpPr>
          <p:spPr>
            <a:xfrm>
              <a:off x="435768" y="692944"/>
              <a:ext cx="781291" cy="34883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EB4977CB-D77A-43EF-987F-30720A313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86" name="Picture 85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F65554C5-36BC-4CA7-9CD7-E2A3CEE9B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14" y="78531"/>
            <a:ext cx="3086354" cy="152646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8C20EF7-7BA5-4ABC-9196-C78CC42FEB84}"/>
              </a:ext>
            </a:extLst>
          </p:cNvPr>
          <p:cNvGrpSpPr/>
          <p:nvPr/>
        </p:nvGrpSpPr>
        <p:grpSpPr>
          <a:xfrm>
            <a:off x="5054214" y="4333553"/>
            <a:ext cx="1575098" cy="1525251"/>
            <a:chOff x="5065929" y="4152918"/>
            <a:chExt cx="1575098" cy="15252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17341" y="4152918"/>
              <a:ext cx="886850" cy="886850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5065929" y="5096471"/>
              <a:ext cx="1575098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419" sz="1050" b="1">
                  <a:ea typeface="+mn-lt"/>
                  <a:cs typeface="+mn-lt"/>
                </a:rPr>
                <a:t>Se consideran niños completamente  vacunados dos semanas después de la dosis final</a:t>
              </a:r>
              <a:r>
                <a:rPr lang="es-419" sz="1050">
                  <a:ea typeface="+mn-lt"/>
                  <a:cs typeface="+mn-lt"/>
                </a:rPr>
                <a:t>.</a:t>
              </a:r>
              <a:endParaRPr lang="en-US" sz="1050" b="1">
                <a:cs typeface="Calibri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793B781-80FB-4FC7-A352-DB7493D818E9}"/>
              </a:ext>
            </a:extLst>
          </p:cNvPr>
          <p:cNvGrpSpPr/>
          <p:nvPr/>
        </p:nvGrpSpPr>
        <p:grpSpPr>
          <a:xfrm>
            <a:off x="5029200" y="2647134"/>
            <a:ext cx="1648556" cy="1521448"/>
            <a:chOff x="3399021" y="4150371"/>
            <a:chExt cx="1648556" cy="1521448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949FAA5-48BC-4F5E-8403-B6C7F5EF8490}"/>
                </a:ext>
              </a:extLst>
            </p:cNvPr>
            <p:cNvGrpSpPr/>
            <p:nvPr/>
          </p:nvGrpSpPr>
          <p:grpSpPr>
            <a:xfrm>
              <a:off x="3782314" y="4150371"/>
              <a:ext cx="886849" cy="886849"/>
              <a:chOff x="3973660" y="2739932"/>
              <a:chExt cx="1906877" cy="190687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4105E7A-0BB4-4029-819E-9E3E3992B135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1" name="Graphic 110">
                <a:extLst>
                  <a:ext uri="{FF2B5EF4-FFF2-40B4-BE49-F238E27FC236}">
                    <a16:creationId xmlns:a16="http://schemas.microsoft.com/office/drawing/2014/main" id="{994DD88E-FB9E-4A38-B49D-265D21E81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6AD5411-9456-4089-8C79-E68ECA13DE44}"/>
                </a:ext>
              </a:extLst>
            </p:cNvPr>
            <p:cNvSpPr txBox="1"/>
            <p:nvPr/>
          </p:nvSpPr>
          <p:spPr>
            <a:xfrm>
              <a:off x="3399021" y="5090121"/>
              <a:ext cx="1648556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50" b="1">
                  <a:ea typeface="+mn-lt"/>
                  <a:cs typeface="+mn-lt"/>
                </a:rPr>
                <a:t>Los niños después de vacunarse pueden tener dolor de brazo, de cabeza, fiebre o escalofríos.</a:t>
              </a:r>
              <a:endParaRPr lang="es-MX" sz="1050" b="1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3582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709784" y="245186"/>
            <a:ext cx="259746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¿QUÉ ESPERAR DESPUÉS DE LA VACUNACIÓN DE LOS NIÑOS?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0DF418-A625-4960-A393-2A15BFEA09B0}"/>
              </a:ext>
            </a:extLst>
          </p:cNvPr>
          <p:cNvSpPr txBox="1"/>
          <p:nvPr/>
        </p:nvSpPr>
        <p:spPr>
          <a:xfrm>
            <a:off x="5107811" y="7036302"/>
            <a:ext cx="1415918" cy="1523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b="1">
              <a:cs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D9D98DC-A3DE-4819-BACD-1451DB23D2BA}"/>
              </a:ext>
            </a:extLst>
          </p:cNvPr>
          <p:cNvSpPr/>
          <p:nvPr/>
        </p:nvSpPr>
        <p:spPr>
          <a:xfrm>
            <a:off x="3782314" y="5983803"/>
            <a:ext cx="886849" cy="886849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AAC854-2E22-419D-B132-096B2F209976}"/>
              </a:ext>
            </a:extLst>
          </p:cNvPr>
          <p:cNvSpPr txBox="1"/>
          <p:nvPr/>
        </p:nvSpPr>
        <p:spPr>
          <a:xfrm>
            <a:off x="3455417" y="6926189"/>
            <a:ext cx="1535764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1050" b="1">
                <a:ea typeface="+mn-lt"/>
                <a:cs typeface="+mn-lt"/>
              </a:rPr>
              <a:t>Siga usando cubrebocas en espacios cerrados donde hay muchas personas y lávese las manos.</a:t>
            </a:r>
            <a:endParaRPr lang="es-MX" b="1">
              <a:ea typeface="+mn-lt"/>
              <a:cs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E98300-042A-4851-9B36-92A1D94631A4}"/>
              </a:ext>
            </a:extLst>
          </p:cNvPr>
          <p:cNvGrpSpPr/>
          <p:nvPr/>
        </p:nvGrpSpPr>
        <p:grpSpPr>
          <a:xfrm>
            <a:off x="3510674" y="2652177"/>
            <a:ext cx="1425250" cy="1393674"/>
            <a:chOff x="3510674" y="2605797"/>
            <a:chExt cx="1425250" cy="13936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782314" y="2605797"/>
              <a:ext cx="886850" cy="87899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510674" y="3542423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s-MX" sz="1100" b="1"/>
                <a:t>La vacuna contra COVID-19 para los niños es segura y efectiva.</a:t>
              </a:r>
              <a:endParaRPr lang="es-MX" sz="1100" b="1">
                <a:cs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D0B102-4DEF-4AF5-8251-37228C7AFC61}"/>
              </a:ext>
            </a:extLst>
          </p:cNvPr>
          <p:cNvGrpSpPr/>
          <p:nvPr/>
        </p:nvGrpSpPr>
        <p:grpSpPr>
          <a:xfrm>
            <a:off x="3493082" y="974498"/>
            <a:ext cx="1460435" cy="1525401"/>
            <a:chOff x="3493082" y="936398"/>
            <a:chExt cx="1460435" cy="15254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782314" y="936398"/>
              <a:ext cx="886849" cy="886849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493082" y="1880101"/>
              <a:ext cx="146043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50" b="1">
                  <a:ea typeface="+mn-lt"/>
                  <a:cs typeface="+mn-lt"/>
                </a:rPr>
                <a:t>Es importante vacunar 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a los niños, aunque ya hayan enfermado 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de COVID-19.</a:t>
              </a:r>
              <a:endParaRPr lang="es-MX" sz="1050" b="1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7715" y="1481814"/>
            <a:ext cx="3314776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6883993" y="1599277"/>
            <a:ext cx="3029522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ea typeface="+mn-lt"/>
                <a:cs typeface="+mn-lt"/>
              </a:rPr>
              <a:t>BENEFICIOS DE VACUNARSE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128754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61591" y="5253958"/>
            <a:ext cx="2630573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ea typeface="+mn-lt"/>
                <a:cs typeface="+mn-lt"/>
              </a:rPr>
              <a:t>RIESGOS DE NO VACUNARSE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847784" y="5719373"/>
            <a:ext cx="2980202" cy="17081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peligro de infectarse con COVID-19.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riesgo de enfermarse gravemente, ir al hospital, y morir. 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riesgo de desarrollar síntomas a largo plazo de COVID-19 si se infecta.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riesgo de exposición a nuevas variantes que son más contagiosas </a:t>
            </a:r>
            <a:br>
              <a:rPr lang="es-MX" sz="1200">
                <a:ea typeface="+mn-lt"/>
                <a:cs typeface="+mn-lt"/>
              </a:rPr>
            </a:br>
            <a:r>
              <a:rPr lang="es-MX" sz="1200">
                <a:ea typeface="+mn-lt"/>
                <a:cs typeface="+mn-lt"/>
              </a:rPr>
              <a:t>y peligrosas. 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847784" y="2052660"/>
            <a:ext cx="3053031" cy="289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La vacuna protege a los niños y sus familias de enfermarse gravemente y ser hospitalizados.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La vacunación reduce el número de casos graves y muertes por COVID-19 en su comunidad.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La vacunación previene que hospitales y proveedores de servicios de salud se saturen de pacientes enfermos con COVID-19 grave. 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Mientras más personas se vacunen en nuestra comunidad, menos tendremos que preocuparnos por las nuevas variantes.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Entre más personas estén vacunadas, los niños podrán volver más rápido a sus actividades normales.</a:t>
            </a:r>
            <a:endParaRPr lang="es-MX" sz="1200"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980986" y="192128"/>
            <a:ext cx="204094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>
                <a:solidFill>
                  <a:srgbClr val="0E5299"/>
                </a:solidFill>
              </a:rPr>
              <a:t>VACUNA CONTRA COVID-19 </a:t>
            </a:r>
            <a:r>
              <a:rPr lang="es-ES" sz="1600" b="1">
                <a:solidFill>
                  <a:srgbClr val="0E5299"/>
                </a:solidFill>
                <a:cs typeface="Calibri"/>
              </a:rPr>
              <a:t>PARA NIÑOS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1" y="3707595"/>
            <a:ext cx="3381274" cy="391399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425375" y="3812805"/>
            <a:ext cx="2640425" cy="2077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500" b="1">
                <a:solidFill>
                  <a:schemeClr val="bg1"/>
                </a:solidFill>
                <a:ea typeface="+mn-lt"/>
                <a:cs typeface="+mn-lt"/>
              </a:rPr>
              <a:t>COMO PROTEGER A SUS HIJOS 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268960" y="4188902"/>
            <a:ext cx="2982766" cy="14311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MX" sz="1100">
                <a:ea typeface="+mn-lt"/>
                <a:cs typeface="+mn-lt"/>
              </a:rPr>
              <a:t>Vacúnese y vacune a sus hijos mayores de </a:t>
            </a:r>
            <a:br>
              <a:rPr lang="es-MX" sz="1100">
                <a:ea typeface="+mn-lt"/>
                <a:cs typeface="+mn-lt"/>
              </a:rPr>
            </a:br>
            <a:r>
              <a:rPr lang="es-MX" sz="1100">
                <a:ea typeface="+mn-lt"/>
                <a:cs typeface="+mn-lt"/>
              </a:rPr>
              <a:t>6 meses.</a:t>
            </a:r>
            <a:endParaRPr lang="es-MX" sz="110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MX" sz="1100">
                <a:ea typeface="+mn-lt"/>
                <a:cs typeface="+mn-lt"/>
              </a:rPr>
              <a:t>Use cubrebocas en interiores y exteriores, aunque ya este al corriente con sus vacunas. </a:t>
            </a:r>
            <a:endParaRPr lang="es-MX" sz="1100">
              <a:cs typeface="Calibri" panose="020F0502020204030204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MX" sz="1100">
                <a:ea typeface="+mn-lt"/>
                <a:cs typeface="+mn-lt"/>
              </a:rPr>
              <a:t>Si su hijo está al corriente con sus vacunas y estuvo expuesto a COVID-19, no es necesario que este en cuarentena. Hágale una prueba 5-7 días después de la exposición.</a:t>
            </a:r>
            <a:endParaRPr lang="es-MX" sz="1100"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147522" y="5799879"/>
            <a:ext cx="223009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600" b="1">
                <a:ea typeface="+mn-lt"/>
                <a:cs typeface="+mn-lt"/>
              </a:rPr>
              <a:t>Recomendaciones </a:t>
            </a:r>
            <a:br>
              <a:rPr lang="es-MX" sz="1600" b="1">
                <a:ea typeface="+mn-lt"/>
                <a:cs typeface="+mn-lt"/>
              </a:rPr>
            </a:br>
            <a:r>
              <a:rPr lang="es-MX" sz="1600" b="1">
                <a:ea typeface="+mn-lt"/>
                <a:cs typeface="+mn-lt"/>
              </a:rPr>
              <a:t>para mujeres</a:t>
            </a:r>
            <a:endParaRPr lang="es-MX" sz="1600" b="1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106895" y="755162"/>
            <a:ext cx="3217953" cy="19312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3038" indent="-112713">
              <a:spcAft>
                <a:spcPts val="400"/>
              </a:spcAft>
              <a:buClr>
                <a:srgbClr val="0E5299"/>
              </a:buClr>
              <a:buSzPct val="100000"/>
              <a:buFont typeface="Wingdings" panose="05000000000000000000" pitchFamily="2" charset="2"/>
              <a:buChar char="Ø"/>
            </a:pPr>
            <a:r>
              <a:rPr lang="es" sz="1050" b="1">
                <a:ea typeface="+mn-lt"/>
                <a:cs typeface="+mn-lt"/>
              </a:rPr>
              <a:t>Niños de 6 meses a 4 años:</a:t>
            </a:r>
            <a:r>
              <a:rPr lang="es" sz="1050">
                <a:ea typeface="+mn-lt"/>
                <a:cs typeface="+mn-lt"/>
              </a:rPr>
              <a:t> 3 dosis de Pfizer, 2 dosis </a:t>
            </a:r>
            <a:br>
              <a:rPr lang="es" sz="1050">
                <a:ea typeface="+mn-lt"/>
                <a:cs typeface="+mn-lt"/>
              </a:rPr>
            </a:br>
            <a:r>
              <a:rPr lang="es" sz="1050">
                <a:ea typeface="+mn-lt"/>
                <a:cs typeface="+mn-lt"/>
              </a:rPr>
              <a:t>de Moderna. No hay refuerzo en este momento.*</a:t>
            </a:r>
            <a:endParaRPr lang="en-US" sz="1050">
              <a:ea typeface="Calibri"/>
              <a:cs typeface="Calibri" panose="020F0502020204030204"/>
            </a:endParaRPr>
          </a:p>
          <a:p>
            <a:pPr marL="173038" indent="-112713">
              <a:spcAft>
                <a:spcPts val="400"/>
              </a:spcAft>
              <a:buClr>
                <a:srgbClr val="0E5299"/>
              </a:buClr>
              <a:buSzPct val="100000"/>
              <a:buFont typeface="Wingdings" panose="05000000000000000000" pitchFamily="2" charset="2"/>
              <a:buChar char="Ø"/>
            </a:pPr>
            <a:r>
              <a:rPr lang="es" sz="1050" b="1">
                <a:ea typeface="+mn-lt"/>
                <a:cs typeface="+mn-lt"/>
              </a:rPr>
              <a:t>Niños mayores de 5 años:</a:t>
            </a:r>
            <a:r>
              <a:rPr lang="es" sz="1050">
                <a:ea typeface="+mn-lt"/>
                <a:cs typeface="+mn-lt"/>
              </a:rPr>
              <a:t> 2 dosis. Pfizer, 1 vacuna </a:t>
            </a:r>
            <a:br>
              <a:rPr lang="es" sz="1050">
                <a:ea typeface="+mn-lt"/>
                <a:cs typeface="+mn-lt"/>
              </a:rPr>
            </a:br>
            <a:r>
              <a:rPr lang="es" sz="1050">
                <a:ea typeface="+mn-lt"/>
                <a:cs typeface="+mn-lt"/>
              </a:rPr>
              <a:t>de refuerzo.*</a:t>
            </a:r>
          </a:p>
          <a:p>
            <a:pPr marL="173038" indent="-112713">
              <a:spcAft>
                <a:spcPts val="400"/>
              </a:spcAft>
              <a:buClr>
                <a:srgbClr val="0E5299"/>
              </a:buClr>
              <a:buSzPct val="100000"/>
              <a:buFont typeface="Wingdings" panose="05000000000000000000" pitchFamily="2" charset="2"/>
              <a:buChar char="Ø"/>
            </a:pPr>
            <a:r>
              <a:rPr lang="es" sz="1050" b="1">
                <a:ea typeface="+mn-lt"/>
                <a:cs typeface="+mn-lt"/>
              </a:rPr>
              <a:t>Niños inmunocomprometidos:</a:t>
            </a:r>
            <a:br>
              <a:rPr lang="es" sz="1050" b="1">
                <a:ea typeface="+mn-lt"/>
                <a:cs typeface="+mn-lt"/>
              </a:rPr>
            </a:br>
            <a:r>
              <a:rPr lang="es" sz="1050" b="1">
                <a:ea typeface="+mn-lt"/>
                <a:cs typeface="+mn-lt"/>
              </a:rPr>
              <a:t>5-11:</a:t>
            </a:r>
            <a:r>
              <a:rPr lang="es" sz="1050">
                <a:ea typeface="+mn-lt"/>
                <a:cs typeface="+mn-lt"/>
              </a:rPr>
              <a:t> 3 dosis más una dosis de refuerzo.</a:t>
            </a:r>
            <a:br>
              <a:rPr lang="es" sz="1050">
                <a:ea typeface="+mn-lt"/>
                <a:cs typeface="+mn-lt"/>
              </a:rPr>
            </a:br>
            <a:r>
              <a:rPr lang="es" sz="1050" b="1">
                <a:ea typeface="+mn-lt"/>
                <a:cs typeface="+mn-lt"/>
              </a:rPr>
              <a:t>12-17: </a:t>
            </a:r>
            <a:r>
              <a:rPr lang="es" sz="1050">
                <a:ea typeface="+mn-lt"/>
                <a:cs typeface="+mn-lt"/>
              </a:rPr>
              <a:t>3 dosis más 2 dosis de refuerzo.</a:t>
            </a:r>
          </a:p>
          <a:p>
            <a:pPr marL="173038" indent="-112713">
              <a:spcAft>
                <a:spcPts val="400"/>
              </a:spcAft>
              <a:buClr>
                <a:srgbClr val="0E5299"/>
              </a:buClr>
              <a:buSzPct val="100000"/>
              <a:buFont typeface="Wingdings" panose="05000000000000000000" pitchFamily="2" charset="2"/>
              <a:buChar char="Ø"/>
            </a:pPr>
            <a:r>
              <a:rPr lang="es" sz="1050" b="1">
                <a:ea typeface="+mn-lt"/>
                <a:cs typeface="+mn-lt"/>
              </a:rPr>
              <a:t>El tiempo entre dosis varía, pero para niños de </a:t>
            </a:r>
            <a:br>
              <a:rPr lang="es" sz="1050" b="1">
                <a:ea typeface="+mn-lt"/>
                <a:cs typeface="+mn-lt"/>
              </a:rPr>
            </a:br>
            <a:r>
              <a:rPr lang="es" sz="1050" b="1">
                <a:ea typeface="+mn-lt"/>
                <a:cs typeface="+mn-lt"/>
              </a:rPr>
              <a:t>12 a 17 años</a:t>
            </a:r>
            <a:r>
              <a:rPr lang="es" sz="1050">
                <a:ea typeface="+mn-lt"/>
                <a:cs typeface="+mn-lt"/>
              </a:rPr>
              <a:t>: 2 dosis, con 8 semanas de diferencia.</a:t>
            </a:r>
            <a:br>
              <a:rPr lang="es" sz="1050">
                <a:ea typeface="+mn-lt"/>
                <a:cs typeface="+mn-lt"/>
              </a:rPr>
            </a:br>
            <a:r>
              <a:rPr lang="es" sz="1050">
                <a:ea typeface="+mn-lt"/>
                <a:cs typeface="+mn-lt"/>
              </a:rPr>
              <a:t>**Visite la página de los CDC para obtener información sobre el tiempo entre las dosis: </a:t>
            </a:r>
            <a:r>
              <a:rPr lang="es" sz="1050">
                <a:ea typeface="+mn-lt"/>
                <a:cs typeface="+mn-lt"/>
                <a:hlinkClick r:id="rId15"/>
              </a:rPr>
              <a:t>https://bit.ly/3zcBgwT</a:t>
            </a:r>
            <a:endParaRPr lang="es" sz="1050">
              <a:ea typeface="+mn-lt"/>
              <a:cs typeface="+mn-l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283686" y="6483130"/>
            <a:ext cx="2953315" cy="10926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419" sz="1100">
                <a:ea typeface="+mn-lt"/>
                <a:cs typeface="+mn-lt"/>
              </a:rPr>
              <a:t>Si están embarazadas, amamantando o intentando embarazarse, la vacuna es muy importante para mantener sanas a ellas y a sus bebés.</a:t>
            </a:r>
            <a:endParaRPr lang="en-US" sz="1100">
              <a:ea typeface="+mn-lt"/>
              <a:cs typeface="+mn-lt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419" sz="1100">
                <a:ea typeface="+mn-lt"/>
                <a:cs typeface="+mn-lt"/>
              </a:rPr>
              <a:t>Para adultos y adolescentes entre 18 y 60 años, recomendamos las vacunas de Pfizer o Moderna.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08C5E1-B5FE-42DF-8B15-A2749134B9D4}"/>
              </a:ext>
            </a:extLst>
          </p:cNvPr>
          <p:cNvGrpSpPr/>
          <p:nvPr/>
        </p:nvGrpSpPr>
        <p:grpSpPr>
          <a:xfrm>
            <a:off x="3501140" y="4329604"/>
            <a:ext cx="1435760" cy="1250502"/>
            <a:chOff x="5135598" y="2604778"/>
            <a:chExt cx="1435760" cy="125050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6464CD6-8865-46AB-9FBF-1731EA4E91CB}"/>
                </a:ext>
              </a:extLst>
            </p:cNvPr>
            <p:cNvGrpSpPr/>
            <p:nvPr/>
          </p:nvGrpSpPr>
          <p:grpSpPr>
            <a:xfrm>
              <a:off x="5417341" y="2604778"/>
              <a:ext cx="886850" cy="886850"/>
              <a:chOff x="4125623" y="3537465"/>
              <a:chExt cx="1906877" cy="1906877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0092A64-A5F1-48BC-905E-3C5564DD67E9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F91DB256-6245-4A85-9184-520D9D573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1564BBC-A5E1-4137-ABA7-0DDCB508642F}"/>
                </a:ext>
              </a:extLst>
            </p:cNvPr>
            <p:cNvSpPr txBox="1"/>
            <p:nvPr/>
          </p:nvSpPr>
          <p:spPr>
            <a:xfrm>
              <a:off x="5135598" y="3550581"/>
              <a:ext cx="1435760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100" b="1">
                  <a:ea typeface="+mn-lt"/>
                  <a:cs typeface="+mn-lt"/>
                </a:rPr>
                <a:t>Pero se sentirán mejor</a:t>
              </a:r>
              <a:r>
                <a:rPr lang="es-MX" sz="1100" b="1">
                  <a:cs typeface="Calibri"/>
                </a:rPr>
                <a:t> </a:t>
              </a:r>
              <a:r>
                <a:rPr lang="es-MX" sz="1100" b="1">
                  <a:ea typeface="+mn-lt"/>
                  <a:cs typeface="+mn-lt"/>
                </a:rPr>
                <a:t>después de unos días.</a:t>
              </a:r>
              <a:endParaRPr lang="es-MX" sz="1100" b="1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29FFA3-B3FD-41E1-BF34-9D600622355D}"/>
              </a:ext>
            </a:extLst>
          </p:cNvPr>
          <p:cNvGrpSpPr/>
          <p:nvPr/>
        </p:nvGrpSpPr>
        <p:grpSpPr>
          <a:xfrm>
            <a:off x="5108991" y="974498"/>
            <a:ext cx="1488974" cy="1522483"/>
            <a:chOff x="5108991" y="936398"/>
            <a:chExt cx="1488974" cy="15224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4A7293B-75CF-4A9D-BF15-1AA3A90F80EF}"/>
                </a:ext>
              </a:extLst>
            </p:cNvPr>
            <p:cNvGrpSpPr/>
            <p:nvPr/>
          </p:nvGrpSpPr>
          <p:grpSpPr>
            <a:xfrm>
              <a:off x="5417341" y="936398"/>
              <a:ext cx="886850" cy="886850"/>
              <a:chOff x="2932763" y="1151350"/>
              <a:chExt cx="1906877" cy="190687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2932763" y="1151350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3CEE380-ED31-4686-8766-175B44A0857D}"/>
                  </a:ext>
                </a:extLst>
              </p:cNvPr>
              <p:cNvGrpSpPr/>
              <p:nvPr/>
            </p:nvGrpSpPr>
            <p:grpSpPr>
              <a:xfrm>
                <a:off x="3099945" y="1305653"/>
                <a:ext cx="1598270" cy="1598270"/>
                <a:chOff x="3087066" y="1180601"/>
                <a:chExt cx="1598270" cy="1598270"/>
              </a:xfrm>
            </p:grpSpPr>
            <p:pic>
              <p:nvPicPr>
                <p:cNvPr id="57" name="Graphic 56">
                  <a:extLst>
                    <a:ext uri="{FF2B5EF4-FFF2-40B4-BE49-F238E27FC236}">
                      <a16:creationId xmlns:a16="http://schemas.microsoft.com/office/drawing/2014/main" id="{AFFC318B-A2A2-472C-A734-5ADEA79C36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8538" y="1637169"/>
                  <a:ext cx="1155326" cy="685134"/>
                </a:xfrm>
                <a:prstGeom prst="rect">
                  <a:avLst/>
                </a:prstGeom>
              </p:spPr>
            </p:pic>
            <p:sp>
              <p:nvSpPr>
                <p:cNvPr id="58" name="&quot;Not Allowed&quot; Symbol 57">
                  <a:extLst>
                    <a:ext uri="{FF2B5EF4-FFF2-40B4-BE49-F238E27FC236}">
                      <a16:creationId xmlns:a16="http://schemas.microsoft.com/office/drawing/2014/main" id="{3A6B56FC-26C3-4FEC-AF05-0EC230BE253C}"/>
                    </a:ext>
                  </a:extLst>
                </p:cNvPr>
                <p:cNvSpPr/>
                <p:nvPr/>
              </p:nvSpPr>
              <p:spPr>
                <a:xfrm>
                  <a:off x="3087066" y="1180601"/>
                  <a:ext cx="1598270" cy="1598270"/>
                </a:xfrm>
                <a:prstGeom prst="noSmoking">
                  <a:avLst>
                    <a:gd name="adj" fmla="val 6984"/>
                  </a:avLst>
                </a:prstGeom>
                <a:solidFill>
                  <a:srgbClr val="FF0000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A254BB-728B-46FC-AE36-69A08FD9FC00}"/>
                </a:ext>
              </a:extLst>
            </p:cNvPr>
            <p:cNvSpPr txBox="1"/>
            <p:nvPr/>
          </p:nvSpPr>
          <p:spPr>
            <a:xfrm>
              <a:off x="5108991" y="1877183"/>
              <a:ext cx="1488974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50" b="1">
                  <a:ea typeface="+mn-lt"/>
                  <a:cs typeface="+mn-lt"/>
                </a:rPr>
                <a:t>Es completamente GRATUITA. NO</a:t>
              </a:r>
              <a:r>
                <a:rPr lang="es-MX" sz="1050" b="1">
                  <a:cs typeface="Calibri"/>
                </a:rPr>
                <a:t> </a:t>
              </a:r>
              <a:r>
                <a:rPr lang="es-MX" sz="1050" b="1">
                  <a:ea typeface="+mn-lt"/>
                  <a:cs typeface="+mn-lt"/>
                </a:rPr>
                <a:t>se 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requiere ninguna 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forma de identificación.</a:t>
              </a:r>
              <a:endParaRPr lang="es-MX" sz="1050" b="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E24148-D65E-4287-91A0-7DB969F37A63}"/>
              </a:ext>
            </a:extLst>
          </p:cNvPr>
          <p:cNvGrpSpPr/>
          <p:nvPr/>
        </p:nvGrpSpPr>
        <p:grpSpPr>
          <a:xfrm>
            <a:off x="5089941" y="5980655"/>
            <a:ext cx="1508024" cy="1499532"/>
            <a:chOff x="5099466" y="5955255"/>
            <a:chExt cx="1508024" cy="149953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17341" y="5955255"/>
              <a:ext cx="884649" cy="923803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DC777A-2B14-4520-B26B-AA08056F7C69}"/>
                </a:ext>
              </a:extLst>
            </p:cNvPr>
            <p:cNvSpPr txBox="1"/>
            <p:nvPr/>
          </p:nvSpPr>
          <p:spPr>
            <a:xfrm>
              <a:off x="5099466" y="6900789"/>
              <a:ext cx="1508024" cy="5539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00" b="1">
                  <a:ea typeface="+mn-lt"/>
                  <a:cs typeface="+mn-lt"/>
                </a:rPr>
                <a:t>¡Vacunarse protege a los niños como a otras personas de enfermarse gravemente </a:t>
              </a:r>
              <a:br>
                <a:rPr lang="es-MX" sz="1000" b="1">
                  <a:ea typeface="+mn-lt"/>
                  <a:cs typeface="+mn-lt"/>
                </a:rPr>
              </a:br>
              <a:r>
                <a:rPr lang="es-MX" sz="1000" b="1">
                  <a:ea typeface="+mn-lt"/>
                  <a:cs typeface="+mn-lt"/>
                </a:rPr>
                <a:t>por COVID-19!</a:t>
              </a:r>
              <a:endParaRPr lang="en-US" sz="1600" b="1">
                <a:ea typeface="+mn-lt"/>
                <a:cs typeface="+mn-lt"/>
              </a:endParaRPr>
            </a:p>
          </p:txBody>
        </p:sp>
      </p:grpSp>
      <p:pic>
        <p:nvPicPr>
          <p:cNvPr id="83" name="Picture 82" descr="A picture containing text&#10;&#10;Description automatically generated">
            <a:extLst>
              <a:ext uri="{FF2B5EF4-FFF2-40B4-BE49-F238E27FC236}">
                <a16:creationId xmlns:a16="http://schemas.microsoft.com/office/drawing/2014/main" id="{9F999D68-7C24-FC59-4BB1-A16452DF976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>
          <a:xfrm>
            <a:off x="3817354" y="6019808"/>
            <a:ext cx="818281" cy="845497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0E8A317C-2973-717B-BBF5-9AA280CB0B6F}"/>
              </a:ext>
            </a:extLst>
          </p:cNvPr>
          <p:cNvSpPr txBox="1"/>
          <p:nvPr/>
        </p:nvSpPr>
        <p:spPr>
          <a:xfrm>
            <a:off x="130971" y="2757840"/>
            <a:ext cx="3053032" cy="8335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60325">
              <a:spcAft>
                <a:spcPts val="200"/>
              </a:spcAft>
              <a:buClr>
                <a:srgbClr val="0E5299"/>
              </a:buClr>
              <a:buSzPct val="100000"/>
            </a:pPr>
            <a:r>
              <a:rPr lang="es" sz="1050">
                <a:ea typeface="+mn-lt"/>
                <a:cs typeface="+mn-lt"/>
              </a:rPr>
              <a:t>*La dosis de refuerzo de Moderna para ambos grupos de edad se espera pronto.</a:t>
            </a:r>
          </a:p>
          <a:p>
            <a:pPr marL="60325">
              <a:spcAft>
                <a:spcPts val="200"/>
              </a:spcAft>
              <a:buClr>
                <a:srgbClr val="0E5299"/>
              </a:buClr>
              <a:buSzPct val="100000"/>
            </a:pPr>
            <a:r>
              <a:rPr lang="es" sz="1050">
                <a:ea typeface="+mn-lt"/>
                <a:cs typeface="+mn-lt"/>
              </a:rPr>
              <a:t>** Los CDC recomiendan este esquema de vacunación alterado para reducir el riesgo muy pequeño de miocarditis entre adolescentes masculinos.</a:t>
            </a:r>
            <a:endParaRPr lang="es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68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6" ma:contentTypeDescription="Create a new document." ma:contentTypeScope="" ma:versionID="7b29fe4afdd2855c9387aabe9f1a1d22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e7d22e23de2cf0cd3ffd979b46d59241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F824A7-AFC6-422E-A431-0528E1334E05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niños y la vacuna contra COVID Trifold Handout</dc:title>
  <dc:creator>Migrant Clinicians Network</dc:creator>
  <cp:revision>2</cp:revision>
  <cp:lastPrinted>2021-11-03T19:39:04Z</cp:lastPrinted>
  <dcterms:created xsi:type="dcterms:W3CDTF">2021-06-09T15:49:13Z</dcterms:created>
  <dcterms:modified xsi:type="dcterms:W3CDTF">2022-07-15T20:25:30Z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