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6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D581FB-2E29-3802-B50D-2A1CC7473740}" v="16" dt="2022-02-10T15:48:26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920"/>
        <p:guide pos="2352"/>
        <p:guide pos="4032"/>
        <p:guide pos="4464"/>
        <p:guide orient="horz" pos="244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oé Destinoble" userId="e95c895f-12e2-49f1-ab8f-529de446ad13" providerId="ADAL" clId="{9FA09056-83BF-4BAE-AB3E-E1B1E0D05E3C}"/>
    <pc:docChg chg="modSld">
      <pc:chgData name="Cloé Destinoble" userId="e95c895f-12e2-49f1-ab8f-529de446ad13" providerId="ADAL" clId="{9FA09056-83BF-4BAE-AB3E-E1B1E0D05E3C}" dt="2022-01-22T07:50:17.300" v="67" actId="20577"/>
      <pc:docMkLst>
        <pc:docMk/>
      </pc:docMkLst>
      <pc:sldChg chg="modSp mod">
        <pc:chgData name="Cloé Destinoble" userId="e95c895f-12e2-49f1-ab8f-529de446ad13" providerId="ADAL" clId="{9FA09056-83BF-4BAE-AB3E-E1B1E0D05E3C}" dt="2022-01-22T07:50:17.300" v="67" actId="20577"/>
        <pc:sldMkLst>
          <pc:docMk/>
          <pc:sldMk cId="2314076300" sldId="257"/>
        </pc:sldMkLst>
        <pc:spChg chg="mod">
          <ac:chgData name="Cloé Destinoble" userId="e95c895f-12e2-49f1-ab8f-529de446ad13" providerId="ADAL" clId="{9FA09056-83BF-4BAE-AB3E-E1B1E0D05E3C}" dt="2022-01-22T07:50:17.300" v="67" actId="20577"/>
          <ac:spMkLst>
            <pc:docMk/>
            <pc:sldMk cId="2314076300" sldId="257"/>
            <ac:spMk id="101" creationId="{904400D5-4235-44E3-A0F0-2183C360E0EB}"/>
          </ac:spMkLst>
        </pc:spChg>
      </pc:sldChg>
    </pc:docChg>
  </pc:docChgLst>
  <pc:docChgLst>
    <pc:chgData name="Noel Dufrene" userId="S::ndufrene@migrantclinician.org::131c83a1-d70b-4f56-8487-a9b39281de7c" providerId="AD" clId="Web-{03D581FB-2E29-3802-B50D-2A1CC7473740}"/>
    <pc:docChg chg="modSld">
      <pc:chgData name="Noel Dufrene" userId="S::ndufrene@migrantclinician.org::131c83a1-d70b-4f56-8487-a9b39281de7c" providerId="AD" clId="Web-{03D581FB-2E29-3802-B50D-2A1CC7473740}" dt="2022-02-10T15:48:25.568" v="5" actId="20577"/>
      <pc:docMkLst>
        <pc:docMk/>
      </pc:docMkLst>
      <pc:sldChg chg="modSp">
        <pc:chgData name="Noel Dufrene" userId="S::ndufrene@migrantclinician.org::131c83a1-d70b-4f56-8487-a9b39281de7c" providerId="AD" clId="Web-{03D581FB-2E29-3802-B50D-2A1CC7473740}" dt="2022-02-10T15:48:25.568" v="5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03D581FB-2E29-3802-B50D-2A1CC7473740}" dt="2022-02-10T15:48:25.568" v="5" actId="20577"/>
          <ac:spMkLst>
            <pc:docMk/>
            <pc:sldMk cId="863628216" sldId="256"/>
            <ac:spMk id="57" creationId="{BF0C7DC3-1172-41B1-AA36-AE9EE26F165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5" Type="http://schemas.openxmlformats.org/officeDocument/2006/relationships/image" Target="../media/image32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svg"/><Relationship Id="rId23" Type="http://schemas.openxmlformats.org/officeDocument/2006/relationships/image" Target="../media/image30.sv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9D4E29-7566-4455-88D2-3763EBEF8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545" y="0"/>
            <a:ext cx="3371380" cy="4560203"/>
          </a:xfrm>
          <a:prstGeom prst="rect">
            <a:avLst/>
          </a:prstGeom>
        </p:spPr>
      </p:pic>
      <p:pic>
        <p:nvPicPr>
          <p:cNvPr id="11" name="Picture 10" descr="A person in a blue dress&#10;&#10;Description automatically generated with low confidence">
            <a:extLst>
              <a:ext uri="{FF2B5EF4-FFF2-40B4-BE49-F238E27FC236}">
                <a16:creationId xmlns:a16="http://schemas.microsoft.com/office/drawing/2014/main" id="{8E59D286-5A55-4E0E-89F6-E393201601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"/>
          <a:stretch/>
        </p:blipFill>
        <p:spPr>
          <a:xfrm>
            <a:off x="6855464" y="0"/>
            <a:ext cx="2899485" cy="434161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D1608B5-C458-4DFE-8053-BD5151C41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82768" y="4092231"/>
            <a:ext cx="3384816" cy="3650725"/>
          </a:xfrm>
          <a:prstGeom prst="rect">
            <a:avLst/>
          </a:prstGeom>
          <a:effectLst>
            <a:outerShdw blurRad="1016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0CF064-0BD0-4CF0-9E9F-496787C4E7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8013" y="4205730"/>
            <a:ext cx="3493311" cy="35908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5" y="1"/>
            <a:ext cx="3373712" cy="952499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204214" y="5841617"/>
            <a:ext cx="2334057" cy="1254725"/>
            <a:chOff x="7204214" y="5906241"/>
            <a:chExt cx="2334057" cy="12547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11326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cs typeface="Calibri"/>
                </a:rPr>
                <a:t>Mete mask</a:t>
              </a: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 err="1">
                  <a:solidFill>
                    <a:schemeClr val="bg1"/>
                  </a:solidFill>
                  <a:cs typeface="Calibri"/>
                </a:rPr>
                <a:t>Distans</a:t>
              </a:r>
              <a:r>
                <a:rPr lang="en-US" sz="1600" b="1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en-US" sz="1600" b="1" err="1">
                  <a:solidFill>
                    <a:schemeClr val="bg1"/>
                  </a:solidFill>
                  <a:cs typeface="Calibri"/>
                </a:rPr>
                <a:t>sosyal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Lave men </a:t>
              </a:r>
              <a:r>
                <a:rPr lang="en-US" sz="1600" b="1" err="1">
                  <a:solidFill>
                    <a:schemeClr val="bg1"/>
                  </a:solidFill>
                </a:rPr>
                <a:t>ou</a:t>
              </a:r>
              <a:endParaRPr lang="en-US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PRAN VAKSEN AN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609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288762"/>
            <a:ext cx="2862036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i-FI" sz="2000" b="1">
                <a:solidFill>
                  <a:schemeClr val="bg1"/>
                </a:solidFill>
              </a:rPr>
              <a:t>KIJAN POUM GEN </a:t>
            </a:r>
            <a:br>
              <a:rPr lang="fi-FI" sz="2000" b="1">
                <a:solidFill>
                  <a:schemeClr val="bg1"/>
                </a:solidFill>
              </a:rPr>
            </a:br>
            <a:r>
              <a:rPr lang="fi-FI" sz="2000" b="1">
                <a:solidFill>
                  <a:schemeClr val="bg1"/>
                </a:solidFill>
              </a:rPr>
              <a:t>VAKSEN COVID-19</a:t>
            </a: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62616" y="1127921"/>
            <a:ext cx="2757401" cy="3088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Kontakte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depatman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sante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lokal</a:t>
            </a:r>
            <a:r>
              <a:rPr lang="en-US" sz="1200" b="1">
                <a:ea typeface="+mn-lt"/>
                <a:cs typeface="+mn-lt"/>
              </a:rPr>
              <a:t> la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fè</a:t>
            </a:r>
            <a:r>
              <a:rPr lang="en-US" sz="1200" b="1">
                <a:ea typeface="+mn-lt"/>
                <a:cs typeface="+mn-lt"/>
              </a:rPr>
              <a:t> yon </a:t>
            </a:r>
            <a:r>
              <a:rPr lang="en-US" sz="1200" b="1" err="1">
                <a:ea typeface="+mn-lt"/>
                <a:cs typeface="+mn-lt"/>
              </a:rPr>
              <a:t>randevou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oswa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mande</a:t>
            </a:r>
            <a:r>
              <a:rPr lang="en-US" sz="1200">
                <a:ea typeface="+mn-lt"/>
                <a:cs typeface="+mn-lt"/>
              </a:rPr>
              <a:t> ki </a:t>
            </a:r>
            <a:r>
              <a:rPr lang="en-US" sz="1200" err="1">
                <a:ea typeface="+mn-lt"/>
                <a:cs typeface="+mn-lt"/>
              </a:rPr>
              <a:t>kote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klinik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mobil</a:t>
            </a:r>
            <a:r>
              <a:rPr lang="en-US" sz="1200">
                <a:ea typeface="+mn-lt"/>
                <a:cs typeface="+mn-lt"/>
              </a:rPr>
              <a:t> la </a:t>
            </a:r>
            <a:r>
              <a:rPr lang="en-US" sz="1200" err="1">
                <a:ea typeface="+mn-lt"/>
                <a:cs typeface="+mn-lt"/>
              </a:rPr>
              <a:t>lokalize</a:t>
            </a:r>
            <a:r>
              <a:rPr lang="en-US" sz="1200">
                <a:ea typeface="+mn-lt"/>
                <a:cs typeface="+mn-lt"/>
              </a:rPr>
              <a:t>.</a:t>
            </a:r>
            <a:endParaRPr lang="en-US"/>
          </a:p>
          <a:p>
            <a:pPr marL="171450" indent="-171450">
              <a:spcAft>
                <a:spcPts val="1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Pale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doktè</a:t>
            </a:r>
            <a:r>
              <a:rPr lang="en-US" sz="1200" b="1">
                <a:ea typeface="+mn-lt"/>
                <a:cs typeface="+mn-lt"/>
              </a:rPr>
              <a:t> OB/GYN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.</a:t>
            </a:r>
          </a:p>
          <a:p>
            <a:pPr marL="171450" indent="-171450">
              <a:spcAft>
                <a:spcPts val="1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Tyeke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famasi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lokal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 b="1">
                <a:ea typeface="+mn-lt"/>
                <a:cs typeface="+mn-lt"/>
              </a:rPr>
              <a:t>.</a:t>
            </a:r>
            <a:br>
              <a:rPr lang="en-US" sz="1200" b="1">
                <a:ea typeface="+mn-lt"/>
                <a:cs typeface="+mn-lt"/>
              </a:rPr>
            </a:br>
            <a:r>
              <a:rPr lang="en-US" sz="1200" err="1">
                <a:ea typeface="+mn-lt"/>
                <a:cs typeface="+mn-lt"/>
              </a:rPr>
              <a:t>Petèt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kapab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ofri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.</a:t>
            </a:r>
          </a:p>
          <a:p>
            <a:pPr marL="171450" indent="-171450">
              <a:spcAft>
                <a:spcPts val="1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 err="1">
                <a:ea typeface="+mn-lt"/>
                <a:cs typeface="+mn-lt"/>
              </a:rPr>
              <a:t>Kontakte</a:t>
            </a:r>
            <a:r>
              <a:rPr lang="en-US" sz="1200" b="1">
                <a:ea typeface="+mn-lt"/>
                <a:cs typeface="+mn-lt"/>
              </a:rPr>
              <a:t> Sant </a:t>
            </a:r>
            <a:r>
              <a:rPr lang="en-US" sz="1200" b="1" err="1">
                <a:ea typeface="+mn-lt"/>
                <a:cs typeface="+mn-lt"/>
              </a:rPr>
              <a:t>sante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kominote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lokal</a:t>
            </a:r>
            <a:r>
              <a:rPr lang="en-US" sz="1200" b="1">
                <a:ea typeface="+mn-lt"/>
                <a:cs typeface="+mn-lt"/>
              </a:rPr>
              <a:t> la </a:t>
            </a:r>
            <a:r>
              <a:rPr lang="en-US" sz="1200" b="1" err="1">
                <a:ea typeface="+mn-lt"/>
                <a:cs typeface="+mn-lt"/>
              </a:rPr>
              <a:t>pou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fè</a:t>
            </a:r>
            <a:r>
              <a:rPr lang="en-US" sz="1200" b="1">
                <a:ea typeface="+mn-lt"/>
                <a:cs typeface="+mn-lt"/>
              </a:rPr>
              <a:t> yon </a:t>
            </a:r>
            <a:r>
              <a:rPr lang="en-US" sz="1200" b="1" err="1">
                <a:ea typeface="+mn-lt"/>
                <a:cs typeface="+mn-lt"/>
              </a:rPr>
              <a:t>randevou</a:t>
            </a:r>
            <a:r>
              <a:rPr lang="en-US" sz="1200" b="1">
                <a:ea typeface="+mn-lt"/>
                <a:cs typeface="+mn-lt"/>
              </a:rPr>
              <a:t>.</a:t>
            </a:r>
            <a:endParaRPr lang="en-US"/>
          </a:p>
          <a:p>
            <a:pPr marL="171450" indent="-171450">
              <a:spcAft>
                <a:spcPts val="17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Pale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anplwayè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konsènan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resevwa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COVID-19 la.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kapab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ede'w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fè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aranjman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resevwa</a:t>
            </a:r>
            <a:r>
              <a:rPr lang="en-US" sz="1200">
                <a:ea typeface="+mn-lt"/>
                <a:cs typeface="+mn-lt"/>
              </a:rPr>
              <a:t> </a:t>
            </a:r>
            <a:br>
              <a:rPr lang="en-US" sz="1200">
                <a:ea typeface="+mn-lt"/>
                <a:cs typeface="+mn-lt"/>
              </a:rPr>
            </a:b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an.</a:t>
            </a:r>
            <a:endParaRPr lang="en-US" sz="1200"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05980" y="4387907"/>
            <a:ext cx="2584462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/>
              <a:t>POU PLIS ENFÒMASYON</a:t>
            </a:r>
            <a:endParaRPr lang="en-US" sz="16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52352" y="4751666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EDEE0F97-3635-427A-BD00-71FB513590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405" y="6059263"/>
            <a:ext cx="951498" cy="51077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F98A33C-7962-4B3C-B25B-C9892753FC58}"/>
              </a:ext>
            </a:extLst>
          </p:cNvPr>
          <p:cNvSpPr txBox="1"/>
          <p:nvPr/>
        </p:nvSpPr>
        <p:spPr>
          <a:xfrm>
            <a:off x="4782254" y="5975287"/>
            <a:ext cx="1636644" cy="692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err="1"/>
              <a:t>Pou</a:t>
            </a:r>
            <a:r>
              <a:rPr lang="en-US" sz="1100"/>
              <a:t> </a:t>
            </a:r>
            <a:r>
              <a:rPr lang="en-US" sz="1100" err="1"/>
              <a:t>Repons</a:t>
            </a:r>
            <a:r>
              <a:rPr lang="en-US" sz="1100"/>
              <a:t> </a:t>
            </a:r>
            <a:r>
              <a:rPr lang="en-US" sz="1100" err="1"/>
              <a:t>ak</a:t>
            </a:r>
            <a:r>
              <a:rPr lang="en-US" sz="1100"/>
              <a:t> </a:t>
            </a:r>
            <a:r>
              <a:rPr lang="en-US" sz="1100" err="1"/>
              <a:t>Keksyon</a:t>
            </a:r>
            <a:r>
              <a:rPr lang="en-US" sz="1100"/>
              <a:t> </a:t>
            </a:r>
            <a:r>
              <a:rPr lang="en-US" sz="1100" err="1"/>
              <a:t>yo</a:t>
            </a:r>
            <a:r>
              <a:rPr lang="en-US" sz="1100"/>
              <a:t> </a:t>
            </a:r>
            <a:r>
              <a:rPr lang="en-US" sz="1100" err="1"/>
              <a:t>poze</a:t>
            </a:r>
            <a:r>
              <a:rPr lang="en-US" sz="1100"/>
              <a:t> </a:t>
            </a:r>
            <a:r>
              <a:rPr lang="en-US" sz="1100" err="1"/>
              <a:t>souvan</a:t>
            </a:r>
            <a:r>
              <a:rPr lang="en-US" sz="1100"/>
              <a:t>, </a:t>
            </a:r>
            <a:r>
              <a:rPr lang="en-US" sz="1100" err="1"/>
              <a:t>vizite</a:t>
            </a:r>
            <a:r>
              <a:rPr lang="en-US" sz="1100"/>
              <a:t> </a:t>
            </a:r>
            <a:r>
              <a:rPr lang="en-US" sz="1100" b="1"/>
              <a:t>Migrant Clinicians Network</a:t>
            </a:r>
            <a:r>
              <a:rPr lang="en-US" sz="1100"/>
              <a:t>:</a:t>
            </a:r>
            <a:br>
              <a:rPr lang="en-US" sz="1100"/>
            </a:br>
            <a:r>
              <a:rPr lang="en-US" sz="1200"/>
              <a:t>https://bit.ly/3ki1xAI</a:t>
            </a:r>
            <a:endParaRPr lang="en-US" sz="11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6896936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50412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200" err="1">
                <a:solidFill>
                  <a:schemeClr val="bg1"/>
                </a:solidFill>
              </a:rPr>
              <a:t>Kanpay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Sansibilizasyon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Vaksen</a:t>
            </a:r>
            <a:r>
              <a:rPr lang="en-US" sz="1200">
                <a:solidFill>
                  <a:schemeClr val="bg1"/>
                </a:solidFill>
              </a:rPr>
              <a:t> COVID-19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38204" y="7053756"/>
            <a:ext cx="2581813" cy="4001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1300" b="1" err="1">
                <a:ea typeface="+mn-lt"/>
                <a:cs typeface="+mn-lt"/>
              </a:rPr>
              <a:t>Dènye</a:t>
            </a:r>
            <a:r>
              <a:rPr lang="es-ES" sz="1300" b="1">
                <a:ea typeface="+mn-lt"/>
                <a:cs typeface="+mn-lt"/>
              </a:rPr>
              <a:t> </a:t>
            </a:r>
            <a:r>
              <a:rPr lang="es-ES" sz="1300" b="1" err="1">
                <a:ea typeface="+mn-lt"/>
                <a:cs typeface="+mn-lt"/>
              </a:rPr>
              <a:t>enfòmasyon</a:t>
            </a:r>
            <a:r>
              <a:rPr lang="es-ES" sz="1300" b="1">
                <a:ea typeface="+mn-lt"/>
                <a:cs typeface="+mn-lt"/>
              </a:rPr>
              <a:t> </a:t>
            </a:r>
            <a:r>
              <a:rPr lang="es-ES" sz="1300" b="1" err="1">
                <a:ea typeface="+mn-lt"/>
                <a:cs typeface="+mn-lt"/>
              </a:rPr>
              <a:t>revize</a:t>
            </a:r>
            <a:r>
              <a:rPr lang="es-ES" sz="1300" b="1">
                <a:ea typeface="+mn-lt"/>
                <a:cs typeface="+mn-lt"/>
              </a:rPr>
              <a:t>: </a:t>
            </a:r>
            <a:br>
              <a:rPr lang="es-ES" sz="1300" b="1">
                <a:ea typeface="+mn-lt"/>
                <a:cs typeface="+mn-lt"/>
              </a:rPr>
            </a:br>
            <a:r>
              <a:rPr lang="es-ES" sz="1300" b="1">
                <a:ea typeface="+mn-lt"/>
                <a:cs typeface="+mn-lt"/>
              </a:rPr>
              <a:t>15 </a:t>
            </a:r>
            <a:r>
              <a:rPr lang="es-ES" sz="1300" b="1" err="1">
                <a:ea typeface="+mn-lt"/>
                <a:cs typeface="+mn-lt"/>
              </a:rPr>
              <a:t>janvye</a:t>
            </a:r>
            <a:r>
              <a:rPr lang="es-ES" sz="1300" b="1">
                <a:ea typeface="+mn-lt"/>
                <a:cs typeface="+mn-lt"/>
              </a:rPr>
              <a:t>, 2022</a:t>
            </a:r>
            <a:endParaRPr lang="en-US" b="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83406" y="4494957"/>
            <a:ext cx="2953110" cy="12757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700" err="1">
                <a:solidFill>
                  <a:schemeClr val="bg1"/>
                </a:solidFill>
                <a:latin typeface="Lato Black" panose="020F0A02020204030203" pitchFamily="34" charset="0"/>
              </a:rPr>
              <a:t>Gwosès</a:t>
            </a:r>
            <a: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  <a:r>
              <a:rPr lang="es-ES" sz="2700" err="1">
                <a:solidFill>
                  <a:schemeClr val="bg1"/>
                </a:solidFill>
                <a:latin typeface="Lato Black" panose="020F0A02020204030203" pitchFamily="34" charset="0"/>
              </a:rPr>
              <a:t>ak</a:t>
            </a:r>
            <a: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700" err="1">
                <a:solidFill>
                  <a:schemeClr val="bg1"/>
                </a:solidFill>
                <a:latin typeface="Lato Black" panose="020F0A02020204030203" pitchFamily="34" charset="0"/>
              </a:rPr>
              <a:t>Vaksen</a:t>
            </a:r>
            <a: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  <a:t>COVID-19 la</a:t>
            </a:r>
          </a:p>
        </p:txBody>
      </p:sp>
      <p:pic>
        <p:nvPicPr>
          <p:cNvPr id="21" name="Picture 20" descr="Shape&#10;&#10;Description automatically generated">
            <a:extLst>
              <a:ext uri="{FF2B5EF4-FFF2-40B4-BE49-F238E27FC236}">
                <a16:creationId xmlns:a16="http://schemas.microsoft.com/office/drawing/2014/main" id="{6E344CC3-9F50-4A32-BC8F-2B3CCFB2BD5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01"/>
          <a:stretch/>
        </p:blipFill>
        <p:spPr>
          <a:xfrm>
            <a:off x="9088964" y="392070"/>
            <a:ext cx="978620" cy="145579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EAD3A07-E6F7-4A69-82F3-864AA56E24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280">
            <a:off x="7063802" y="357839"/>
            <a:ext cx="492884" cy="1771718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197519F5-EBAC-41ED-B073-88797C167479}"/>
              </a:ext>
            </a:extLst>
          </p:cNvPr>
          <p:cNvSpPr txBox="1"/>
          <p:nvPr/>
        </p:nvSpPr>
        <p:spPr>
          <a:xfrm>
            <a:off x="252692" y="4908025"/>
            <a:ext cx="2912872" cy="23596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000"/>
              </a:spcAft>
              <a:buClr>
                <a:srgbClr val="0E5299"/>
              </a:buClr>
              <a:buSzPct val="225000"/>
            </a:pPr>
            <a:r>
              <a:rPr lang="en-US" sz="1200" b="1" err="1">
                <a:ea typeface="+mn-lt"/>
                <a:cs typeface="+mn-lt"/>
              </a:rPr>
              <a:t>Fanm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yo</a:t>
            </a:r>
            <a:r>
              <a:rPr lang="en-US" sz="1200" b="1">
                <a:ea typeface="+mn-lt"/>
                <a:cs typeface="+mn-lt"/>
              </a:rPr>
              <a:t> ki vin </a:t>
            </a:r>
            <a:r>
              <a:rPr lang="en-US" sz="1200" b="1" err="1">
                <a:ea typeface="+mn-lt"/>
                <a:cs typeface="+mn-lt"/>
              </a:rPr>
              <a:t>malad</a:t>
            </a:r>
            <a:r>
              <a:rPr lang="en-US" sz="1200" b="1">
                <a:ea typeface="+mn-lt"/>
                <a:cs typeface="+mn-lt"/>
              </a:rPr>
              <a:t> </a:t>
            </a:r>
            <a:r>
              <a:rPr lang="en-US" sz="1200" b="1" err="1">
                <a:ea typeface="+mn-lt"/>
                <a:cs typeface="+mn-lt"/>
              </a:rPr>
              <a:t>avèk</a:t>
            </a:r>
            <a:r>
              <a:rPr lang="en-US" sz="1200" b="1">
                <a:ea typeface="+mn-lt"/>
                <a:cs typeface="+mn-lt"/>
              </a:rPr>
              <a:t> COVID-19</a:t>
            </a:r>
            <a:br>
              <a:rPr lang="en-US" sz="1200" b="1">
                <a:ea typeface="+mn-lt"/>
                <a:cs typeface="+mn-lt"/>
              </a:rPr>
            </a:br>
            <a:r>
              <a:rPr lang="en-US" sz="1200" b="1">
                <a:ea typeface="+mn-lt"/>
                <a:cs typeface="+mn-lt"/>
              </a:rPr>
              <a:t>pandan </a:t>
            </a:r>
            <a:r>
              <a:rPr lang="en-US" sz="1200" b="1" err="1">
                <a:ea typeface="+mn-lt"/>
                <a:cs typeface="+mn-lt"/>
              </a:rPr>
              <a:t>gwosès</a:t>
            </a:r>
            <a:r>
              <a:rPr lang="en-US" sz="1200" b="1">
                <a:ea typeface="+mn-lt"/>
                <a:cs typeface="+mn-lt"/>
              </a:rPr>
              <a:t>: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de-DE" sz="1200">
                <a:ea typeface="+mn-lt"/>
                <a:cs typeface="+mn-lt"/>
              </a:rPr>
              <a:t>Yo gen twa fwa chans pou yo bezwen </a:t>
            </a:r>
            <a:br>
              <a:rPr lang="de-DE" sz="1200">
                <a:ea typeface="+mn-lt"/>
                <a:cs typeface="+mn-lt"/>
              </a:rPr>
            </a:br>
            <a:r>
              <a:rPr lang="de-DE" sz="1200">
                <a:ea typeface="+mn-lt"/>
                <a:cs typeface="+mn-lt"/>
              </a:rPr>
              <a:t>swen ICU.</a:t>
            </a:r>
            <a:endParaRPr lang="en-US" sz="1200">
              <a:ea typeface="+mn-lt"/>
              <a:cs typeface="+mn-lt"/>
            </a:endParaRP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gen 2 </a:t>
            </a:r>
            <a:r>
              <a:rPr lang="en-US" sz="1200" err="1">
                <a:ea typeface="+mn-lt"/>
                <a:cs typeface="+mn-lt"/>
              </a:rPr>
              <a:t>ak</a:t>
            </a:r>
            <a:r>
              <a:rPr lang="en-US" sz="1200">
                <a:ea typeface="+mn-lt"/>
                <a:cs typeface="+mn-lt"/>
              </a:rPr>
              <a:t> 3 </a:t>
            </a:r>
            <a:r>
              <a:rPr lang="en-US" sz="1200" err="1">
                <a:ea typeface="+mn-lt"/>
                <a:cs typeface="+mn-lt"/>
              </a:rPr>
              <a:t>fwa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chans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bezwen</a:t>
            </a:r>
            <a:r>
              <a:rPr lang="en-US" sz="1200">
                <a:ea typeface="+mn-lt"/>
                <a:cs typeface="+mn-lt"/>
              </a:rPr>
              <a:t> </a:t>
            </a:r>
            <a:br>
              <a:rPr lang="en-US" sz="1200">
                <a:ea typeface="+mn-lt"/>
                <a:cs typeface="+mn-lt"/>
              </a:rPr>
            </a:br>
            <a:r>
              <a:rPr lang="en-US" sz="1200" err="1">
                <a:ea typeface="+mn-lt"/>
                <a:cs typeface="+mn-lt"/>
              </a:rPr>
              <a:t>lavi</a:t>
            </a:r>
            <a:r>
              <a:rPr lang="en-US" sz="1200">
                <a:ea typeface="+mn-lt"/>
                <a:cs typeface="+mn-lt"/>
              </a:rPr>
              <a:t> de </a:t>
            </a:r>
            <a:r>
              <a:rPr lang="en-US" sz="1200" err="1">
                <a:ea typeface="+mn-lt"/>
                <a:cs typeface="+mn-lt"/>
              </a:rPr>
              <a:t>sipò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avanse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ak</a:t>
            </a:r>
            <a:r>
              <a:rPr lang="en-US" sz="1200">
                <a:ea typeface="+mn-lt"/>
                <a:cs typeface="+mn-lt"/>
              </a:rPr>
              <a:t> tib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respire.</a:t>
            </a:r>
            <a:endParaRPr lang="en-US" sz="1200"/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genyen</a:t>
            </a:r>
            <a:r>
              <a:rPr lang="en-US" sz="1200">
                <a:ea typeface="+mn-lt"/>
                <a:cs typeface="+mn-lt"/>
              </a:rPr>
              <a:t> yon </a:t>
            </a:r>
            <a:r>
              <a:rPr lang="en-US" sz="1200" err="1">
                <a:ea typeface="+mn-lt"/>
                <a:cs typeface="+mn-lt"/>
              </a:rPr>
              <a:t>ti</a:t>
            </a:r>
            <a:r>
              <a:rPr lang="en-US" sz="1200">
                <a:ea typeface="+mn-lt"/>
                <a:cs typeface="+mn-lt"/>
              </a:rPr>
              <a:t> risk </a:t>
            </a:r>
            <a:r>
              <a:rPr lang="en-US" sz="1200" err="1">
                <a:ea typeface="+mn-lt"/>
                <a:cs typeface="+mn-lt"/>
              </a:rPr>
              <a:t>ogmante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br>
              <a:rPr lang="en-US" sz="1200">
                <a:ea typeface="+mn-lt"/>
                <a:cs typeface="+mn-lt"/>
              </a:rPr>
            </a:br>
            <a:r>
              <a:rPr lang="en-US" sz="1200" err="1">
                <a:ea typeface="+mn-lt"/>
                <a:cs typeface="+mn-lt"/>
              </a:rPr>
              <a:t>mouri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ak</a:t>
            </a:r>
            <a:r>
              <a:rPr lang="en-US" sz="1200">
                <a:ea typeface="+mn-lt"/>
                <a:cs typeface="+mn-lt"/>
              </a:rPr>
              <a:t> COVID-19 la.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nb-NO" sz="1200">
                <a:ea typeface="+mn-lt"/>
                <a:cs typeface="+mn-lt"/>
              </a:rPr>
              <a:t>Yo genyen yon risk ogmante pou yo </a:t>
            </a:r>
            <a:br>
              <a:rPr lang="nb-NO" sz="1200">
                <a:ea typeface="+mn-lt"/>
                <a:cs typeface="+mn-lt"/>
              </a:rPr>
            </a:br>
            <a:r>
              <a:rPr lang="nb-NO" sz="1200">
                <a:ea typeface="+mn-lt"/>
                <a:cs typeface="+mn-lt"/>
              </a:rPr>
              <a:t>genyen mòtinesans ak nesans prematire.</a:t>
            </a:r>
            <a:endParaRPr lang="en-US" sz="1200">
              <a:ea typeface="+mn-lt"/>
              <a:cs typeface="+mn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AAB775-307E-4729-8AB5-CF0DE8A46729}"/>
              </a:ext>
            </a:extLst>
          </p:cNvPr>
          <p:cNvSpPr txBox="1"/>
          <p:nvPr/>
        </p:nvSpPr>
        <p:spPr>
          <a:xfrm>
            <a:off x="238400" y="899307"/>
            <a:ext cx="2757401" cy="32624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>
                <a:cs typeface="Calibri"/>
              </a:rPr>
              <a:t>Nan </a:t>
            </a:r>
            <a:r>
              <a:rPr lang="en-US" sz="1200" err="1">
                <a:cs typeface="Calibri"/>
              </a:rPr>
              <a:t>komansman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pandemi</a:t>
            </a:r>
            <a:r>
              <a:rPr lang="en-US" sz="1200">
                <a:cs typeface="Calibri"/>
              </a:rPr>
              <a:t> an,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pat </a:t>
            </a:r>
            <a:r>
              <a:rPr lang="en-US" sz="1200" err="1">
                <a:cs typeface="Calibri"/>
              </a:rPr>
              <a:t>konnen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efè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fanm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ansent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bebe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. 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err="1">
                <a:cs typeface="Calibri"/>
              </a:rPr>
              <a:t>Kounye</a:t>
            </a:r>
            <a:r>
              <a:rPr lang="en-US" sz="1200">
                <a:cs typeface="Calibri"/>
              </a:rPr>
              <a:t> a,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genyen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anpil</a:t>
            </a:r>
            <a:r>
              <a:rPr lang="en-US" sz="1200">
                <a:cs typeface="Calibri"/>
              </a:rPr>
              <a:t> done, e </a:t>
            </a:r>
            <a:r>
              <a:rPr lang="en-US" sz="1200" err="1">
                <a:cs typeface="Calibri"/>
              </a:rPr>
              <a:t>nou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kapab</a:t>
            </a:r>
            <a:r>
              <a:rPr lang="en-US" sz="1200">
                <a:cs typeface="Calibri"/>
              </a:rPr>
              <a:t> di </a:t>
            </a:r>
            <a:r>
              <a:rPr lang="en-US" sz="1200" err="1">
                <a:cs typeface="Calibri"/>
              </a:rPr>
              <a:t>avèk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konfidans</a:t>
            </a:r>
            <a:r>
              <a:rPr lang="en-US" sz="1200">
                <a:cs typeface="Calibri"/>
              </a:rPr>
              <a:t>: </a:t>
            </a:r>
            <a:r>
              <a:rPr lang="en-US" sz="1200" b="1" err="1">
                <a:cs typeface="Calibri"/>
              </a:rPr>
              <a:t>Vaksen</a:t>
            </a:r>
            <a:r>
              <a:rPr lang="en-US" sz="1200" b="1">
                <a:cs typeface="Calibri"/>
              </a:rPr>
              <a:t> COVID-19 </a:t>
            </a:r>
            <a:r>
              <a:rPr lang="en-US" sz="1200" b="1" err="1">
                <a:cs typeface="Calibri"/>
              </a:rPr>
              <a:t>yo</a:t>
            </a:r>
            <a:r>
              <a:rPr lang="en-US" sz="1200" b="1">
                <a:cs typeface="Calibri"/>
              </a:rPr>
              <a:t> pap </a:t>
            </a:r>
            <a:r>
              <a:rPr lang="en-US" sz="1200" b="1" err="1">
                <a:cs typeface="Calibri"/>
              </a:rPr>
              <a:t>koze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okenn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danje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pou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ou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ak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pitit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ou</a:t>
            </a:r>
            <a:r>
              <a:rPr lang="en-US" sz="1200" b="1">
                <a:cs typeface="Calibri"/>
              </a:rPr>
              <a:t>! 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>
                <a:cs typeface="Calibri"/>
              </a:rPr>
              <a:t>Nan fen </a:t>
            </a:r>
            <a:r>
              <a:rPr lang="en-US" sz="1200" err="1">
                <a:cs typeface="Calibri"/>
              </a:rPr>
              <a:t>daou</a:t>
            </a:r>
            <a:r>
              <a:rPr lang="en-US" sz="1200">
                <a:cs typeface="Calibri"/>
              </a:rPr>
              <a:t> 2021, </a:t>
            </a:r>
            <a:r>
              <a:rPr lang="en-US" sz="1200" err="1">
                <a:cs typeface="Calibri"/>
              </a:rPr>
              <a:t>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genyen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ke</a:t>
            </a:r>
            <a:r>
              <a:rPr lang="en-US" sz="1200">
                <a:cs typeface="Calibri"/>
              </a:rPr>
              <a:t> </a:t>
            </a:r>
            <a:r>
              <a:rPr lang="en-US" sz="1200" b="1">
                <a:cs typeface="Calibri"/>
              </a:rPr>
              <a:t>139,000 </a:t>
            </a:r>
            <a:r>
              <a:rPr lang="en-US" sz="1200" b="1" err="1">
                <a:cs typeface="Calibri"/>
              </a:rPr>
              <a:t>fanm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ansent</a:t>
            </a:r>
            <a:r>
              <a:rPr lang="en-US" sz="1200" b="1">
                <a:cs typeface="Calibri"/>
              </a:rPr>
              <a:t> ki </a:t>
            </a:r>
            <a:r>
              <a:rPr lang="en-US" sz="1200" b="1" err="1">
                <a:cs typeface="Calibri"/>
              </a:rPr>
              <a:t>te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vaksine</a:t>
            </a:r>
            <a:r>
              <a:rPr lang="en-US" sz="1200" b="1">
                <a:cs typeface="Calibri"/>
              </a:rPr>
              <a:t> </a:t>
            </a:r>
            <a:br>
              <a:rPr lang="en-US" sz="1200" b="1">
                <a:cs typeface="Calibri"/>
              </a:rPr>
            </a:br>
            <a:r>
              <a:rPr lang="en-US" sz="1200" b="1" err="1">
                <a:cs typeface="Calibri"/>
              </a:rPr>
              <a:t>kont</a:t>
            </a:r>
            <a:r>
              <a:rPr lang="en-US" sz="1200" b="1">
                <a:cs typeface="Calibri"/>
              </a:rPr>
              <a:t> COVID-19.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>
                <a:cs typeface="Calibri"/>
              </a:rPr>
              <a:t>Pat </a:t>
            </a:r>
            <a:r>
              <a:rPr lang="en-US" sz="1200" err="1">
                <a:cs typeface="Calibri"/>
              </a:rPr>
              <a:t>genyen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okenn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rapò</a:t>
            </a:r>
            <a:r>
              <a:rPr lang="en-US" sz="1200">
                <a:cs typeface="Calibri"/>
              </a:rPr>
              <a:t> de risk </a:t>
            </a:r>
            <a:r>
              <a:rPr lang="en-US" sz="1200" err="1">
                <a:cs typeface="Calibri"/>
              </a:rPr>
              <a:t>ogmante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foskouch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pwoblèm</a:t>
            </a:r>
            <a:r>
              <a:rPr lang="en-US" sz="1200">
                <a:cs typeface="Calibri"/>
              </a:rPr>
              <a:t> de </a:t>
            </a:r>
            <a:r>
              <a:rPr lang="en-US" sz="1200" err="1">
                <a:cs typeface="Calibri"/>
              </a:rPr>
              <a:t>kwasans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oswa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defo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nesans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 COVID-19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se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vivan,konsa</a:t>
            </a:r>
            <a:r>
              <a:rPr lang="en-US" sz="1200">
                <a:cs typeface="Calibri"/>
              </a:rPr>
              <a:t>, </a:t>
            </a:r>
            <a:r>
              <a:rPr lang="en-US" sz="1200" b="1" err="1">
                <a:cs typeface="Calibri"/>
              </a:rPr>
              <a:t>fanm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ansent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yo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ak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bebe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yo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papkapab</a:t>
            </a:r>
            <a:r>
              <a:rPr lang="en-US" sz="1200" b="1">
                <a:cs typeface="Calibri"/>
              </a:rPr>
              <a:t> </a:t>
            </a:r>
            <a:r>
              <a:rPr lang="en-US" sz="1200" b="1" err="1">
                <a:cs typeface="Calibri"/>
              </a:rPr>
              <a:t>trape</a:t>
            </a:r>
            <a:r>
              <a:rPr lang="en-US" sz="1200" b="1">
                <a:cs typeface="Calibri"/>
              </a:rPr>
              <a:t> COVID-19 de </a:t>
            </a:r>
            <a:r>
              <a:rPr lang="en-US" sz="1200" b="1" err="1">
                <a:cs typeface="Calibri"/>
              </a:rPr>
              <a:t>vaksen</a:t>
            </a:r>
            <a:r>
              <a:rPr lang="en-US" sz="1200" b="1">
                <a:cs typeface="Calibri"/>
              </a:rPr>
              <a:t> an.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8A3881D-D230-4BED-914B-A3B68A241015}"/>
              </a:ext>
            </a:extLst>
          </p:cNvPr>
          <p:cNvSpPr txBox="1"/>
          <p:nvPr/>
        </p:nvSpPr>
        <p:spPr>
          <a:xfrm>
            <a:off x="4785090" y="4960220"/>
            <a:ext cx="1587560" cy="8463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000"/>
              </a:spcAft>
              <a:buClr>
                <a:srgbClr val="0E5299"/>
              </a:buClr>
              <a:buSzPct val="225000"/>
            </a:pPr>
            <a:r>
              <a:rPr lang="en-US" sz="1100" b="1" err="1">
                <a:ea typeface="+mn-lt"/>
                <a:cs typeface="+mn-lt"/>
              </a:rPr>
              <a:t>Vizite</a:t>
            </a:r>
            <a:r>
              <a:rPr lang="en-US" sz="1100" b="1">
                <a:ea typeface="+mn-lt"/>
                <a:cs typeface="+mn-lt"/>
              </a:rPr>
              <a:t> Sant </a:t>
            </a:r>
            <a:r>
              <a:rPr lang="en-US" sz="1100" b="1" err="1">
                <a:ea typeface="+mn-lt"/>
                <a:cs typeface="+mn-lt"/>
              </a:rPr>
              <a:t>Kontwòl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Maladi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yo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ak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Pwevansyon</a:t>
            </a:r>
            <a:r>
              <a:rPr lang="en-US" sz="1100" b="1">
                <a:ea typeface="+mn-lt"/>
                <a:cs typeface="+mn-lt"/>
              </a:rPr>
              <a:t>:</a:t>
            </a:r>
            <a:br>
              <a:rPr lang="en-US" sz="1100" b="1">
                <a:ea typeface="+mn-lt"/>
                <a:cs typeface="+mn-lt"/>
              </a:rPr>
            </a:br>
            <a:r>
              <a:rPr lang="en-US" sz="1100">
                <a:ea typeface="+mn-lt"/>
                <a:cs typeface="+mn-lt"/>
              </a:rPr>
              <a:t>https://www.cdc.gov/</a:t>
            </a:r>
            <a:br>
              <a:rPr lang="en-US" sz="1100">
                <a:ea typeface="+mn-lt"/>
                <a:cs typeface="+mn-lt"/>
              </a:rPr>
            </a:br>
            <a:r>
              <a:rPr lang="en-US" sz="1100">
                <a:ea typeface="+mn-lt"/>
                <a:cs typeface="+mn-lt"/>
              </a:rPr>
              <a:t>coronavirus/</a:t>
            </a:r>
            <a:r>
              <a:rPr lang="en-US" sz="1100">
                <a:cs typeface="Calibri" panose="020F0502020204030204"/>
              </a:rPr>
              <a:t>2019-ncov/index.html</a:t>
            </a:r>
            <a:endParaRPr lang="en-US" sz="1100">
              <a:ea typeface="+mn-lt"/>
              <a:cs typeface="+mn-lt"/>
            </a:endParaRPr>
          </a:p>
        </p:txBody>
      </p:sp>
      <p:pic>
        <p:nvPicPr>
          <p:cNvPr id="77" name="Picture 76" descr="Logo&#10;&#10;Description automatically generated">
            <a:extLst>
              <a:ext uri="{FF2B5EF4-FFF2-40B4-BE49-F238E27FC236}">
                <a16:creationId xmlns:a16="http://schemas.microsoft.com/office/drawing/2014/main" id="{A6061258-59A6-4798-B7FC-A4B251D1E0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44" y="5027257"/>
            <a:ext cx="927459" cy="700752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C3B3EF6-C2EA-4CA5-9439-67CC1523E96B}"/>
              </a:ext>
            </a:extLst>
          </p:cNvPr>
          <p:cNvSpPr txBox="1"/>
          <p:nvPr/>
        </p:nvSpPr>
        <p:spPr>
          <a:xfrm>
            <a:off x="227328" y="291332"/>
            <a:ext cx="2925536" cy="47718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1400" b="1" err="1">
                <a:solidFill>
                  <a:srgbClr val="0E5299"/>
                </a:solidFill>
                <a:cs typeface="Calibri"/>
              </a:rPr>
              <a:t>Eske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vaksen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an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san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danje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pou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mwen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ak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bebe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mwen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?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Kisa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ki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te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chanje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 </a:t>
            </a:r>
            <a:r>
              <a:rPr lang="en-US" sz="1400" b="1" err="1">
                <a:solidFill>
                  <a:srgbClr val="0E5299"/>
                </a:solidFill>
                <a:cs typeface="Calibri"/>
              </a:rPr>
              <a:t>ofilditan</a:t>
            </a:r>
            <a:r>
              <a:rPr lang="en-US" sz="1400" b="1">
                <a:solidFill>
                  <a:srgbClr val="0E5299"/>
                </a:solidFill>
                <a:cs typeface="Calibri"/>
              </a:rPr>
              <a:t>?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72F6E5C-DFBA-41FE-B17C-E6A4446660C3}"/>
              </a:ext>
            </a:extLst>
          </p:cNvPr>
          <p:cNvCxnSpPr>
            <a:cxnSpLocks/>
            <a:stCxn id="62" idx="1"/>
            <a:endCxn id="62" idx="3"/>
          </p:cNvCxnSpPr>
          <p:nvPr/>
        </p:nvCxnSpPr>
        <p:spPr>
          <a:xfrm>
            <a:off x="227328" y="529923"/>
            <a:ext cx="292553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1E6801-9D27-4FE2-97A7-0947D83217E0}"/>
              </a:ext>
            </a:extLst>
          </p:cNvPr>
          <p:cNvGrpSpPr/>
          <p:nvPr/>
        </p:nvGrpSpPr>
        <p:grpSpPr>
          <a:xfrm>
            <a:off x="266340" y="4373483"/>
            <a:ext cx="2365814" cy="462114"/>
            <a:chOff x="266340" y="4403963"/>
            <a:chExt cx="2365814" cy="46211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266340" y="4403963"/>
              <a:ext cx="2365814" cy="46211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Anefè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,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vrè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risk la se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lè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yon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fanm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ansent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chwazi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poul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PA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vaksine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.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49D79E5-0261-42E2-9C10-173112176399}"/>
                </a:ext>
              </a:extLst>
            </p:cNvPr>
            <p:cNvCxnSpPr>
              <a:cxnSpLocks/>
            </p:cNvCxnSpPr>
            <p:nvPr/>
          </p:nvCxnSpPr>
          <p:spPr>
            <a:xfrm>
              <a:off x="1712938" y="4844487"/>
              <a:ext cx="196839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BF47F32-A466-4E03-BF58-BF986B670F07}"/>
              </a:ext>
            </a:extLst>
          </p:cNvPr>
          <p:cNvCxnSpPr>
            <a:cxnSpLocks/>
          </p:cNvCxnSpPr>
          <p:nvPr/>
        </p:nvCxnSpPr>
        <p:spPr>
          <a:xfrm>
            <a:off x="227328" y="768514"/>
            <a:ext cx="908052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55;p13">
            <a:extLst>
              <a:ext uri="{FF2B5EF4-FFF2-40B4-BE49-F238E27FC236}">
                <a16:creationId xmlns:a16="http://schemas.microsoft.com/office/drawing/2014/main" id="{74BE6B7B-DED9-49D9-B4A8-73A151185C5C}"/>
              </a:ext>
            </a:extLst>
          </p:cNvPr>
          <p:cNvSpPr/>
          <p:nvPr/>
        </p:nvSpPr>
        <p:spPr>
          <a:xfrm>
            <a:off x="1598114" y="-3333304"/>
            <a:ext cx="6861994" cy="265495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55;p13">
            <a:extLst>
              <a:ext uri="{FF2B5EF4-FFF2-40B4-BE49-F238E27FC236}">
                <a16:creationId xmlns:a16="http://schemas.microsoft.com/office/drawing/2014/main" id="{EFFF5C95-99F2-48FA-80E5-23BF6B66A0F8}"/>
              </a:ext>
            </a:extLst>
          </p:cNvPr>
          <p:cNvSpPr/>
          <p:nvPr/>
        </p:nvSpPr>
        <p:spPr>
          <a:xfrm>
            <a:off x="10927603" y="355702"/>
            <a:ext cx="3474722" cy="78129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</a:p>
          <a:p>
            <a:pPr>
              <a:lnSpc>
                <a:spcPct val="115000"/>
              </a:lnSpc>
              <a:buSzPts val="1100"/>
            </a:pPr>
            <a:endParaRPr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8FD950E-B911-473E-A5B9-CECF0E8C5FDD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56;p13">
            <a:extLst>
              <a:ext uri="{FF2B5EF4-FFF2-40B4-BE49-F238E27FC236}">
                <a16:creationId xmlns:a16="http://schemas.microsoft.com/office/drawing/2014/main" id="{14FB53EF-A322-4025-B141-25528EEA05D7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2" name="Google Shape;55;p13">
            <a:extLst>
              <a:ext uri="{FF2B5EF4-FFF2-40B4-BE49-F238E27FC236}">
                <a16:creationId xmlns:a16="http://schemas.microsoft.com/office/drawing/2014/main" id="{21B3AA2B-B15D-4B19-BEBB-015840EE0B90}"/>
              </a:ext>
            </a:extLst>
          </p:cNvPr>
          <p:cNvSpPr/>
          <p:nvPr/>
        </p:nvSpPr>
        <p:spPr>
          <a:xfrm>
            <a:off x="1609545" y="8410460"/>
            <a:ext cx="6736170" cy="196047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latin typeface="Work Sans"/>
                <a:sym typeface="Work Sans"/>
              </a:rPr>
              <a:t>Be sure to include a date on the brochure as information changes quickly.</a:t>
            </a:r>
          </a:p>
        </p:txBody>
      </p:sp>
      <p:sp>
        <p:nvSpPr>
          <p:cNvPr id="43" name="Google Shape;56;p13">
            <a:extLst>
              <a:ext uri="{FF2B5EF4-FFF2-40B4-BE49-F238E27FC236}">
                <a16:creationId xmlns:a16="http://schemas.microsoft.com/office/drawing/2014/main" id="{E39C1186-0993-426E-A44F-FEB3F296F9DE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40C40B5-49E4-4D16-8A30-8895207E78F7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oogle Shape;56;p13">
            <a:extLst>
              <a:ext uri="{FF2B5EF4-FFF2-40B4-BE49-F238E27FC236}">
                <a16:creationId xmlns:a16="http://schemas.microsoft.com/office/drawing/2014/main" id="{A9523068-913F-42CD-9D77-C34C5031DD18}"/>
              </a:ext>
            </a:extLst>
          </p:cNvPr>
          <p:cNvSpPr/>
          <p:nvPr/>
        </p:nvSpPr>
        <p:spPr>
          <a:xfrm>
            <a:off x="1598114" y="-368104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9D8057C-D107-42B4-8363-7C02A7D4EC2A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FC28BC3-BE82-44C6-A120-C447AD7798EE}"/>
              </a:ext>
            </a:extLst>
          </p:cNvPr>
          <p:cNvGrpSpPr/>
          <p:nvPr/>
        </p:nvGrpSpPr>
        <p:grpSpPr>
          <a:xfrm>
            <a:off x="402748" y="4977861"/>
            <a:ext cx="744570" cy="1103289"/>
            <a:chOff x="402748" y="4929472"/>
            <a:chExt cx="744570" cy="110328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D036E0F-1370-452D-8E54-0CC1C17C49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8"/>
            <a:stretch/>
          </p:blipFill>
          <p:spPr>
            <a:xfrm>
              <a:off x="402748" y="4929472"/>
              <a:ext cx="744570" cy="1022679"/>
            </a:xfrm>
            <a:prstGeom prst="rect">
              <a:avLst/>
            </a:prstGeom>
          </p:spPr>
        </p:pic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780DB7-0929-46D2-9C96-87885B1772A0}"/>
                </a:ext>
              </a:extLst>
            </p:cNvPr>
            <p:cNvSpPr/>
            <p:nvPr/>
          </p:nvSpPr>
          <p:spPr>
            <a:xfrm>
              <a:off x="436044" y="5776822"/>
              <a:ext cx="697780" cy="25593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9BCE140-F750-4BD1-8833-3C1C26749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223" y="0"/>
            <a:ext cx="3315177" cy="1685062"/>
          </a:xfrm>
          <a:prstGeom prst="rect">
            <a:avLst/>
          </a:prstGeom>
        </p:spPr>
      </p:pic>
      <p:pic>
        <p:nvPicPr>
          <p:cNvPr id="10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96AE2270-A853-4200-B222-06983179E3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7" b="4908"/>
          <a:stretch/>
        </p:blipFill>
        <p:spPr>
          <a:xfrm>
            <a:off x="7157483" y="-2345"/>
            <a:ext cx="2194774" cy="2010226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91990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676291" y="294040"/>
            <a:ext cx="2762968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KISA POU ESPERE APWÈ OU TE FIN PRAN VAKSEN AN?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D3EC11-B334-473F-BCC6-24366A951BED}"/>
              </a:ext>
            </a:extLst>
          </p:cNvPr>
          <p:cNvGrpSpPr/>
          <p:nvPr/>
        </p:nvGrpSpPr>
        <p:grpSpPr>
          <a:xfrm>
            <a:off x="3576448" y="4318313"/>
            <a:ext cx="1286764" cy="1409202"/>
            <a:chOff x="3643289" y="4315161"/>
            <a:chExt cx="1286764" cy="140920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3BAA96-8C90-41D8-A7B5-0119B6C9224E}"/>
                </a:ext>
              </a:extLst>
            </p:cNvPr>
            <p:cNvGrpSpPr/>
            <p:nvPr/>
          </p:nvGrpSpPr>
          <p:grpSpPr>
            <a:xfrm>
              <a:off x="3830342" y="4315161"/>
              <a:ext cx="912659" cy="912659"/>
              <a:chOff x="4125623" y="3537465"/>
              <a:chExt cx="1906877" cy="190687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475462CB-7506-47B5-BEF3-D13CAE4F1353}"/>
                  </a:ext>
                </a:extLst>
              </p:cNvPr>
              <p:cNvSpPr/>
              <p:nvPr/>
            </p:nvSpPr>
            <p:spPr>
              <a:xfrm>
                <a:off x="4125623" y="3537465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4" name="Graphic 63">
                <a:extLst>
                  <a:ext uri="{FF2B5EF4-FFF2-40B4-BE49-F238E27FC236}">
                    <a16:creationId xmlns:a16="http://schemas.microsoft.com/office/drawing/2014/main" id="{5CABCE15-D27A-47DA-946E-92F6653B1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293589" y="3691146"/>
                <a:ext cx="1599516" cy="1599516"/>
              </a:xfrm>
              <a:prstGeom prst="rect">
                <a:avLst/>
              </a:prstGeom>
            </p:spPr>
          </p:pic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34D6256-75F4-4D11-9E4D-F4ABDB12E451}"/>
                </a:ext>
              </a:extLst>
            </p:cNvPr>
            <p:cNvSpPr txBox="1"/>
            <p:nvPr/>
          </p:nvSpPr>
          <p:spPr>
            <a:xfrm>
              <a:off x="3643289" y="5267315"/>
              <a:ext cx="128676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err="1"/>
                <a:t>Ou</a:t>
              </a:r>
              <a:r>
                <a:rPr lang="en-US" sz="1100" b="1"/>
                <a:t> </a:t>
              </a:r>
              <a:r>
                <a:rPr lang="en-US" sz="1100" b="1" err="1"/>
                <a:t>pral</a:t>
              </a:r>
              <a:r>
                <a:rPr lang="en-US" sz="1100" b="1"/>
                <a:t> </a:t>
              </a:r>
              <a:r>
                <a:rPr lang="en-US" sz="1100" b="1" err="1"/>
                <a:t>santi'w</a:t>
              </a:r>
              <a:r>
                <a:rPr lang="en-US" sz="1100" b="1"/>
                <a:t> pi </a:t>
              </a:r>
              <a:r>
                <a:rPr lang="en-US" sz="1100" b="1" err="1"/>
                <a:t>byen</a:t>
              </a:r>
              <a:r>
                <a:rPr lang="en-US" sz="1100" b="1"/>
                <a:t> </a:t>
              </a:r>
              <a:r>
                <a:rPr lang="en-US" sz="1100" b="1" err="1"/>
                <a:t>kèk</a:t>
              </a:r>
              <a:r>
                <a:rPr lang="en-US" sz="1100" b="1"/>
                <a:t> </a:t>
              </a:r>
              <a:r>
                <a:rPr lang="en-US" sz="1100" b="1" err="1"/>
                <a:t>jou</a:t>
              </a:r>
              <a:r>
                <a:rPr lang="en-US" sz="1100" b="1"/>
                <a:t> </a:t>
              </a:r>
              <a:r>
                <a:rPr lang="en-US" sz="1100" b="1" err="1"/>
                <a:t>apwè</a:t>
              </a:r>
              <a:r>
                <a:rPr lang="en-US" sz="1100" b="1"/>
                <a:t> </a:t>
              </a:r>
              <a:r>
                <a:rPr lang="en-US" sz="1100" b="1" err="1"/>
                <a:t>vaksen</a:t>
              </a:r>
              <a:r>
                <a:rPr lang="en-US" sz="1100" b="1"/>
                <a:t> an.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2CB385-2E8F-4957-A6FF-8EAA8DF3FEDC}"/>
              </a:ext>
            </a:extLst>
          </p:cNvPr>
          <p:cNvGrpSpPr/>
          <p:nvPr/>
        </p:nvGrpSpPr>
        <p:grpSpPr>
          <a:xfrm>
            <a:off x="4983199" y="4318910"/>
            <a:ext cx="1728582" cy="1562477"/>
            <a:chOff x="4994859" y="4315758"/>
            <a:chExt cx="1728582" cy="156247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53BD4F8-AFAC-4BB2-8D4D-6D1B2FDADE7F}"/>
                </a:ext>
              </a:extLst>
            </p:cNvPr>
            <p:cNvGrpSpPr/>
            <p:nvPr/>
          </p:nvGrpSpPr>
          <p:grpSpPr>
            <a:xfrm>
              <a:off x="5406247" y="4315758"/>
              <a:ext cx="912659" cy="912659"/>
              <a:chOff x="5310651" y="3880938"/>
              <a:chExt cx="1906877" cy="1906877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D389D62-A03D-46AE-B379-DEA9A654EFD2}"/>
                  </a:ext>
                </a:extLst>
              </p:cNvPr>
              <p:cNvSpPr/>
              <p:nvPr/>
            </p:nvSpPr>
            <p:spPr>
              <a:xfrm>
                <a:off x="5310651" y="3880938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2982380A-5821-4881-8F72-A31E399D9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378794" y="3931315"/>
                <a:ext cx="1806122" cy="1806122"/>
              </a:xfrm>
              <a:prstGeom prst="rect">
                <a:avLst/>
              </a:prstGeom>
            </p:spPr>
          </p:pic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494E1F9-E0B9-48F3-A35C-C638E094663E}"/>
                </a:ext>
              </a:extLst>
            </p:cNvPr>
            <p:cNvSpPr txBox="1"/>
            <p:nvPr/>
          </p:nvSpPr>
          <p:spPr>
            <a:xfrm>
              <a:off x="4994859" y="5268837"/>
              <a:ext cx="1728582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err="1"/>
                <a:t>W'ap</a:t>
              </a:r>
              <a:r>
                <a:rPr lang="en-US" sz="1100" b="1"/>
                <a:t> </a:t>
              </a:r>
              <a:r>
                <a:rPr lang="en-US" sz="1100" b="1" err="1"/>
                <a:t>konsidere</a:t>
              </a:r>
              <a:r>
                <a:rPr lang="en-US" sz="1100" b="1"/>
                <a:t> </a:t>
              </a:r>
              <a:r>
                <a:rPr lang="en-US" sz="1100" b="1" err="1"/>
                <a:t>tèt</a:t>
              </a:r>
              <a:r>
                <a:rPr lang="en-US" sz="1100" b="1"/>
                <a:t> </a:t>
              </a:r>
              <a:r>
                <a:rPr lang="en-US" sz="1100" b="1" err="1"/>
                <a:t>ou</a:t>
              </a:r>
              <a:r>
                <a:rPr lang="en-US" sz="1100" b="1"/>
                <a:t> </a:t>
              </a:r>
              <a:r>
                <a:rPr lang="en-US" sz="1100" b="1" err="1"/>
                <a:t>konplètman</a:t>
              </a:r>
              <a:r>
                <a:rPr lang="en-US" sz="1100" b="1"/>
                <a:t> </a:t>
              </a:r>
              <a:r>
                <a:rPr lang="en-US" sz="1100" b="1" err="1"/>
                <a:t>vaksine</a:t>
              </a:r>
              <a:r>
                <a:rPr lang="en-US" sz="1100" b="1"/>
                <a:t> </a:t>
              </a:r>
              <a:br>
                <a:rPr lang="en-US" sz="1100" b="1"/>
              </a:br>
              <a:r>
                <a:rPr lang="en-US" sz="1100" b="1"/>
                <a:t>2 </a:t>
              </a:r>
              <a:r>
                <a:rPr lang="en-US" sz="1100" b="1" err="1"/>
                <a:t>semèn</a:t>
              </a:r>
              <a:r>
                <a:rPr lang="en-US" sz="1100" b="1"/>
                <a:t> </a:t>
              </a:r>
              <a:r>
                <a:rPr lang="en-US" sz="1100" b="1" err="1"/>
                <a:t>apwè</a:t>
              </a:r>
              <a:r>
                <a:rPr lang="en-US" sz="1100" b="1"/>
                <a:t> </a:t>
              </a:r>
              <a:r>
                <a:rPr lang="en-US" sz="1100" b="1" err="1"/>
                <a:t>dènye</a:t>
              </a:r>
              <a:r>
                <a:rPr lang="en-US" sz="1100" b="1"/>
                <a:t> </a:t>
              </a:r>
              <a:br>
                <a:rPr lang="en-US" sz="1100" b="1"/>
              </a:br>
              <a:r>
                <a:rPr lang="en-US" sz="1100" b="1" err="1"/>
                <a:t>dòz</a:t>
              </a:r>
              <a:r>
                <a:rPr lang="en-US" sz="1100" b="1"/>
                <a:t> final </a:t>
              </a:r>
              <a:r>
                <a:rPr lang="en-US" sz="1100" b="1" err="1"/>
                <a:t>ou</a:t>
              </a:r>
              <a:r>
                <a:rPr lang="en-US" sz="1100" b="1"/>
                <a:t>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DE8E62-6C13-40D3-B7FE-BEC4C648D3A7}"/>
              </a:ext>
            </a:extLst>
          </p:cNvPr>
          <p:cNvGrpSpPr/>
          <p:nvPr/>
        </p:nvGrpSpPr>
        <p:grpSpPr>
          <a:xfrm>
            <a:off x="3429662" y="5997916"/>
            <a:ext cx="1539886" cy="1418985"/>
            <a:chOff x="3496503" y="5981826"/>
            <a:chExt cx="1539886" cy="141898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8583C2F-7784-4FCC-BD67-F89B45AAAB25}"/>
                </a:ext>
              </a:extLst>
            </p:cNvPr>
            <p:cNvGrpSpPr/>
            <p:nvPr/>
          </p:nvGrpSpPr>
          <p:grpSpPr>
            <a:xfrm>
              <a:off x="3830342" y="5981826"/>
              <a:ext cx="912658" cy="912658"/>
              <a:chOff x="551043" y="6616319"/>
              <a:chExt cx="1906877" cy="190687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D9D98DC-A3DE-4819-BACD-1451DB23D2BA}"/>
                  </a:ext>
                </a:extLst>
              </p:cNvPr>
              <p:cNvSpPr/>
              <p:nvPr/>
            </p:nvSpPr>
            <p:spPr>
              <a:xfrm>
                <a:off x="551043" y="6616319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8" name="Graphic 67">
                <a:extLst>
                  <a:ext uri="{FF2B5EF4-FFF2-40B4-BE49-F238E27FC236}">
                    <a16:creationId xmlns:a16="http://schemas.microsoft.com/office/drawing/2014/main" id="{108C51B7-80EA-4AA9-9180-F79C7FB586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09878" y="6689124"/>
                <a:ext cx="1580314" cy="1761266"/>
              </a:xfrm>
              <a:prstGeom prst="rect">
                <a:avLst/>
              </a:prstGeom>
            </p:spPr>
          </p:pic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AAC854-2E22-419D-B132-096B2F209976}"/>
                </a:ext>
              </a:extLst>
            </p:cNvPr>
            <p:cNvSpPr txBox="1"/>
            <p:nvPr/>
          </p:nvSpPr>
          <p:spPr>
            <a:xfrm>
              <a:off x="3496503" y="6943763"/>
              <a:ext cx="1539886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err="1"/>
                <a:t>Kontinye</a:t>
              </a:r>
              <a:r>
                <a:rPr lang="en-US" sz="1100" b="1"/>
                <a:t> mete yon mask, lave men </a:t>
              </a:r>
              <a:r>
                <a:rPr lang="en-US" sz="1100" b="1" err="1"/>
                <a:t>ou</a:t>
              </a:r>
              <a:r>
                <a:rPr lang="en-US" sz="1100" b="1"/>
                <a:t>, e </a:t>
              </a:r>
              <a:r>
                <a:rPr lang="en-US" sz="1100" b="1" err="1"/>
                <a:t>kenbe</a:t>
              </a:r>
              <a:r>
                <a:rPr lang="en-US" sz="1100" b="1"/>
                <a:t> </a:t>
              </a:r>
              <a:r>
                <a:rPr lang="en-US" sz="1100" b="1" err="1"/>
                <a:t>distans</a:t>
              </a:r>
              <a:r>
                <a:rPr lang="en-US" sz="1100" b="1"/>
                <a:t> </a:t>
              </a:r>
              <a:r>
                <a:rPr lang="en-US" sz="1100" b="1" err="1"/>
                <a:t>sosyal</a:t>
              </a:r>
              <a:r>
                <a:rPr lang="en-US" sz="1100" b="1"/>
                <a:t>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9E393-0A72-457D-A10E-4A652B5FDD1C}"/>
              </a:ext>
            </a:extLst>
          </p:cNvPr>
          <p:cNvGrpSpPr/>
          <p:nvPr/>
        </p:nvGrpSpPr>
        <p:grpSpPr>
          <a:xfrm>
            <a:off x="5166404" y="5994768"/>
            <a:ext cx="1415918" cy="1563053"/>
            <a:chOff x="5178064" y="5978678"/>
            <a:chExt cx="1415918" cy="1563053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06247" y="5978678"/>
              <a:ext cx="910394" cy="950687"/>
              <a:chOff x="5310651" y="6616319"/>
              <a:chExt cx="1906877" cy="199127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538062" y="6700715"/>
                <a:ext cx="1496071" cy="1906877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0DF418-A625-4960-A393-2A15BFEA09B0}"/>
                </a:ext>
              </a:extLst>
            </p:cNvPr>
            <p:cNvSpPr txBox="1"/>
            <p:nvPr/>
          </p:nvSpPr>
          <p:spPr>
            <a:xfrm>
              <a:off x="5178064" y="6932333"/>
              <a:ext cx="1415918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fr-FR" sz="1100" b="1"/>
                <a:t>Ou te </a:t>
              </a:r>
              <a:r>
                <a:rPr lang="fr-FR" sz="1100" b="1" err="1"/>
                <a:t>fè</a:t>
              </a:r>
              <a:r>
                <a:rPr lang="fr-FR" sz="1100" b="1"/>
                <a:t> </a:t>
              </a:r>
              <a:r>
                <a:rPr lang="fr-FR" sz="1100" b="1" err="1"/>
                <a:t>pati</a:t>
              </a:r>
              <a:r>
                <a:rPr lang="fr-FR" sz="1100" b="1"/>
                <a:t> </a:t>
              </a:r>
              <a:r>
                <a:rPr lang="fr-FR" sz="1100" b="1" err="1"/>
                <a:t>pa'w</a:t>
              </a:r>
              <a:r>
                <a:rPr lang="fr-FR" sz="1100" b="1"/>
                <a:t> la pou te </a:t>
              </a:r>
              <a:r>
                <a:rPr lang="fr-FR" sz="1100" b="1" err="1"/>
                <a:t>pwoteje</a:t>
              </a:r>
              <a:r>
                <a:rPr lang="fr-FR" sz="1100" b="1"/>
                <a:t> </a:t>
              </a:r>
              <a:r>
                <a:rPr lang="fr-FR" sz="1100" b="1" err="1"/>
                <a:t>tèt</a:t>
              </a:r>
              <a:r>
                <a:rPr lang="fr-FR" sz="1100" b="1"/>
                <a:t> ou </a:t>
              </a:r>
              <a:r>
                <a:rPr lang="fr-FR" sz="1100" b="1" err="1"/>
                <a:t>ak</a:t>
              </a:r>
              <a:r>
                <a:rPr lang="fr-FR" sz="1100" b="1"/>
                <a:t> </a:t>
              </a:r>
              <a:r>
                <a:rPr lang="fr-FR" sz="1100" b="1" err="1"/>
                <a:t>lòt</a:t>
              </a:r>
              <a:r>
                <a:rPr lang="fr-FR" sz="1100" b="1"/>
                <a:t> </a:t>
              </a:r>
              <a:r>
                <a:rPr lang="fr-FR" sz="1100" b="1" err="1"/>
                <a:t>moun</a:t>
              </a:r>
              <a:r>
                <a:rPr lang="fr-FR" sz="1100" b="1"/>
                <a:t> de </a:t>
              </a:r>
              <a:br>
                <a:rPr lang="fr-FR" sz="1100" b="1"/>
              </a:br>
              <a:r>
                <a:rPr lang="fr-FR" sz="1100" b="1"/>
                <a:t>COVID-19 la!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77C0E5-23FA-49E5-BF97-77E73A22E292}"/>
              </a:ext>
            </a:extLst>
          </p:cNvPr>
          <p:cNvGrpSpPr/>
          <p:nvPr/>
        </p:nvGrpSpPr>
        <p:grpSpPr>
          <a:xfrm>
            <a:off x="3507205" y="2606578"/>
            <a:ext cx="1425250" cy="1560501"/>
            <a:chOff x="3574046" y="2655956"/>
            <a:chExt cx="1425250" cy="15605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92E1F6-CB79-4454-8F75-4337B1CD1240}"/>
                </a:ext>
              </a:extLst>
            </p:cNvPr>
            <p:cNvGrpSpPr/>
            <p:nvPr/>
          </p:nvGrpSpPr>
          <p:grpSpPr>
            <a:xfrm>
              <a:off x="3830342" y="2655956"/>
              <a:ext cx="912659" cy="904573"/>
              <a:chOff x="5308054" y="1151350"/>
              <a:chExt cx="1912070" cy="189512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E70612-92D9-41E3-A0B5-16C06E125376}"/>
                  </a:ext>
                </a:extLst>
              </p:cNvPr>
              <p:cNvSpPr/>
              <p:nvPr/>
            </p:nvSpPr>
            <p:spPr>
              <a:xfrm>
                <a:off x="5308054" y="1151350"/>
                <a:ext cx="1912070" cy="1895129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897F88EE-9380-4C72-87E9-2CFBA51E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614345" y="1244342"/>
                <a:ext cx="1266835" cy="1747665"/>
              </a:xfrm>
              <a:prstGeom prst="rect">
                <a:avLst/>
              </a:prstGeom>
            </p:spPr>
          </p:pic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B83FDF-F93F-4618-9DBE-B31F40A0657A}"/>
                </a:ext>
              </a:extLst>
            </p:cNvPr>
            <p:cNvSpPr txBox="1"/>
            <p:nvPr/>
          </p:nvSpPr>
          <p:spPr>
            <a:xfrm>
              <a:off x="3574046" y="3607059"/>
              <a:ext cx="1425250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err="1"/>
                <a:t>Genyen</a:t>
              </a:r>
              <a:r>
                <a:rPr lang="en-US" sz="1100" b="1"/>
                <a:t> </a:t>
              </a:r>
              <a:r>
                <a:rPr lang="en-US" sz="1100" b="1" err="1"/>
                <a:t>divès</a:t>
              </a:r>
              <a:r>
                <a:rPr lang="en-US" sz="1100" b="1"/>
                <a:t> </a:t>
              </a:r>
              <a:r>
                <a:rPr lang="en-US" sz="1100" b="1" err="1"/>
                <a:t>kalite</a:t>
              </a:r>
              <a:r>
                <a:rPr lang="en-US" sz="1100" b="1"/>
                <a:t> </a:t>
              </a:r>
              <a:r>
                <a:rPr lang="en-US" sz="1100" b="1" err="1"/>
                <a:t>vaksen</a:t>
              </a:r>
              <a:r>
                <a:rPr lang="en-US" sz="1100" b="1"/>
                <a:t>. Tout </a:t>
              </a:r>
              <a:r>
                <a:rPr lang="en-US" sz="1100" b="1" err="1"/>
                <a:t>vaksen</a:t>
              </a:r>
              <a:r>
                <a:rPr lang="en-US" sz="1100" b="1"/>
                <a:t> ki </a:t>
              </a:r>
              <a:r>
                <a:rPr lang="en-US" sz="1100" b="1" err="1"/>
                <a:t>kont</a:t>
              </a:r>
              <a:r>
                <a:rPr lang="en-US" sz="1100" b="1"/>
                <a:t> COVID-19 la </a:t>
              </a:r>
              <a:r>
                <a:rPr lang="en-US" sz="1100" b="1" err="1"/>
                <a:t>yo</a:t>
              </a:r>
              <a:r>
                <a:rPr lang="en-US" sz="1100" b="1"/>
                <a:t> </a:t>
              </a:r>
              <a:r>
                <a:rPr lang="en-US" sz="1100" b="1" err="1"/>
                <a:t>san</a:t>
              </a:r>
              <a:r>
                <a:rPr lang="en-US" sz="1100" b="1"/>
                <a:t> </a:t>
              </a:r>
              <a:r>
                <a:rPr lang="en-US" sz="1100" b="1" err="1"/>
                <a:t>danje</a:t>
              </a:r>
              <a:r>
                <a:rPr lang="en-US" sz="1100" b="1"/>
                <a:t> e </a:t>
              </a:r>
              <a:r>
                <a:rPr lang="en-US" sz="1100" b="1" err="1"/>
                <a:t>yo</a:t>
              </a:r>
              <a:r>
                <a:rPr lang="en-US" sz="1100" b="1"/>
                <a:t> </a:t>
              </a:r>
              <a:r>
                <a:rPr lang="en-US" sz="1100" b="1" err="1"/>
                <a:t>efikas</a:t>
              </a:r>
              <a:r>
                <a:rPr lang="en-US" sz="1100" b="1"/>
                <a:t>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5A2D8-73F6-409F-A288-22E919A88FB5}"/>
              </a:ext>
            </a:extLst>
          </p:cNvPr>
          <p:cNvGrpSpPr/>
          <p:nvPr/>
        </p:nvGrpSpPr>
        <p:grpSpPr>
          <a:xfrm>
            <a:off x="5093791" y="2602834"/>
            <a:ext cx="1478004" cy="1567763"/>
            <a:chOff x="5105451" y="2652212"/>
            <a:chExt cx="1478004" cy="156776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D5FC86-05F0-48AB-93B0-64165CAF5FD6}"/>
                </a:ext>
              </a:extLst>
            </p:cNvPr>
            <p:cNvGrpSpPr/>
            <p:nvPr/>
          </p:nvGrpSpPr>
          <p:grpSpPr>
            <a:xfrm>
              <a:off x="5406248" y="2652212"/>
              <a:ext cx="912658" cy="912658"/>
              <a:chOff x="3973660" y="2739932"/>
              <a:chExt cx="1906877" cy="190687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3FB5EBF-5B72-4C2E-BA7D-BD4FB9A8E362}"/>
                  </a:ext>
                </a:extLst>
              </p:cNvPr>
              <p:cNvSpPr/>
              <p:nvPr/>
            </p:nvSpPr>
            <p:spPr>
              <a:xfrm>
                <a:off x="3973660" y="2739932"/>
                <a:ext cx="1906877" cy="1906877"/>
              </a:xfrm>
              <a:prstGeom prst="rect">
                <a:avLst/>
              </a:prstGeom>
              <a:solidFill>
                <a:srgbClr val="FF7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49D3CE87-0927-415E-8FD8-75F7856FB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244229" y="2842702"/>
                <a:ext cx="1360976" cy="1720366"/>
              </a:xfrm>
              <a:prstGeom prst="rect">
                <a:avLst/>
              </a:prstGeom>
            </p:spPr>
          </p:pic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52BE9E-FE66-4F25-BCCB-70DDF04034C7}"/>
                </a:ext>
              </a:extLst>
            </p:cNvPr>
            <p:cNvSpPr txBox="1"/>
            <p:nvPr/>
          </p:nvSpPr>
          <p:spPr>
            <a:xfrm>
              <a:off x="5105451" y="3610577"/>
              <a:ext cx="1478004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b="1" err="1">
                  <a:ea typeface="+mn-lt"/>
                  <a:cs typeface="Calibri Light"/>
                </a:rPr>
                <a:t>Apwè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vaksinasyon</a:t>
              </a:r>
              <a:r>
                <a:rPr lang="en-US" sz="1100" b="1">
                  <a:ea typeface="+mn-lt"/>
                  <a:cs typeface="Calibri Light"/>
                </a:rPr>
                <a:t> an, </a:t>
              </a:r>
              <a:r>
                <a:rPr lang="en-US" sz="1100" b="1" err="1">
                  <a:ea typeface="+mn-lt"/>
                  <a:cs typeface="Calibri Light"/>
                </a:rPr>
                <a:t>ou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kapabsoufri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avèk:ponyèt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tèt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lavyèv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oswa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frison</a:t>
              </a:r>
              <a:r>
                <a:rPr lang="en-US" sz="1100" b="1">
                  <a:ea typeface="+mn-lt"/>
                  <a:cs typeface="Calibri Light"/>
                </a:rPr>
                <a:t>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C43B50-56B9-48F4-A242-AA07131EB20F}"/>
              </a:ext>
            </a:extLst>
          </p:cNvPr>
          <p:cNvGrpSpPr/>
          <p:nvPr/>
        </p:nvGrpSpPr>
        <p:grpSpPr>
          <a:xfrm>
            <a:off x="3507206" y="1042405"/>
            <a:ext cx="1425250" cy="1420398"/>
            <a:chOff x="3574047" y="1017380"/>
            <a:chExt cx="1425250" cy="142039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4410D2-E053-4B13-9AF3-7AB02607E8E3}"/>
                </a:ext>
              </a:extLst>
            </p:cNvPr>
            <p:cNvGrpSpPr/>
            <p:nvPr/>
          </p:nvGrpSpPr>
          <p:grpSpPr>
            <a:xfrm>
              <a:off x="3830342" y="1017380"/>
              <a:ext cx="912658" cy="912658"/>
              <a:chOff x="3715046" y="1230483"/>
              <a:chExt cx="1906877" cy="190687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C1CE315-88D0-4FAB-B917-12F8669FFDDA}"/>
                  </a:ext>
                </a:extLst>
              </p:cNvPr>
              <p:cNvSpPr/>
              <p:nvPr/>
            </p:nvSpPr>
            <p:spPr>
              <a:xfrm>
                <a:off x="3715046" y="1230483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4EA2C26A-014B-4A02-8B74-A5A9C7085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910661" y="1298402"/>
                <a:ext cx="1508158" cy="1749464"/>
              </a:xfrm>
              <a:prstGeom prst="rect">
                <a:avLst/>
              </a:prstGeom>
            </p:spPr>
          </p:pic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8A546D-0D96-41A8-AF3B-4B63418BEC93}"/>
                </a:ext>
              </a:extLst>
            </p:cNvPr>
            <p:cNvSpPr txBox="1"/>
            <p:nvPr/>
          </p:nvSpPr>
          <p:spPr>
            <a:xfrm>
              <a:off x="3574047" y="1980730"/>
              <a:ext cx="1425250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Li </a:t>
              </a:r>
              <a:r>
                <a:rPr lang="en-US" sz="1100" b="1" err="1"/>
                <a:t>enpòtan</a:t>
              </a:r>
              <a:r>
                <a:rPr lang="en-US" sz="1100" b="1"/>
                <a:t> </a:t>
              </a:r>
              <a:r>
                <a:rPr lang="en-US" sz="1100" b="1" err="1"/>
                <a:t>pou'w</a:t>
              </a:r>
              <a:r>
                <a:rPr lang="en-US" sz="1100" b="1"/>
                <a:t> </a:t>
              </a:r>
              <a:r>
                <a:rPr lang="en-US" sz="1100" b="1" err="1"/>
                <a:t>pran</a:t>
              </a:r>
              <a:r>
                <a:rPr lang="en-US" sz="1100" b="1"/>
                <a:t> </a:t>
              </a:r>
              <a:r>
                <a:rPr lang="en-US" sz="1100" b="1" err="1"/>
                <a:t>vaksen</a:t>
              </a:r>
              <a:r>
                <a:rPr lang="en-US" sz="1100" b="1"/>
                <a:t> an </a:t>
              </a:r>
              <a:r>
                <a:rPr lang="en-US" sz="1100" b="1" err="1"/>
                <a:t>menm</a:t>
              </a:r>
              <a:r>
                <a:rPr lang="en-US" sz="1100" b="1"/>
                <a:t> </a:t>
              </a:r>
              <a:r>
                <a:rPr lang="en-US" sz="1100" b="1" err="1"/>
                <a:t>lè’w</a:t>
              </a:r>
              <a:r>
                <a:rPr lang="en-US" sz="1100" b="1"/>
                <a:t> </a:t>
              </a:r>
              <a:br>
                <a:rPr lang="en-US" sz="1100" b="1"/>
              </a:br>
              <a:r>
                <a:rPr lang="en-US" sz="1100" b="1" err="1"/>
                <a:t>te</a:t>
              </a:r>
              <a:r>
                <a:rPr lang="en-US" sz="1100" b="1"/>
                <a:t> </a:t>
              </a:r>
              <a:r>
                <a:rPr lang="en-US" sz="1100" b="1" err="1"/>
                <a:t>deja</a:t>
              </a:r>
              <a:r>
                <a:rPr lang="en-US" sz="1100" b="1"/>
                <a:t> </a:t>
              </a:r>
              <a:r>
                <a:rPr lang="en-US" sz="1100" b="1" err="1"/>
                <a:t>trape</a:t>
              </a:r>
              <a:r>
                <a:rPr lang="en-US" sz="1100" b="1"/>
                <a:t> COVID-19.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1546944-53D9-49C3-8563-441BE1BF866E}"/>
              </a:ext>
            </a:extLst>
          </p:cNvPr>
          <p:cNvGrpSpPr/>
          <p:nvPr/>
        </p:nvGrpSpPr>
        <p:grpSpPr>
          <a:xfrm>
            <a:off x="5118535" y="1042404"/>
            <a:ext cx="1458724" cy="1420964"/>
            <a:chOff x="5130195" y="1017379"/>
            <a:chExt cx="1458724" cy="142096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4A7293B-75CF-4A9D-BF15-1AA3A90F80EF}"/>
                </a:ext>
              </a:extLst>
            </p:cNvPr>
            <p:cNvGrpSpPr/>
            <p:nvPr/>
          </p:nvGrpSpPr>
          <p:grpSpPr>
            <a:xfrm>
              <a:off x="5406247" y="1017379"/>
              <a:ext cx="912659" cy="912659"/>
              <a:chOff x="2932763" y="1151350"/>
              <a:chExt cx="1906877" cy="190687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82EC1C3-0E80-45C7-B781-D237CC6D5E82}"/>
                  </a:ext>
                </a:extLst>
              </p:cNvPr>
              <p:cNvSpPr/>
              <p:nvPr/>
            </p:nvSpPr>
            <p:spPr>
              <a:xfrm>
                <a:off x="2932763" y="1151350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3CEE380-ED31-4686-8766-175B44A0857D}"/>
                  </a:ext>
                </a:extLst>
              </p:cNvPr>
              <p:cNvGrpSpPr/>
              <p:nvPr/>
            </p:nvGrpSpPr>
            <p:grpSpPr>
              <a:xfrm>
                <a:off x="3099945" y="1305653"/>
                <a:ext cx="1598270" cy="1598270"/>
                <a:chOff x="3087066" y="1180601"/>
                <a:chExt cx="1598270" cy="1598270"/>
              </a:xfrm>
            </p:grpSpPr>
            <p:pic>
              <p:nvPicPr>
                <p:cNvPr id="57" name="Graphic 56">
                  <a:extLst>
                    <a:ext uri="{FF2B5EF4-FFF2-40B4-BE49-F238E27FC236}">
                      <a16:creationId xmlns:a16="http://schemas.microsoft.com/office/drawing/2014/main" id="{AFFC318B-A2A2-472C-A734-5ADEA79C36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08538" y="1637169"/>
                  <a:ext cx="1155326" cy="685134"/>
                </a:xfrm>
                <a:prstGeom prst="rect">
                  <a:avLst/>
                </a:prstGeom>
              </p:spPr>
            </p:pic>
            <p:sp>
              <p:nvSpPr>
                <p:cNvPr id="58" name="&quot;Not Allowed&quot; Symbol 57">
                  <a:extLst>
                    <a:ext uri="{FF2B5EF4-FFF2-40B4-BE49-F238E27FC236}">
                      <a16:creationId xmlns:a16="http://schemas.microsoft.com/office/drawing/2014/main" id="{3A6B56FC-26C3-4FEC-AF05-0EC230BE253C}"/>
                    </a:ext>
                  </a:extLst>
                </p:cNvPr>
                <p:cNvSpPr/>
                <p:nvPr/>
              </p:nvSpPr>
              <p:spPr>
                <a:xfrm>
                  <a:off x="3087066" y="1180601"/>
                  <a:ext cx="1598270" cy="1598270"/>
                </a:xfrm>
                <a:prstGeom prst="noSmoking">
                  <a:avLst>
                    <a:gd name="adj" fmla="val 6984"/>
                  </a:avLst>
                </a:prstGeom>
                <a:solidFill>
                  <a:srgbClr val="FF0000">
                    <a:alpha val="65098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3A254BB-728B-46FC-AE36-69A08FD9FC00}"/>
                </a:ext>
              </a:extLst>
            </p:cNvPr>
            <p:cNvSpPr txBox="1"/>
            <p:nvPr/>
          </p:nvSpPr>
          <p:spPr>
            <a:xfrm>
              <a:off x="5130195" y="1981295"/>
              <a:ext cx="145872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>
                  <a:cs typeface="Calibri"/>
                </a:rPr>
                <a:t>Li </a:t>
              </a:r>
              <a:r>
                <a:rPr lang="en-US" sz="1100" b="1" err="1">
                  <a:cs typeface="Calibri"/>
                </a:rPr>
                <a:t>konplètman</a:t>
              </a:r>
              <a:r>
                <a:rPr lang="en-US" sz="1100" b="1">
                  <a:cs typeface="Calibri"/>
                </a:rPr>
                <a:t> GRATIS e li PA </a:t>
              </a:r>
              <a:r>
                <a:rPr lang="en-US" sz="1100" b="1" err="1">
                  <a:cs typeface="Calibri"/>
                </a:rPr>
                <a:t>ekzije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okenn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pyès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idantifikasyon</a:t>
              </a:r>
              <a:r>
                <a:rPr lang="en-US" sz="1100" b="1">
                  <a:cs typeface="Calibri"/>
                </a:rPr>
                <a:t>.</a:t>
              </a: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3223" y="1654969"/>
            <a:ext cx="3319268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2549" y="1780315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AVANTAJ VAKSINASYON AN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506646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053457" y="5631850"/>
            <a:ext cx="2690594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RISK AK MOUN SAN VAKSEN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70985" y="6117431"/>
            <a:ext cx="2773066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Risk ki </a:t>
            </a:r>
            <a:r>
              <a:rPr lang="en-US" sz="1200" err="1">
                <a:cs typeface="Calibri"/>
              </a:rPr>
              <a:t>piwo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enfeksyon</a:t>
            </a:r>
            <a:r>
              <a:rPr lang="en-US" sz="1200">
                <a:cs typeface="Calibri"/>
              </a:rPr>
              <a:t> COVID-19.</a:t>
            </a:r>
            <a:endParaRPr lang="en-US" sz="1200"/>
          </a:p>
          <a:p>
            <a:pPr marL="171450" indent="-171450">
              <a:spcAft>
                <a:spcPts val="12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/>
              <a:t>Risk ki </a:t>
            </a:r>
            <a:r>
              <a:rPr lang="en-US" sz="1200" err="1"/>
              <a:t>piwo</a:t>
            </a:r>
            <a:r>
              <a:rPr lang="en-US" sz="1200"/>
              <a:t> nan </a:t>
            </a:r>
            <a:r>
              <a:rPr lang="en-US" sz="1200" err="1"/>
              <a:t>enfeksyon</a:t>
            </a:r>
            <a:r>
              <a:rPr lang="en-US" sz="1200"/>
              <a:t> </a:t>
            </a:r>
            <a:r>
              <a:rPr lang="en-US" sz="1200" err="1"/>
              <a:t>grav</a:t>
            </a:r>
            <a:r>
              <a:rPr lang="en-US" sz="1200"/>
              <a:t>, nan </a:t>
            </a:r>
            <a:r>
              <a:rPr lang="en-US" sz="1200" err="1"/>
              <a:t>etène</a:t>
            </a:r>
            <a:r>
              <a:rPr lang="en-US" sz="1200"/>
              <a:t> </a:t>
            </a:r>
            <a:r>
              <a:rPr lang="en-US" sz="1200" err="1"/>
              <a:t>lopital</a:t>
            </a:r>
            <a:r>
              <a:rPr lang="en-US" sz="1200"/>
              <a:t> </a:t>
            </a:r>
            <a:r>
              <a:rPr lang="en-US" sz="1200" err="1"/>
              <a:t>ak</a:t>
            </a:r>
            <a:r>
              <a:rPr lang="en-US" sz="1200"/>
              <a:t> </a:t>
            </a:r>
            <a:r>
              <a:rPr lang="en-US" sz="1200" err="1"/>
              <a:t>lanmò</a:t>
            </a:r>
            <a:r>
              <a:rPr lang="en-US" sz="1200"/>
              <a:t>.</a:t>
            </a:r>
            <a:endParaRPr lang="en-US" sz="1200">
              <a:cs typeface="Calibri"/>
            </a:endParaRPr>
          </a:p>
          <a:p>
            <a:pPr marL="171450" indent="-171450">
              <a:spcAft>
                <a:spcPts val="12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Risk ki </a:t>
            </a:r>
            <a:r>
              <a:rPr lang="en-US" sz="1200" err="1">
                <a:cs typeface="Calibri"/>
              </a:rPr>
              <a:t>piwo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ekspoze</a:t>
            </a:r>
            <a:r>
              <a:rPr lang="en-US" sz="1200">
                <a:cs typeface="Calibri"/>
              </a:rPr>
              <a:t> a </a:t>
            </a:r>
            <a:r>
              <a:rPr lang="en-US" sz="1200" err="1">
                <a:cs typeface="Calibri"/>
              </a:rPr>
              <a:t>nouvo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mytasyon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kontajye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danjere</a:t>
            </a:r>
            <a:r>
              <a:rPr lang="en-US" sz="1200">
                <a:cs typeface="Calibri"/>
              </a:rPr>
              <a:t>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13864" y="2230833"/>
            <a:ext cx="2879034" cy="30469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Vaksinasyon</a:t>
            </a:r>
            <a:r>
              <a:rPr lang="en-US" sz="1200">
                <a:cs typeface="Calibri"/>
              </a:rPr>
              <a:t> an ap </a:t>
            </a:r>
            <a:r>
              <a:rPr lang="en-US" sz="1200" err="1">
                <a:cs typeface="Calibri"/>
              </a:rPr>
              <a:t>pwoteje'w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fanmi’w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pitit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kolèg</a:t>
            </a:r>
            <a:r>
              <a:rPr lang="en-US" sz="1200">
                <a:cs typeface="Calibri"/>
              </a:rPr>
              <a:t> nan </a:t>
            </a:r>
            <a:r>
              <a:rPr lang="en-US" sz="1200" err="1">
                <a:cs typeface="Calibri"/>
              </a:rPr>
              <a:t>travay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vin </a:t>
            </a:r>
            <a:r>
              <a:rPr lang="en-US" sz="1200" err="1">
                <a:cs typeface="Calibri"/>
              </a:rPr>
              <a:t>malad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e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pa </a:t>
            </a:r>
            <a:r>
              <a:rPr lang="en-US" sz="1200" err="1">
                <a:cs typeface="Calibri"/>
              </a:rPr>
              <a:t>etène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lopital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nb-NO" sz="1200">
                <a:cs typeface="Calibri"/>
              </a:rPr>
              <a:t>Vaksinasyon an ap diminye risk pou manman yo ansanm ak bebe yo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Vaksinasyon</a:t>
            </a:r>
            <a:r>
              <a:rPr lang="en-US" sz="1200">
                <a:cs typeface="Calibri"/>
              </a:rPr>
              <a:t> an ap </a:t>
            </a:r>
            <a:r>
              <a:rPr lang="en-US" sz="1200" err="1">
                <a:cs typeface="Calibri"/>
              </a:rPr>
              <a:t>diominye</a:t>
            </a:r>
            <a:r>
              <a:rPr lang="en-US" sz="1200">
                <a:cs typeface="Calibri"/>
              </a:rPr>
              <a:t> risk de </a:t>
            </a:r>
            <a:r>
              <a:rPr lang="en-US" sz="1200" err="1">
                <a:cs typeface="Calibri"/>
              </a:rPr>
              <a:t>nonb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nouvo</a:t>
            </a:r>
            <a:r>
              <a:rPr lang="en-US" sz="1200">
                <a:cs typeface="Calibri"/>
              </a:rPr>
              <a:t> de ka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ka </a:t>
            </a:r>
            <a:r>
              <a:rPr lang="en-US" sz="1200" err="1">
                <a:cs typeface="Calibri"/>
              </a:rPr>
              <a:t>lanmò</a:t>
            </a:r>
            <a:r>
              <a:rPr lang="en-US" sz="1200">
                <a:cs typeface="Calibri"/>
              </a:rPr>
              <a:t> de COVID-19 nan </a:t>
            </a:r>
            <a:r>
              <a:rPr lang="en-US" sz="1200" err="1">
                <a:cs typeface="Calibri"/>
              </a:rPr>
              <a:t>kominote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ya</a:t>
            </a:r>
            <a:r>
              <a:rPr lang="en-US" sz="1200">
                <a:cs typeface="Calibri"/>
              </a:rPr>
              <a:t>.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Vaksinasyon</a:t>
            </a:r>
            <a:r>
              <a:rPr lang="en-US" sz="1200">
                <a:cs typeface="Calibri"/>
              </a:rPr>
              <a:t> an ap </a:t>
            </a:r>
            <a:r>
              <a:rPr lang="en-US" sz="1200" err="1">
                <a:cs typeface="Calibri"/>
              </a:rPr>
              <a:t>pwoteje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lopital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founisè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swen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 pa </a:t>
            </a:r>
            <a:r>
              <a:rPr lang="en-US" sz="1200" err="1">
                <a:cs typeface="Calibri"/>
              </a:rPr>
              <a:t>sichaje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avèk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pasyan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malad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grav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COVID-19.</a:t>
            </a:r>
            <a:endParaRPr lang="en-US" sz="1200"/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err="1">
                <a:cs typeface="Calibri"/>
              </a:rPr>
              <a:t>Plis</a:t>
            </a:r>
            <a:r>
              <a:rPr lang="en-US" sz="1200">
                <a:cs typeface="Calibri"/>
              </a:rPr>
              <a:t> gen </a:t>
            </a:r>
            <a:r>
              <a:rPr lang="en-US" sz="1200" err="1">
                <a:cs typeface="Calibri"/>
              </a:rPr>
              <a:t>moun</a:t>
            </a:r>
            <a:r>
              <a:rPr lang="en-US" sz="1200">
                <a:cs typeface="Calibri"/>
              </a:rPr>
              <a:t> ki </a:t>
            </a:r>
            <a:r>
              <a:rPr lang="en-US" sz="1200" err="1">
                <a:cs typeface="Calibri"/>
              </a:rPr>
              <a:t>pran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vaksen</a:t>
            </a:r>
            <a:r>
              <a:rPr lang="en-US" sz="1200">
                <a:cs typeface="Calibri"/>
              </a:rPr>
              <a:t> an </a:t>
            </a:r>
            <a:r>
              <a:rPr lang="en-US" sz="1200" err="1">
                <a:cs typeface="Calibri"/>
              </a:rPr>
              <a:t>nankominote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ya</a:t>
            </a:r>
            <a:r>
              <a:rPr lang="en-US" sz="1200">
                <a:cs typeface="Calibri"/>
              </a:rPr>
              <a:t>, </a:t>
            </a:r>
            <a:r>
              <a:rPr lang="en-US" sz="1200" err="1">
                <a:cs typeface="Calibri"/>
              </a:rPr>
              <a:t>mwens</a:t>
            </a:r>
            <a:r>
              <a:rPr lang="en-US" sz="1200">
                <a:cs typeface="Calibri"/>
              </a:rPr>
              <a:t> nap </a:t>
            </a:r>
            <a:r>
              <a:rPr lang="en-US" sz="1200" err="1">
                <a:cs typeface="Calibri"/>
              </a:rPr>
              <a:t>bezwenenkyete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konsènan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nouvo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varyan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yo</a:t>
            </a:r>
            <a:r>
              <a:rPr lang="en-US" sz="1200">
                <a:cs typeface="Calibri"/>
              </a:rPr>
              <a:t>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477245" y="279752"/>
            <a:ext cx="234632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rgbClr val="0E5299"/>
                </a:solidFill>
              </a:rPr>
              <a:t>VAKSEN COVID-19 YO </a:t>
            </a:r>
            <a:r>
              <a:rPr lang="es-ES" b="1" err="1">
                <a:solidFill>
                  <a:srgbClr val="0E5299"/>
                </a:solidFill>
              </a:rPr>
              <a:t>YO</a:t>
            </a:r>
            <a:r>
              <a:rPr lang="es-ES" b="1">
                <a:solidFill>
                  <a:srgbClr val="0E5299"/>
                </a:solidFill>
              </a:rPr>
              <a:t> SAN DANJE E EFIKAS</a:t>
            </a:r>
            <a:endParaRPr lang="es-ES" b="1">
              <a:solidFill>
                <a:srgbClr val="0E5299"/>
              </a:solidFill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5032" y="2791497"/>
            <a:ext cx="3371851" cy="460680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504253" y="2908334"/>
            <a:ext cx="2292310" cy="2492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REKÒMANDASYON YO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331014" y="3377598"/>
            <a:ext cx="2879034" cy="15234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 err="1"/>
              <a:t>Pran</a:t>
            </a:r>
            <a:r>
              <a:rPr lang="en-US" sz="1200"/>
              <a:t> </a:t>
            </a:r>
            <a:r>
              <a:rPr lang="en-US" sz="1200" err="1"/>
              <a:t>vaksen</a:t>
            </a:r>
            <a:r>
              <a:rPr lang="en-US" sz="1200"/>
              <a:t> an.</a:t>
            </a:r>
            <a:endParaRPr lang="en-US" sz="1200"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 err="1">
                <a:cs typeface="Calibri"/>
              </a:rPr>
              <a:t>Menm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si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ajou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vaksin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, mete yon mask </a:t>
            </a:r>
            <a:r>
              <a:rPr lang="en-US" sz="1200" err="1">
                <a:cs typeface="Calibri"/>
              </a:rPr>
              <a:t>lè</a:t>
            </a:r>
            <a:r>
              <a:rPr lang="en-US" sz="1200">
                <a:cs typeface="Calibri"/>
              </a:rPr>
              <a:t> w </a:t>
            </a:r>
            <a:r>
              <a:rPr lang="en-US" sz="1200" err="1">
                <a:cs typeface="Calibri"/>
              </a:rPr>
              <a:t>anddan</a:t>
            </a:r>
            <a:r>
              <a:rPr lang="en-US" sz="1200">
                <a:cs typeface="Calibri"/>
              </a:rPr>
              <a:t>. Mete yon mask le w nan </a:t>
            </a:r>
            <a:r>
              <a:rPr lang="en-US" sz="1200" err="1">
                <a:cs typeface="Calibri"/>
              </a:rPr>
              <a:t>anviwònman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kote</a:t>
            </a:r>
            <a:r>
              <a:rPr lang="en-US" sz="1200">
                <a:cs typeface="Calibri"/>
              </a:rPr>
              <a:t> ki gen </a:t>
            </a:r>
            <a:r>
              <a:rPr lang="en-US" sz="1200" err="1">
                <a:cs typeface="Calibri"/>
              </a:rPr>
              <a:t>anpil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moun</a:t>
            </a:r>
            <a:r>
              <a:rPr lang="en-US" sz="1200">
                <a:cs typeface="Calibri"/>
              </a:rPr>
              <a:t>. </a:t>
            </a:r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cs typeface="Calibri"/>
              </a:rPr>
              <a:t>Si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ajou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vaksin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, e </a:t>
            </a:r>
            <a:r>
              <a:rPr lang="en-US" sz="1200" err="1">
                <a:cs typeface="Calibri"/>
              </a:rPr>
              <a:t>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ekspoze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ak</a:t>
            </a:r>
            <a:r>
              <a:rPr lang="en-US" sz="1200">
                <a:cs typeface="Calibri"/>
              </a:rPr>
              <a:t> COVID-19, </a:t>
            </a:r>
            <a:r>
              <a:rPr lang="en-US" sz="1200" err="1">
                <a:cs typeface="Calibri"/>
              </a:rPr>
              <a:t>fè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tès</a:t>
            </a:r>
            <a:r>
              <a:rPr lang="en-US" sz="1200">
                <a:cs typeface="Calibri"/>
              </a:rPr>
              <a:t> la 5-7 </a:t>
            </a:r>
            <a:r>
              <a:rPr lang="en-US" sz="1200" err="1">
                <a:cs typeface="Calibri"/>
              </a:rPr>
              <a:t>jou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apwè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ekspoze</a:t>
            </a:r>
            <a:r>
              <a:rPr lang="en-US" sz="1200">
                <a:cs typeface="Calibri"/>
              </a:rPr>
              <a:t> a </a:t>
            </a:r>
            <a:r>
              <a:rPr lang="en-US" sz="1200" err="1">
                <a:cs typeface="Calibri"/>
              </a:rPr>
              <a:t>kòm</a:t>
            </a:r>
            <a:r>
              <a:rPr lang="en-US" sz="1200">
                <a:cs typeface="Calibri"/>
              </a:rPr>
              <a:t> </a:t>
            </a:r>
            <a:r>
              <a:rPr lang="en-US" sz="1200" err="1">
                <a:cs typeface="Calibri"/>
              </a:rPr>
              <a:t>rekomande</a:t>
            </a:r>
            <a:r>
              <a:rPr lang="en-US" sz="1200">
                <a:cs typeface="Calibri"/>
              </a:rPr>
              <a:t> pa CDC.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C21A323-F65B-48A5-B37D-2CE703D9F642}"/>
              </a:ext>
            </a:extLst>
          </p:cNvPr>
          <p:cNvSpPr txBox="1"/>
          <p:nvPr/>
        </p:nvSpPr>
        <p:spPr>
          <a:xfrm>
            <a:off x="1206003" y="5302281"/>
            <a:ext cx="1826336" cy="5355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err="1"/>
              <a:t>Pou</a:t>
            </a:r>
            <a:r>
              <a:rPr lang="en-US" sz="1600" b="1"/>
              <a:t> </a:t>
            </a:r>
            <a:r>
              <a:rPr lang="en-US" sz="1600" b="1" err="1"/>
              <a:t>fanm</a:t>
            </a:r>
            <a:r>
              <a:rPr lang="en-US" sz="1600" b="1"/>
              <a:t>, </a:t>
            </a:r>
            <a:br>
              <a:rPr lang="en-US" sz="1600" b="1"/>
            </a:br>
            <a:r>
              <a:rPr lang="en-US" sz="1600" b="1"/>
              <a:t>MCN </a:t>
            </a:r>
            <a:r>
              <a:rPr lang="en-US" sz="1600" b="1" err="1"/>
              <a:t>rekòmande</a:t>
            </a:r>
            <a:r>
              <a:rPr lang="en-US" sz="1600" b="1"/>
              <a:t>: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B95AEC-6B96-462D-AC34-224E370E066C}"/>
              </a:ext>
            </a:extLst>
          </p:cNvPr>
          <p:cNvSpPr txBox="1"/>
          <p:nvPr/>
        </p:nvSpPr>
        <p:spPr>
          <a:xfrm>
            <a:off x="1302505" y="885976"/>
            <a:ext cx="1765378" cy="17143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fi-FI" sz="1200" b="1"/>
              <a:t>Kalite vaksen ki disponib nan peyi Etazini:</a:t>
            </a:r>
            <a:endParaRPr lang="en-US" sz="1200" b="1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1000"/>
              </a:spcAft>
              <a:buClr>
                <a:srgbClr val="0E5299"/>
              </a:buClr>
              <a:buFont typeface="Wingdings" panose="05000000000000000000" pitchFamily="2" charset="2"/>
              <a:buChar char="Ø"/>
            </a:pPr>
            <a:r>
              <a:rPr lang="en-US" sz="1200" b="1"/>
              <a:t>Pfizer </a:t>
            </a:r>
            <a:br>
              <a:rPr lang="en-US" sz="1200"/>
            </a:br>
            <a:r>
              <a:rPr lang="en-US" sz="1200"/>
              <a:t>(2 </a:t>
            </a:r>
            <a:r>
              <a:rPr lang="en-US" sz="1200" err="1"/>
              <a:t>dòz</a:t>
            </a:r>
            <a:r>
              <a:rPr lang="en-US" sz="1200"/>
              <a:t>, </a:t>
            </a:r>
            <a:r>
              <a:rPr lang="en-US" sz="1200" err="1"/>
              <a:t>espas</a:t>
            </a:r>
            <a:r>
              <a:rPr lang="en-US" sz="1200"/>
              <a:t> 3 </a:t>
            </a:r>
            <a:r>
              <a:rPr lang="en-US" sz="1200" err="1"/>
              <a:t>semèn</a:t>
            </a:r>
            <a:r>
              <a:rPr lang="en-US" sz="1200"/>
              <a:t>)</a:t>
            </a:r>
            <a:endParaRPr lang="en-US" sz="1200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1000"/>
              </a:spcAft>
              <a:buClr>
                <a:srgbClr val="0E5299"/>
              </a:buClr>
              <a:buFont typeface="Wingdings" panose="05000000000000000000" pitchFamily="2" charset="2"/>
              <a:buChar char="Ø"/>
            </a:pPr>
            <a:r>
              <a:rPr lang="en-US" sz="1200" b="1"/>
              <a:t>Moderna</a:t>
            </a:r>
            <a:r>
              <a:rPr lang="en-US" sz="1200"/>
              <a:t> </a:t>
            </a:r>
            <a:br>
              <a:rPr lang="en-US" sz="1200"/>
            </a:br>
            <a:r>
              <a:rPr lang="en-US" sz="1200"/>
              <a:t>(2 </a:t>
            </a:r>
            <a:r>
              <a:rPr lang="en-US" sz="1200" err="1"/>
              <a:t>dòz</a:t>
            </a:r>
            <a:r>
              <a:rPr lang="en-US" sz="1200"/>
              <a:t>, </a:t>
            </a:r>
            <a:r>
              <a:rPr lang="en-US" sz="1200" err="1"/>
              <a:t>espas</a:t>
            </a:r>
            <a:r>
              <a:rPr lang="en-US" sz="1200"/>
              <a:t> 4 </a:t>
            </a:r>
            <a:r>
              <a:rPr lang="en-US" sz="1200" err="1"/>
              <a:t>semèn</a:t>
            </a:r>
            <a:r>
              <a:rPr lang="en-US" sz="1200"/>
              <a:t>)</a:t>
            </a:r>
            <a:endParaRPr lang="en-US" sz="1200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1000"/>
              </a:spcAft>
              <a:buClr>
                <a:srgbClr val="0E5299"/>
              </a:buClr>
              <a:buFont typeface="Wingdings" panose="05000000000000000000" pitchFamily="2" charset="2"/>
              <a:buChar char="Ø"/>
            </a:pPr>
            <a:r>
              <a:rPr lang="en-US" sz="1200" b="1"/>
              <a:t>Johnson &amp; Johnson (J&amp;J)</a:t>
            </a:r>
            <a:br>
              <a:rPr lang="en-US" sz="1200"/>
            </a:br>
            <a:r>
              <a:rPr lang="en-US" sz="1200">
                <a:cs typeface="Calibri" panose="020F0502020204030204"/>
              </a:rPr>
              <a:t>(1 </a:t>
            </a:r>
            <a:r>
              <a:rPr lang="en-US" sz="1200" err="1">
                <a:cs typeface="Calibri" panose="020F0502020204030204"/>
              </a:rPr>
              <a:t>doz</a:t>
            </a:r>
            <a:r>
              <a:rPr lang="en-US" sz="1200">
                <a:cs typeface="Calibri" panose="020F0502020204030204"/>
              </a:rPr>
              <a:t>)</a:t>
            </a:r>
          </a:p>
        </p:txBody>
      </p:sp>
      <p:pic>
        <p:nvPicPr>
          <p:cNvPr id="109" name="Graphic 108">
            <a:extLst>
              <a:ext uri="{FF2B5EF4-FFF2-40B4-BE49-F238E27FC236}">
                <a16:creationId xmlns:a16="http://schemas.microsoft.com/office/drawing/2014/main" id="{C4CCD56B-B18F-4B6A-AC8C-1120D353F03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482120">
            <a:off x="354570" y="973548"/>
            <a:ext cx="707567" cy="697649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312468" y="6032761"/>
            <a:ext cx="2897580" cy="12234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fanm</a:t>
            </a:r>
            <a:r>
              <a:rPr lang="en-US" sz="1200">
                <a:ea typeface="+mn-lt"/>
                <a:cs typeface="+mn-lt"/>
              </a:rPr>
              <a:t> ki </a:t>
            </a:r>
            <a:r>
              <a:rPr lang="en-US" sz="1200" err="1">
                <a:ea typeface="+mn-lt"/>
                <a:cs typeface="+mn-lt"/>
              </a:rPr>
              <a:t>ansent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err="1">
                <a:ea typeface="+mn-lt"/>
                <a:cs typeface="+mn-lt"/>
              </a:rPr>
              <a:t>kapbay</a:t>
            </a:r>
            <a:r>
              <a:rPr lang="en-US" sz="1200">
                <a:ea typeface="+mn-lt"/>
                <a:cs typeface="+mn-lt"/>
              </a:rPr>
              <a:t> tete, </a:t>
            </a:r>
            <a:r>
              <a:rPr lang="en-US" sz="1200" err="1">
                <a:ea typeface="+mn-lt"/>
                <a:cs typeface="+mn-lt"/>
              </a:rPr>
              <a:t>oswa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kap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eseye</a:t>
            </a:r>
            <a:r>
              <a:rPr lang="en-US" sz="1200">
                <a:ea typeface="+mn-lt"/>
                <a:cs typeface="+mn-lt"/>
              </a:rPr>
              <a:t> vin </a:t>
            </a:r>
            <a:r>
              <a:rPr lang="en-US" sz="1200" err="1">
                <a:ea typeface="+mn-lt"/>
                <a:cs typeface="+mn-lt"/>
              </a:rPr>
              <a:t>ansent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err="1">
                <a:ea typeface="+mn-lt"/>
                <a:cs typeface="+mn-lt"/>
              </a:rPr>
              <a:t>vaksen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enpòtan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anpil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pou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kenbe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manman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ak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bebe</a:t>
            </a:r>
            <a:r>
              <a:rPr lang="en-US" sz="120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yo</a:t>
            </a:r>
            <a:r>
              <a:rPr lang="en-US" sz="1200">
                <a:ea typeface="+mn-lt"/>
                <a:cs typeface="+mn-lt"/>
              </a:rPr>
              <a:t> an </a:t>
            </a:r>
            <a:r>
              <a:rPr lang="en-US" sz="1200" err="1">
                <a:ea typeface="+mn-lt"/>
                <a:cs typeface="+mn-lt"/>
              </a:rPr>
              <a:t>sante</a:t>
            </a:r>
            <a:r>
              <a:rPr lang="en-US" sz="1200">
                <a:ea typeface="+mn-lt"/>
                <a:cs typeface="+mn-lt"/>
              </a:rPr>
              <a:t>. </a:t>
            </a:r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 err="1"/>
              <a:t>Pou</a:t>
            </a:r>
            <a:r>
              <a:rPr lang="en-US" sz="1200"/>
              <a:t> </a:t>
            </a:r>
            <a:r>
              <a:rPr lang="en-US" sz="1200" err="1"/>
              <a:t>fanm</a:t>
            </a:r>
            <a:r>
              <a:rPr lang="en-US" sz="1200"/>
              <a:t> </a:t>
            </a:r>
            <a:r>
              <a:rPr lang="en-US" sz="1200" err="1"/>
              <a:t>migran</a:t>
            </a:r>
            <a:r>
              <a:rPr lang="en-US" sz="1200"/>
              <a:t> </a:t>
            </a:r>
            <a:r>
              <a:rPr lang="en-US" sz="1200" err="1"/>
              <a:t>yo</a:t>
            </a:r>
            <a:r>
              <a:rPr lang="en-US" sz="1200"/>
              <a:t> ant 18-60 tan </a:t>
            </a:r>
            <a:r>
              <a:rPr lang="en-US" sz="1200" err="1"/>
              <a:t>daj</a:t>
            </a:r>
            <a:r>
              <a:rPr lang="en-US" sz="1200"/>
              <a:t>, </a:t>
            </a:r>
            <a:r>
              <a:rPr lang="en-US" sz="1200" err="1"/>
              <a:t>nou</a:t>
            </a:r>
            <a:r>
              <a:rPr lang="en-US" sz="1200"/>
              <a:t> </a:t>
            </a:r>
            <a:r>
              <a:rPr lang="en-US" sz="1200" err="1"/>
              <a:t>rekomande'w</a:t>
            </a:r>
            <a:r>
              <a:rPr lang="en-US" sz="1200"/>
              <a:t> </a:t>
            </a:r>
            <a:r>
              <a:rPr lang="en-US" sz="1200" err="1"/>
              <a:t>pou</a:t>
            </a:r>
            <a:r>
              <a:rPr lang="en-US" sz="1200"/>
              <a:t> </a:t>
            </a:r>
            <a:r>
              <a:rPr lang="en-US" sz="1200" err="1"/>
              <a:t>pran</a:t>
            </a:r>
            <a:r>
              <a:rPr lang="en-US" sz="1200"/>
              <a:t> </a:t>
            </a:r>
            <a:r>
              <a:rPr lang="en-US" sz="1200" err="1"/>
              <a:t>vaksen</a:t>
            </a:r>
            <a:r>
              <a:rPr lang="en-US" sz="1200"/>
              <a:t> Pfizer </a:t>
            </a:r>
            <a:r>
              <a:rPr lang="en-US" sz="1200" err="1"/>
              <a:t>oswa</a:t>
            </a:r>
            <a:r>
              <a:rPr lang="en-US" sz="1200"/>
              <a:t> Moderna, </a:t>
            </a:r>
            <a:r>
              <a:rPr lang="en-US" sz="1200" err="1"/>
              <a:t>sil</a:t>
            </a:r>
            <a:r>
              <a:rPr lang="en-US" sz="1200"/>
              <a:t> </a:t>
            </a:r>
            <a:r>
              <a:rPr lang="en-US" sz="1200" err="1"/>
              <a:t>disponib</a:t>
            </a:r>
            <a:r>
              <a:rPr lang="en-US" sz="1200"/>
              <a:t> nan </a:t>
            </a:r>
            <a:r>
              <a:rPr lang="en-US" sz="1200" err="1"/>
              <a:t>zòn</a:t>
            </a:r>
            <a:r>
              <a:rPr lang="en-US" sz="1200"/>
              <a:t> </a:t>
            </a:r>
            <a:r>
              <a:rPr lang="en-US" sz="1200" err="1"/>
              <a:t>nou</a:t>
            </a:r>
            <a:r>
              <a:rPr lang="en-US" sz="1200"/>
              <a:t> an.</a:t>
            </a:r>
            <a:endParaRPr lang="en-US" sz="1200">
              <a:cs typeface="Calibri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3E170F4-AB8E-4834-A8EB-606ACE98DC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97950" y="1881514"/>
            <a:ext cx="702728" cy="702728"/>
          </a:xfrm>
          <a:prstGeom prst="rect">
            <a:avLst/>
          </a:prstGeom>
        </p:spPr>
      </p:pic>
      <p:sp>
        <p:nvSpPr>
          <p:cNvPr id="73" name="Google Shape;55;p13">
            <a:extLst>
              <a:ext uri="{FF2B5EF4-FFF2-40B4-BE49-F238E27FC236}">
                <a16:creationId xmlns:a16="http://schemas.microsoft.com/office/drawing/2014/main" id="{1547C951-FA24-494B-B597-7B200842DB54}"/>
              </a:ext>
            </a:extLst>
          </p:cNvPr>
          <p:cNvSpPr/>
          <p:nvPr/>
        </p:nvSpPr>
        <p:spPr>
          <a:xfrm>
            <a:off x="10927602" y="-190722"/>
            <a:ext cx="3818912" cy="40577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Address Concerns in the Community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This panel is intended to provide information addressing the concerns specific to the community receiving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brochure.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boxes with the questions and answers can be edited, copied or deleted so you can customize this panel to fit your needs.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Here you can include links to relevant resources or more information addressing the community’s concerns.</a:t>
            </a:r>
          </a:p>
        </p:txBody>
      </p:sp>
      <p:sp>
        <p:nvSpPr>
          <p:cNvPr id="82" name="Google Shape;56;p13">
            <a:extLst>
              <a:ext uri="{FF2B5EF4-FFF2-40B4-BE49-F238E27FC236}">
                <a16:creationId xmlns:a16="http://schemas.microsoft.com/office/drawing/2014/main" id="{01287F8A-458A-4EF1-BA20-3CA4DA2B4F83}"/>
              </a:ext>
            </a:extLst>
          </p:cNvPr>
          <p:cNvSpPr/>
          <p:nvPr/>
        </p:nvSpPr>
        <p:spPr>
          <a:xfrm>
            <a:off x="10927602" y="-570303"/>
            <a:ext cx="1119255" cy="38031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9E3517DF-C6D3-4C30-AA46-EF9FCA5354ED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1237626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Google Shape;55;p13">
            <a:extLst>
              <a:ext uri="{FF2B5EF4-FFF2-40B4-BE49-F238E27FC236}">
                <a16:creationId xmlns:a16="http://schemas.microsoft.com/office/drawing/2014/main" id="{8CC49189-D020-4841-AD79-C4CCA808488F}"/>
              </a:ext>
            </a:extLst>
          </p:cNvPr>
          <p:cNvSpPr/>
          <p:nvPr/>
        </p:nvSpPr>
        <p:spPr>
          <a:xfrm>
            <a:off x="10927602" y="4590256"/>
            <a:ext cx="3818912" cy="318214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4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4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</p:txBody>
      </p:sp>
      <p:sp>
        <p:nvSpPr>
          <p:cNvPr id="85" name="Google Shape;56;p13">
            <a:extLst>
              <a:ext uri="{FF2B5EF4-FFF2-40B4-BE49-F238E27FC236}">
                <a16:creationId xmlns:a16="http://schemas.microsoft.com/office/drawing/2014/main" id="{6FE0CBB9-294E-49B4-972E-A4DC7CE476FA}"/>
              </a:ext>
            </a:extLst>
          </p:cNvPr>
          <p:cNvSpPr/>
          <p:nvPr/>
        </p:nvSpPr>
        <p:spPr>
          <a:xfrm>
            <a:off x="10927602" y="423607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5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038C3B-FA6B-434B-8122-9A726DE5E8E4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B0C9791-0C68-4692-80D1-3058BBD0918D}">
  <ds:schemaRefs>
    <ds:schemaRef ds:uri="41a82cfb-08d0-4eac-a8a5-9ca94e9619de"/>
    <ds:schemaRef ds:uri="75afdd44-4aa4-4d0a-9dc0-7606fd3e2e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revision>1</cp:revision>
  <dcterms:created xsi:type="dcterms:W3CDTF">2021-06-09T15:49:13Z</dcterms:created>
  <dcterms:modified xsi:type="dcterms:W3CDTF">2022-02-10T15:48:30Z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