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51F2E-0718-B591-D448-CCBA77BA6766}" name="Ed Zuroweste" initials="EZ" userId="S::ezuroweste@migrantclinician.org::b420c4c1-1b58-4a67-8111-10e41a42be0f" providerId="AD"/>
  <p188:author id="{020B8B3E-AE0F-6F1D-CC0D-45A40A45180A}" name="Amy Liebman" initials="AL" userId="S::aliebman@migrantclinician.org::59da9bd5-3b01-4476-8a94-d6cba23d62c0" providerId="AD"/>
  <p188:author id="{27737054-EBBB-EB9A-D963-866DA770B9D7}" name="Guest User" initials="GU" userId="S::urn:spo:anon#28d65c992a8199444f3bf118bbc8fbf6137584a6e5460b277483ff5b4300ac5b::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7519A-A31A-15A7-DDDA-31697876D19A}" v="1" dt="2022-07-12T20:01:30.748"/>
    <p1510:client id="{4BB2C0B1-27B2-0F3D-C5A3-EA774AFA96D4}" v="18" dt="2022-07-12T14:45:28.309"/>
    <p1510:client id="{6EE9B0E0-5A56-E8F1-E443-519744FAFFD2}" v="1" dt="2022-07-13T13:16:05.560"/>
    <p1510:client id="{9722EE82-5C64-4045-AF66-7916C30DDECA}" v="160" dt="2022-07-12T20:41:20.729"/>
    <p1510:client id="{B8436F25-AF0F-1F96-7A43-25B9945A4956}" v="87" dt="2022-07-12T14:40:17.228"/>
    <p1510:client id="{E02E1A3C-B81C-4C04-B24B-3ADC2B596BD8}" v="62" dt="2022-07-13T13:50:16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hyperlink" Target="https://bit.ly/3zcBgwT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2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3712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4F04C6-01FD-45B9-8194-F862CFA0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1" y="6410795"/>
            <a:ext cx="712058" cy="712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Social distancing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Wash your hands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56836"/>
            <a:ext cx="2895669" cy="3344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Contact your local health department to make an appointment </a:t>
            </a:r>
            <a:r>
              <a:rPr lang="en-US" sz="1150">
                <a:ea typeface="+mn-lt"/>
                <a:cs typeface="+mn-lt"/>
              </a:rPr>
              <a:t>or ask them where mobile vaccine clinics are located.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Contact your local community health center to make an appointment</a:t>
            </a:r>
            <a:r>
              <a:rPr lang="en-US" sz="1150">
                <a:ea typeface="+mn-lt"/>
                <a:cs typeface="+mn-lt"/>
              </a:rPr>
              <a:t>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Ask your child's pediatrician</a:t>
            </a:r>
            <a:r>
              <a:rPr lang="en-US" sz="1150">
                <a:ea typeface="+mn-lt"/>
                <a:cs typeface="+mn-lt"/>
              </a:rPr>
              <a:t> if they offer COVID-19 vaccines.</a:t>
            </a:r>
            <a:endParaRPr lang="en-US" sz="115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Check with your local pharmacy. </a:t>
            </a:r>
            <a:r>
              <a:rPr lang="en-US" sz="1150">
                <a:ea typeface="+mn-lt"/>
                <a:cs typeface="+mn-lt"/>
              </a:rPr>
              <a:t>They will likely offer vaccines.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>
                <a:ea typeface="+mn-lt"/>
                <a:cs typeface="+mn-lt"/>
              </a:rPr>
              <a:t>Speak with your child's school </a:t>
            </a:r>
            <a:r>
              <a:rPr lang="en-US" sz="1150">
                <a:ea typeface="+mn-lt"/>
                <a:cs typeface="+mn-lt"/>
              </a:rPr>
              <a:t>about getting a COVID-19 vaccine. They may offer in-school vaccine clinics.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>
                <a:cs typeface="Calibri"/>
              </a:rPr>
              <a:t>In some places, parents are required to be present when their child is vaccinated.</a:t>
            </a:r>
            <a:r>
              <a:rPr lang="en-US" sz="1150" b="1">
                <a:cs typeface="Calibri"/>
              </a:rPr>
              <a:t> </a:t>
            </a:r>
            <a:r>
              <a:rPr lang="en-US" sz="1150">
                <a:cs typeface="Calibri"/>
              </a:rPr>
              <a:t>Look for after-hour and pop-up clinics to make it easier for working parents.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7460" y="4372285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468153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15642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46504" y="7290461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 </a:t>
            </a:r>
            <a:r>
              <a:rPr lang="es-ES" sz="1300" dirty="0" err="1">
                <a:ea typeface="+mn-lt"/>
                <a:cs typeface="+mn-lt"/>
              </a:rPr>
              <a:t>July</a:t>
            </a:r>
            <a:r>
              <a:rPr lang="es-ES" sz="1300" dirty="0">
                <a:ea typeface="+mn-lt"/>
                <a:cs typeface="+mn-lt"/>
              </a:rPr>
              <a:t> 11, 2022</a:t>
            </a:r>
            <a:endParaRPr lang="en-US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84797"/>
            <a:ext cx="2953110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Children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600" b="1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74748" y="267814"/>
            <a:ext cx="2867521" cy="2769652"/>
            <a:chOff x="226616" y="204472"/>
            <a:chExt cx="2867521" cy="27696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26616" y="476004"/>
              <a:ext cx="2824380" cy="2498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ea typeface="+mn-lt"/>
                  <a:cs typeface="+mn-lt"/>
                </a:rPr>
                <a:t>Some children get very sick from coronavirus. COVID-19 is a leading cause of death in children. It is #1 in deaths caused by infections/respiratory diseases. Thousands of children have been hospitalized for COVID. Most were not vaccinated. About 1/3 had no preexisting condition like diabetes or obesity.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Most children don't become as sick as adults, </a:t>
              </a:r>
              <a:r>
                <a:rPr lang="en-US" sz="1100" b="1" dirty="0">
                  <a:cs typeface="Calibri"/>
                </a:rPr>
                <a:t>but they can still spread it.</a:t>
              </a:r>
              <a:r>
                <a:rPr lang="en-US" sz="1100" dirty="0">
                  <a:cs typeface="Calibri"/>
                </a:rPr>
                <a:t> COVID-19 vaccines prevent</a:t>
              </a:r>
              <a:r>
                <a:rPr lang="en-US" sz="1100" dirty="0">
                  <a:ea typeface="+mn-lt"/>
                  <a:cs typeface="+mn-lt"/>
                </a:rPr>
                <a:t> grandparents, younger siblings, and others from severe disease, hospitalization, and death.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Getting kids vaccinated helps </a:t>
              </a:r>
              <a:r>
                <a:rPr lang="en-US" sz="1100" b="1" dirty="0">
                  <a:cs typeface="Calibri"/>
                </a:rPr>
                <a:t>prevent outbreaks that cause school closures</a:t>
              </a:r>
              <a:r>
                <a:rPr lang="en-US" sz="1100" dirty="0">
                  <a:cs typeface="Calibri"/>
                </a:rPr>
                <a:t>. 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34921" y="204472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ea typeface="+mn-lt"/>
                  <a:cs typeface="+mn-lt"/>
                </a:rPr>
                <a:t>Why should we vaccinate children?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7163E-1C19-C2A7-6FD6-F9AD9F45DDE7}"/>
              </a:ext>
            </a:extLst>
          </p:cNvPr>
          <p:cNvGrpSpPr/>
          <p:nvPr/>
        </p:nvGrpSpPr>
        <p:grpSpPr>
          <a:xfrm>
            <a:off x="308712" y="3187254"/>
            <a:ext cx="2833927" cy="1522976"/>
            <a:chOff x="308712" y="3160778"/>
            <a:chExt cx="2833927" cy="152297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314741" y="3160778"/>
              <a:ext cx="2508538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children? 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308712" y="3434694"/>
              <a:ext cx="2833927" cy="12490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  <a:buClr>
                  <a:srgbClr val="0E5299"/>
                </a:buClr>
                <a:buSzPct val="225000"/>
              </a:pPr>
              <a:r>
                <a:rPr lang="en-US" sz="1100" dirty="0">
                  <a:solidFill>
                    <a:srgbClr val="000000"/>
                  </a:solidFill>
                  <a:cs typeface="Calibri"/>
                </a:rPr>
                <a:t>As</a:t>
              </a:r>
              <a:r>
                <a:rPr lang="en-US" sz="1100" dirty="0">
                  <a:ea typeface="+mn-lt"/>
                  <a:cs typeface="+mn-lt"/>
                </a:rPr>
                <a:t> of June 2022, 8.5 million children under 12 have been fully vaccinated in the US (that is 30% of that population in the US). Nearly 60% of children 12-17 are fully vaccinated. Not one child has died due to the vaccine. </a:t>
              </a:r>
              <a:r>
                <a:rPr lang="en-US" sz="1100" dirty="0">
                  <a:solidFill>
                    <a:srgbClr val="000000"/>
                  </a:solidFill>
                  <a:ea typeface="+mn-lt"/>
                  <a:cs typeface="+mn-lt"/>
                </a:rPr>
                <a:t> </a:t>
              </a:r>
            </a:p>
            <a:p>
              <a:pPr>
                <a:spcAft>
                  <a:spcPts val="500"/>
                </a:spcAft>
              </a:pPr>
              <a:r>
                <a:rPr lang="en-US" sz="1100" b="1" dirty="0">
                  <a:ea typeface="+mn-lt"/>
                  <a:cs typeface="+mn-lt"/>
                </a:rPr>
                <a:t>Risks from COVID-19 greatly outweigh any potential risks from the vaccine.</a:t>
              </a:r>
              <a:r>
                <a:rPr lang="en-US" sz="1100" dirty="0">
                  <a:ea typeface="+mn-lt"/>
                  <a:cs typeface="+mn-lt"/>
                </a:rPr>
                <a:t>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4703D-8909-D5A1-FE11-CCC584B36F0A}"/>
              </a:ext>
            </a:extLst>
          </p:cNvPr>
          <p:cNvGrpSpPr/>
          <p:nvPr/>
        </p:nvGrpSpPr>
        <p:grpSpPr>
          <a:xfrm>
            <a:off x="257394" y="4860017"/>
            <a:ext cx="2884875" cy="2634407"/>
            <a:chOff x="257394" y="4860017"/>
            <a:chExt cx="2884875" cy="263440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97313" y="5327784"/>
              <a:ext cx="279158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dirty="0">
                  <a:cs typeface="Calibri"/>
                </a:rPr>
                <a:t>Currently, there is not an approved COVID-19 vaccine for children under 6 months old.  But you can protect children from being infected and spreading the virus to others.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310143" y="4860017"/>
              <a:ext cx="27777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How do we keep children under six months old safe? 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57394" y="6078652"/>
              <a:ext cx="2884875" cy="14157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Ensure all household members aged 6+ months</a:t>
              </a:r>
              <a:br>
                <a:rPr lang="en-US" sz="1100" dirty="0">
                  <a:ea typeface="+mn-lt"/>
                  <a:cs typeface="+mn-lt"/>
                </a:rPr>
              </a:br>
              <a:r>
                <a:rPr lang="en-US" sz="1100" dirty="0">
                  <a:ea typeface="+mn-lt"/>
                  <a:cs typeface="+mn-lt"/>
                </a:rPr>
                <a:t>are 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Breastfeeding moms can get vaccinated to help pass antibodies to their baby.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Encourage </a:t>
              </a:r>
              <a:r>
                <a:rPr lang="en-US" sz="1100" b="1" dirty="0">
                  <a:ea typeface="+mn-lt"/>
                  <a:cs typeface="+mn-lt"/>
                </a:rPr>
                <a:t>indoor masking wearing</a:t>
              </a:r>
              <a:r>
                <a:rPr lang="en-US" sz="1100" dirty="0">
                  <a:ea typeface="+mn-lt"/>
                  <a:cs typeface="+mn-lt"/>
                </a:rPr>
                <a:t> and </a:t>
              </a:r>
              <a:r>
                <a:rPr lang="en-US" sz="1100" b="1" dirty="0">
                  <a:ea typeface="+mn-lt"/>
                  <a:cs typeface="+mn-lt"/>
                </a:rPr>
                <a:t>social distancing</a:t>
              </a:r>
              <a:r>
                <a:rPr lang="en-US" sz="1100" dirty="0">
                  <a:ea typeface="+mn-lt"/>
                  <a:cs typeface="+mn-lt"/>
                </a:rPr>
                <a:t> especially among the unvaccinated.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Wash hands.</a:t>
              </a:r>
            </a:p>
          </p:txBody>
        </p:sp>
      </p:grpSp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FE75664-8BD4-422E-82B5-34400F337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27520"/>
            <a:ext cx="950200" cy="510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006BC-7BD8-43CE-BB64-0C665C50D503}"/>
              </a:ext>
            </a:extLst>
          </p:cNvPr>
          <p:cNvSpPr txBox="1"/>
          <p:nvPr/>
        </p:nvSpPr>
        <p:spPr>
          <a:xfrm>
            <a:off x="3622355" y="5951647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227A-C2CF-4029-90F5-22105E4065E9}"/>
              </a:ext>
            </a:extLst>
          </p:cNvPr>
          <p:cNvSpPr txBox="1"/>
          <p:nvPr/>
        </p:nvSpPr>
        <p:spPr>
          <a:xfrm>
            <a:off x="3570853" y="4809985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>
              <a:buClr>
                <a:srgbClr val="0E5299"/>
              </a:buClr>
              <a:buSzPct val="225000"/>
            </a:pPr>
            <a:r>
              <a:rPr lang="en-US" sz="1100">
                <a:ea typeface="+mn-lt"/>
                <a:cs typeface="+mn-lt"/>
              </a:rPr>
              <a:t>www.cdc.gov/coronavirus/2019-ncov/index.html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9465A-CDF8-40C4-BFB5-5AD67A0F76C9}"/>
              </a:ext>
            </a:extLst>
          </p:cNvPr>
          <p:cNvGrpSpPr/>
          <p:nvPr/>
        </p:nvGrpSpPr>
        <p:grpSpPr>
          <a:xfrm>
            <a:off x="4226200" y="5146724"/>
            <a:ext cx="1738552" cy="749316"/>
            <a:chOff x="3975652" y="4575416"/>
            <a:chExt cx="2254708" cy="971780"/>
          </a:xfrm>
        </p:grpSpPr>
        <p:pic>
          <p:nvPicPr>
            <p:cNvPr id="46" name="Picture 45" descr="Qr code&#10;&#10;Description automatically generated">
              <a:extLst>
                <a:ext uri="{FF2B5EF4-FFF2-40B4-BE49-F238E27FC236}">
                  <a16:creationId xmlns:a16="http://schemas.microsoft.com/office/drawing/2014/main" id="{BA603C86-55A3-462B-95FC-B8A38DBC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8C941C87-F58A-431D-A878-B37DC37B4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3D30FF4-C3E0-F266-9484-D22ECEA05981}"/>
              </a:ext>
            </a:extLst>
          </p:cNvPr>
          <p:cNvSpPr txBox="1"/>
          <p:nvPr/>
        </p:nvSpPr>
        <p:spPr>
          <a:xfrm>
            <a:off x="3707460" y="201970"/>
            <a:ext cx="2584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</a:rPr>
              <a:t>HOW CAN I GET MY CHILD A COVID-19 VACCINE?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78ADCC5-2081-ADDC-F954-E709A6A5998E}"/>
              </a:ext>
            </a:extLst>
          </p:cNvPr>
          <p:cNvGrpSpPr/>
          <p:nvPr/>
        </p:nvGrpSpPr>
        <p:grpSpPr>
          <a:xfrm>
            <a:off x="311042" y="96467"/>
            <a:ext cx="847373" cy="1025908"/>
            <a:chOff x="311042" y="13755"/>
            <a:chExt cx="847373" cy="1025908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53867" y="13755"/>
              <a:ext cx="772215" cy="9986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11042" y="434340"/>
              <a:ext cx="847373" cy="6053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84947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WHAT TO EXPECT AFTER CHILDREN ARE VACCINATED?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77480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They 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the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Kids are considered fully vaccinated two weeks after their final dose.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808291" y="5997916"/>
            <a:ext cx="912658" cy="912658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474452" y="6959853"/>
            <a:ext cx="1539886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b="1" dirty="0">
                <a:ea typeface="+mn-lt"/>
                <a:cs typeface="+mn-lt"/>
              </a:rPr>
              <a:t>Continue to wear a mask in crowded indoor spaces and wash your hands.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56013" y="5994768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dirty="0"/>
                <a:t>Getting vaccinated helps protects kids and others from getting very sick from COVID-19!</a:t>
              </a:r>
              <a:endParaRPr lang="en-US" sz="1100" b="1" dirty="0"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51995" y="2618918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392385"/>
              <a:chOff x="3574046" y="2655956"/>
              <a:chExt cx="1425250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 COVID-19 vaccine </a:t>
                </a:r>
                <a:br>
                  <a:rPr lang="en-US" sz="1100" b="1"/>
                </a:br>
                <a:r>
                  <a:rPr lang="en-US" sz="1100" b="1"/>
                  <a:t>is safe and effective </a:t>
                </a:r>
                <a:br>
                  <a:rPr lang="en-US" sz="1100" b="1"/>
                </a:br>
                <a:r>
                  <a:rPr lang="en-US" sz="1100" b="1"/>
                  <a:t>for children.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kids may experience: arm pain, headache, fever, or chills.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437697" y="1007155"/>
            <a:ext cx="3129171" cy="1405198"/>
            <a:chOff x="3459748" y="1017379"/>
            <a:chExt cx="3129171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459748" y="1017380"/>
              <a:ext cx="1539548" cy="1405190"/>
              <a:chOff x="3459748" y="1017380"/>
              <a:chExt cx="1539548" cy="140519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459748" y="1965522"/>
                <a:ext cx="153954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for children to get vaccinated, even if they've had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>
                    <a:cs typeface="Calibri"/>
                  </a:rPr>
                  <a:t>It is completely FREE and does NOT require any form of identification.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55019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164740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289944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5768059"/>
            <a:ext cx="2821366" cy="17081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COVID-19 infection.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Higher risk of serious infection, hospitalization, and death.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developing long-term symptoms of COVID-19 if infected.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being exposed to new forms of the virus that are more contagious and 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03517"/>
            <a:ext cx="2838450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protects children and their families from becoming seriously ill and being hospitalized. 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decreases the number of severe and deadly COVID-19 cases in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protects hospitals and clinicians from being overwhelmed with severely ill COVID-19 patients.</a:t>
            </a:r>
            <a:endParaRPr lang="en-US" sz="1200" dirty="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The more vaccinated individuals in our community, the less we need to worry about new variants.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/>
              <a:t>Children can return to normal activities sooner if more people get vaccinated.</a:t>
            </a:r>
            <a:endParaRPr lang="en-US" sz="1200" dirty="0"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9CB252-E784-4455-89F3-1ACD83DDD29D}"/>
              </a:ext>
            </a:extLst>
          </p:cNvPr>
          <p:cNvGrpSpPr/>
          <p:nvPr/>
        </p:nvGrpSpPr>
        <p:grpSpPr>
          <a:xfrm>
            <a:off x="459935" y="5550101"/>
            <a:ext cx="773682" cy="889334"/>
            <a:chOff x="279608" y="5059344"/>
            <a:chExt cx="873492" cy="1004065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" y="5059344"/>
              <a:ext cx="873492" cy="86199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98202" y="5806004"/>
              <a:ext cx="724351" cy="2574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68907" y="232804"/>
            <a:ext cx="19412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b="1">
                <a:solidFill>
                  <a:srgbClr val="0E5299"/>
                </a:solidFill>
              </a:rPr>
              <a:t>COVID-19 VACCINES </a:t>
            </a:r>
          </a:p>
          <a:p>
            <a:r>
              <a:rPr lang="es-ES" b="1">
                <a:solidFill>
                  <a:srgbClr val="0E5299"/>
                </a:solidFill>
              </a:rPr>
              <a:t>FOR CHILDREN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256818"/>
            <a:ext cx="3376878" cy="609398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29912" y="3328138"/>
            <a:ext cx="229231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HOW TO PROTECT YOUR CHILDREN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314078" y="3971788"/>
            <a:ext cx="2830967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/>
              <a:t>Get vaccinated and get your children who are 6 months and older vaccinated.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solidFill>
                  <a:srgbClr val="000000"/>
                </a:solidFill>
                <a:cs typeface="Calibri"/>
              </a:rPr>
              <a:t>Wear a mask when indoors even when you are up to date on your vaccines.  </a:t>
            </a:r>
          </a:p>
          <a:p>
            <a:pPr marL="171450" indent="-171450">
              <a:spcAft>
                <a:spcPts val="4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solidFill>
                  <a:srgbClr val="000000"/>
                </a:solidFill>
                <a:cs typeface="Calibri"/>
              </a:rPr>
              <a:t>If your child is up to date on their vaccination and is exposed to COVID-19, the child does not need t</a:t>
            </a:r>
            <a:r>
              <a:rPr lang="en-US" sz="1100" dirty="0">
                <a:cs typeface="Calibri"/>
              </a:rPr>
              <a:t>o quarantine. Get them tested 5-7 days after exposure.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250086" y="5699302"/>
            <a:ext cx="1089325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/>
              <a:t>For </a:t>
            </a:r>
          </a:p>
          <a:p>
            <a:pPr>
              <a:lnSpc>
                <a:spcPct val="80000"/>
              </a:lnSpc>
            </a:pPr>
            <a:r>
              <a:rPr lang="en-US" sz="2000" b="1"/>
              <a:t>women:</a:t>
            </a:r>
            <a:endParaRPr lang="en-US" sz="2000" b="1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314078" y="6358521"/>
            <a:ext cx="2830966" cy="10926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/>
              <a:t>For women of any age who are pregnant, breastfeeding, or trying to get pregnant, vaccines are critical for keeping moms and their babies healthy. </a:t>
            </a:r>
            <a:endParaRPr lang="en-US" sz="1100" dirty="0">
              <a:ea typeface="+mn-lt"/>
              <a:cs typeface="+mn-lt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For adults and teens between 18-60 years old, we recommend getting Pfizer or Moderna.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D434839-6B9B-68AC-A4DA-21DB2EBBD83F}"/>
              </a:ext>
            </a:extLst>
          </p:cNvPr>
          <p:cNvSpPr txBox="1"/>
          <p:nvPr/>
        </p:nvSpPr>
        <p:spPr>
          <a:xfrm>
            <a:off x="198738" y="875059"/>
            <a:ext cx="3075090" cy="16019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Children 6 mos. to 4 </a:t>
            </a:r>
            <a:r>
              <a:rPr lang="en-US" sz="1100" b="1" dirty="0" err="1">
                <a:ea typeface="+mn-lt"/>
                <a:cs typeface="+mn-lt"/>
              </a:rPr>
              <a:t>yrs</a:t>
            </a:r>
            <a:r>
              <a:rPr lang="en-US" sz="1100" b="1" dirty="0">
                <a:ea typeface="+mn-lt"/>
                <a:cs typeface="+mn-lt"/>
              </a:rPr>
              <a:t>: </a:t>
            </a:r>
            <a:r>
              <a:rPr lang="en-US" sz="1100" dirty="0">
                <a:ea typeface="+mn-lt"/>
                <a:cs typeface="+mn-lt"/>
              </a:rPr>
              <a:t>3 doses for Pfizer, 2 doses for Moderna. No booster at this time.*</a:t>
            </a:r>
            <a:endParaRPr lang="en-US" dirty="0"/>
          </a:p>
          <a:p>
            <a:pPr marL="114300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Children 5+: </a:t>
            </a:r>
            <a:r>
              <a:rPr lang="en-US" sz="1100" dirty="0">
                <a:ea typeface="+mn-lt"/>
                <a:cs typeface="+mn-lt"/>
              </a:rPr>
              <a:t>2 doses. Pfizer, 1 booster.*</a:t>
            </a:r>
          </a:p>
          <a:p>
            <a:pPr marL="114300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Immunocompromised children: 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5-11:</a:t>
            </a:r>
            <a:r>
              <a:rPr lang="en-US" sz="1100" dirty="0">
                <a:ea typeface="+mn-lt"/>
                <a:cs typeface="+mn-lt"/>
              </a:rPr>
              <a:t> 3 doses, plus one booster.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12-17: </a:t>
            </a:r>
            <a:r>
              <a:rPr lang="en-US" sz="1100" dirty="0">
                <a:ea typeface="+mn-lt"/>
                <a:cs typeface="+mn-lt"/>
              </a:rPr>
              <a:t>3 doses plus 2 boosters.  </a:t>
            </a:r>
          </a:p>
          <a:p>
            <a:pPr marL="114300" indent="-11430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Spacing between doses varies, but for boys 12-17: </a:t>
            </a:r>
            <a:r>
              <a:rPr lang="en-US" sz="1100" dirty="0">
                <a:ea typeface="+mn-lt"/>
                <a:cs typeface="+mn-lt"/>
              </a:rPr>
              <a:t>2 doses, 8 weeks apart.** Visit the CDC's page for spacing: </a:t>
            </a:r>
            <a:r>
              <a:rPr lang="en-US" sz="1100" dirty="0">
                <a:ea typeface="+mn-lt"/>
                <a:cs typeface="+mn-lt"/>
                <a:hlinkClick r:id="rId21"/>
              </a:rPr>
              <a:t>https://bit.ly/3zcBgwT</a:t>
            </a:r>
            <a:endParaRPr lang="en-US" sz="1100">
              <a:cs typeface="Calibri" panose="020F0502020204030204"/>
            </a:endParaRPr>
          </a:p>
        </p:txBody>
      </p:sp>
      <p:sp>
        <p:nvSpPr>
          <p:cNvPr id="73" name="TextBox 1">
            <a:extLst>
              <a:ext uri="{FF2B5EF4-FFF2-40B4-BE49-F238E27FC236}">
                <a16:creationId xmlns:a16="http://schemas.microsoft.com/office/drawing/2014/main" id="{AD51A6B2-FA58-AFEE-9A6A-9DB23D9C39DE}"/>
              </a:ext>
            </a:extLst>
          </p:cNvPr>
          <p:cNvSpPr txBox="1"/>
          <p:nvPr/>
        </p:nvSpPr>
        <p:spPr>
          <a:xfrm>
            <a:off x="156835" y="2560921"/>
            <a:ext cx="3198033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rgbClr val="0E5299"/>
              </a:buClr>
              <a:buSzPct val="114999"/>
            </a:pPr>
            <a:r>
              <a:rPr lang="en-US" sz="1050" dirty="0">
                <a:ea typeface="+mn-lt"/>
                <a:cs typeface="+mn-lt"/>
              </a:rPr>
              <a:t>*Moderna’s booster for both age groups is expected soon.</a:t>
            </a:r>
            <a:endParaRPr lang="en-US" sz="1050" dirty="0">
              <a:cs typeface="Calibri"/>
            </a:endParaRPr>
          </a:p>
          <a:p>
            <a:pPr>
              <a:spcAft>
                <a:spcPts val="300"/>
              </a:spcAft>
              <a:buClr>
                <a:srgbClr val="0E5299"/>
              </a:buClr>
              <a:buSzPct val="114999"/>
            </a:pPr>
            <a:r>
              <a:rPr lang="en-US" sz="1050" dirty="0">
                <a:ea typeface="+mn-lt"/>
                <a:cs typeface="+mn-lt"/>
              </a:rPr>
              <a:t>** The CDC recommends this altered schedule to reduce the very small risk of myocarditis among adolescent boys.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9065EB2-B0F0-0DBC-0F3C-FCB0C05CE3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23950" y="6021555"/>
            <a:ext cx="855164" cy="8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ECE2F1-EE22-4977-A64E-8DF167C25E25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22</cp:revision>
  <dcterms:created xsi:type="dcterms:W3CDTF">2021-06-09T15:49:13Z</dcterms:created>
  <dcterms:modified xsi:type="dcterms:W3CDTF">2022-07-13T13:50:26Z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