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7"/>
  </p:notesMasterIdLst>
  <p:sldIdLst>
    <p:sldId id="256" r:id="rId5"/>
    <p:sldId id="257" r:id="rId6"/>
  </p:sldIdLst>
  <p:sldSz cx="10058400" cy="7772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1920" userDrawn="1">
          <p15:clr>
            <a:srgbClr val="A4A3A4"/>
          </p15:clr>
        </p15:guide>
        <p15:guide id="3" pos="2352" userDrawn="1">
          <p15:clr>
            <a:srgbClr val="A4A3A4"/>
          </p15:clr>
        </p15:guide>
        <p15:guide id="4" pos="4032" userDrawn="1">
          <p15:clr>
            <a:srgbClr val="A4A3A4"/>
          </p15:clr>
        </p15:guide>
        <p15:guide id="5" pos="4464" userDrawn="1">
          <p15:clr>
            <a:srgbClr val="A4A3A4"/>
          </p15:clr>
        </p15:guide>
        <p15:guide id="6" orient="horz" pos="2448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EA51F2E-0718-B591-D448-CCBA77BA6766}" name="Ed Zuroweste" initials="EZ" userId="S::ezuroweste@migrantclinician.org::b420c4c1-1b58-4a67-8111-10e41a42be0f" providerId="AD"/>
  <p188:author id="{020B8B3E-AE0F-6F1D-CC0D-45A40A45180A}" name="Amy Liebman" initials="AL" userId="S::aliebman@migrantclinician.org::59da9bd5-3b01-4476-8a94-d6cba23d62c0" providerId="AD"/>
  <p188:author id="{27737054-EBBB-EB9A-D963-866DA770B9D7}" name="Guest User" initials="GU" userId="S::urn:spo:anon#28d65c992a8199444f3bf118bbc8fbf6137584a6e5460b277483ff5b4300ac5b::" providerId="AD"/>
  <p188:author id="{E9BE7E8D-8615-404F-C663-2EA7E99F7E7D}" name="Claire Hutkins Seda" initials="CS" userId="S::cseda@migrantclinician.org::178ef2c6-c3c1-4c44-a37d-ea93e29faabb" providerId="AD"/>
  <p188:author id="{67B99792-8BE8-A8EB-BE8D-E41AC500DBBB}" name="Noel Dufrene" initials="ND" userId="S::ndufrene@migrantclinician.org::131c83a1-d70b-4f56-8487-a9b39281de7c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ises Arjona Jr" initials="MAJ" lastIdx="3" clrIdx="0">
    <p:extLst>
      <p:ext uri="{19B8F6BF-5375-455C-9EA6-DF929625EA0E}">
        <p15:presenceInfo xmlns:p15="http://schemas.microsoft.com/office/powerpoint/2012/main" userId="S::mariona@migrantclinician.org::a80d5cef-34f5-4625-8e1e-059da6cac246" providerId="AD"/>
      </p:ext>
    </p:extLst>
  </p:cmAuthor>
  <p:cmAuthor id="2" name="Alma Galvan" initials="AG" lastIdx="4" clrIdx="1">
    <p:extLst>
      <p:ext uri="{19B8F6BF-5375-455C-9EA6-DF929625EA0E}">
        <p15:presenceInfo xmlns:p15="http://schemas.microsoft.com/office/powerpoint/2012/main" userId="S::agalvan@migrantclinician.org::82bfc8be-73ed-4017-b250-fad6233e8710" providerId="AD"/>
      </p:ext>
    </p:extLst>
  </p:cmAuthor>
  <p:cmAuthor id="3" name="Noel Dufrene" initials="ND" lastIdx="18" clrIdx="2">
    <p:extLst>
      <p:ext uri="{19B8F6BF-5375-455C-9EA6-DF929625EA0E}">
        <p15:presenceInfo xmlns:p15="http://schemas.microsoft.com/office/powerpoint/2012/main" userId="S::ndufrene@migrantclinician.org::131c83a1-d70b-4f56-8487-a9b39281de7c" providerId="AD"/>
      </p:ext>
    </p:extLst>
  </p:cmAuthor>
  <p:cmAuthor id="4" name="Moises Arjona Jr" initials="MJ" lastIdx="3" clrIdx="3">
    <p:extLst>
      <p:ext uri="{19B8F6BF-5375-455C-9EA6-DF929625EA0E}">
        <p15:presenceInfo xmlns:p15="http://schemas.microsoft.com/office/powerpoint/2012/main" userId="S::marjona@migrantclinician.org::a80d5cef-34f5-4625-8e1e-059da6cac246" providerId="AD"/>
      </p:ext>
    </p:extLst>
  </p:cmAuthor>
  <p:cmAuthor id="5" name="Amy Liebman" initials="AL" lastIdx="9" clrIdx="4">
    <p:extLst>
      <p:ext uri="{19B8F6BF-5375-455C-9EA6-DF929625EA0E}">
        <p15:presenceInfo xmlns:p15="http://schemas.microsoft.com/office/powerpoint/2012/main" userId="S::aliebman@migrantclinician.org::59da9bd5-3b01-4476-8a94-d6cba23d62c0" providerId="AD"/>
      </p:ext>
    </p:extLst>
  </p:cmAuthor>
  <p:cmAuthor id="6" name="Claire Hutkins Seda" initials="CS" lastIdx="6" clrIdx="5">
    <p:extLst>
      <p:ext uri="{19B8F6BF-5375-455C-9EA6-DF929625EA0E}">
        <p15:presenceInfo xmlns:p15="http://schemas.microsoft.com/office/powerpoint/2012/main" userId="S::cseda@migrantclinician.org::178ef2c6-c3c1-4c44-a37d-ea93e29faab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5299"/>
    <a:srgbClr val="E88B0E"/>
    <a:srgbClr val="F29D2C"/>
    <a:srgbClr val="FFFFFF"/>
    <a:srgbClr val="319997"/>
    <a:srgbClr val="FFD243"/>
    <a:srgbClr val="549FEA"/>
    <a:srgbClr val="2F3492"/>
    <a:srgbClr val="69ABED"/>
    <a:srgbClr val="72B0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A7519A-A31A-15A7-DDDA-31697876D19A}" v="1" dt="2022-07-12T20:01:30.748"/>
    <p1510:client id="{4BB2C0B1-27B2-0F3D-C5A3-EA774AFA96D4}" v="18" dt="2022-07-12T14:45:28.309"/>
    <p1510:client id="{6EE9B0E0-5A56-E8F1-E443-519744FAFFD2}" v="1" dt="2022-07-13T13:16:05.560"/>
    <p1510:client id="{9722EE82-5C64-4045-AF66-7916C30DDECA}" v="160" dt="2022-07-12T20:41:20.729"/>
    <p1510:client id="{B8436F25-AF0F-1F96-7A43-25B9945A4956}" v="87" dt="2022-07-12T14:40:17.228"/>
    <p1510:client id="{E02E1A3C-B81C-4C04-B24B-3ADC2B596BD8}" v="62" dt="2022-07-13T13:50:16.4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pos="1920"/>
        <p:guide pos="2352"/>
        <p:guide pos="4032"/>
        <p:guide pos="4464"/>
        <p:guide orient="horz" pos="2448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31A2A1-49DD-4A62-9765-ACAB44B00788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A2CE5F-867D-4C67-B4D0-A0B12BB26D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612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2CE5F-867D-4C67-B4D0-A0B12BB26D6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2647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2CE5F-867D-4C67-B4D0-A0B12BB26D6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185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1272011"/>
            <a:ext cx="8549640" cy="2705947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4082310"/>
            <a:ext cx="7543800" cy="1876530"/>
          </a:xfrm>
        </p:spPr>
        <p:txBody>
          <a:bodyPr/>
          <a:lstStyle>
            <a:lvl1pPr marL="0" indent="0" algn="ctr">
              <a:buNone/>
              <a:defRPr sz="2640"/>
            </a:lvl1pPr>
            <a:lvl2pPr marL="502920" indent="0" algn="ctr">
              <a:buNone/>
              <a:defRPr sz="2200"/>
            </a:lvl2pPr>
            <a:lvl3pPr marL="1005840" indent="0" algn="ctr">
              <a:buNone/>
              <a:defRPr sz="1980"/>
            </a:lvl3pPr>
            <a:lvl4pPr marL="1508760" indent="0" algn="ctr">
              <a:buNone/>
              <a:defRPr sz="1760"/>
            </a:lvl4pPr>
            <a:lvl5pPr marL="2011680" indent="0" algn="ctr">
              <a:buNone/>
              <a:defRPr sz="1760"/>
            </a:lvl5pPr>
            <a:lvl6pPr marL="2514600" indent="0" algn="ctr">
              <a:buNone/>
              <a:defRPr sz="1760"/>
            </a:lvl6pPr>
            <a:lvl7pPr marL="3017520" indent="0" algn="ctr">
              <a:buNone/>
              <a:defRPr sz="1760"/>
            </a:lvl7pPr>
            <a:lvl8pPr marL="3520440" indent="0" algn="ctr">
              <a:buNone/>
              <a:defRPr sz="1760"/>
            </a:lvl8pPr>
            <a:lvl9pPr marL="4023360" indent="0" algn="ctr">
              <a:buNone/>
              <a:defRPr sz="176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821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237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3" y="413808"/>
            <a:ext cx="2168843" cy="6586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413808"/>
            <a:ext cx="6380798" cy="6586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854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460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7" y="1937705"/>
            <a:ext cx="8675370" cy="3233102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7" y="5201393"/>
            <a:ext cx="8675370" cy="1700212"/>
          </a:xfrm>
        </p:spPr>
        <p:txBody>
          <a:bodyPr/>
          <a:lstStyle>
            <a:lvl1pPr marL="0" indent="0">
              <a:buNone/>
              <a:defRPr sz="2640">
                <a:solidFill>
                  <a:schemeClr val="tx1"/>
                </a:solidFill>
              </a:defRPr>
            </a:lvl1pPr>
            <a:lvl2pPr marL="5029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473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762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413810"/>
            <a:ext cx="8675370" cy="150230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1905318"/>
            <a:ext cx="4255174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2839085"/>
            <a:ext cx="4255174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6" y="1905318"/>
            <a:ext cx="4276130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6" y="2839085"/>
            <a:ext cx="4276130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393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7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725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1119083"/>
            <a:ext cx="5092065" cy="5523442"/>
          </a:xfrm>
        </p:spPr>
        <p:txBody>
          <a:bodyPr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752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130" y="1119083"/>
            <a:ext cx="5092065" cy="5523442"/>
          </a:xfrm>
        </p:spPr>
        <p:txBody>
          <a:bodyPr anchor="t"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012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278F4-9A08-431F-B491-7EFB91B99DFB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989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svg"/><Relationship Id="rId18" Type="http://schemas.openxmlformats.org/officeDocument/2006/relationships/image" Target="../media/image22.png"/><Relationship Id="rId3" Type="http://schemas.openxmlformats.org/officeDocument/2006/relationships/image" Target="../media/image8.png"/><Relationship Id="rId21" Type="http://schemas.openxmlformats.org/officeDocument/2006/relationships/hyperlink" Target="https://bit.ly/3zcBgwT" TargetMode="External"/><Relationship Id="rId7" Type="http://schemas.openxmlformats.org/officeDocument/2006/relationships/image" Target="../media/image11.svg"/><Relationship Id="rId12" Type="http://schemas.openxmlformats.org/officeDocument/2006/relationships/image" Target="../media/image16.png"/><Relationship Id="rId17" Type="http://schemas.openxmlformats.org/officeDocument/2006/relationships/image" Target="../media/image21.sv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svg"/><Relationship Id="rId5" Type="http://schemas.openxmlformats.org/officeDocument/2006/relationships/image" Target="../media/image9.png"/><Relationship Id="rId15" Type="http://schemas.openxmlformats.org/officeDocument/2006/relationships/image" Target="../media/image19.svg"/><Relationship Id="rId10" Type="http://schemas.openxmlformats.org/officeDocument/2006/relationships/image" Target="../media/image14.png"/><Relationship Id="rId19" Type="http://schemas.openxmlformats.org/officeDocument/2006/relationships/image" Target="../media/image23.svg"/><Relationship Id="rId4" Type="http://schemas.openxmlformats.org/officeDocument/2006/relationships/image" Target="../media/image2.png"/><Relationship Id="rId9" Type="http://schemas.openxmlformats.org/officeDocument/2006/relationships/image" Target="../media/image13.svg"/><Relationship Id="rId14" Type="http://schemas.openxmlformats.org/officeDocument/2006/relationships/image" Target="../media/image18.png"/><Relationship Id="rId22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80AC400D-F660-4D51-B47A-3A22B01C9133}"/>
              </a:ext>
            </a:extLst>
          </p:cNvPr>
          <p:cNvSpPr/>
          <p:nvPr/>
        </p:nvSpPr>
        <p:spPr>
          <a:xfrm>
            <a:off x="3312835" y="2"/>
            <a:ext cx="3373712" cy="821074"/>
          </a:xfrm>
          <a:prstGeom prst="rect">
            <a:avLst/>
          </a:prstGeom>
          <a:gradFill flip="none" rotWithShape="1">
            <a:gsLst>
              <a:gs pos="0">
                <a:srgbClr val="0E5299">
                  <a:alpha val="76000"/>
                </a:srgbClr>
              </a:gs>
              <a:gs pos="63000">
                <a:srgbClr val="0E5299">
                  <a:alpha val="86000"/>
                </a:srgbClr>
              </a:gs>
              <a:gs pos="100000">
                <a:srgbClr val="0E5299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3" name="Picture 42" descr="Qr code&#10;&#10;Description automatically generated">
            <a:extLst>
              <a:ext uri="{FF2B5EF4-FFF2-40B4-BE49-F238E27FC236}">
                <a16:creationId xmlns:a16="http://schemas.microsoft.com/office/drawing/2014/main" id="{C34F04C6-01FD-45B9-8194-F862CFA08D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9261" y="6410795"/>
            <a:ext cx="712058" cy="71205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E75245D-36C4-4F32-B070-AACB175221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7275" y="0"/>
            <a:ext cx="3371380" cy="4560203"/>
          </a:xfrm>
          <a:prstGeom prst="rect">
            <a:avLst/>
          </a:prstGeom>
        </p:spPr>
      </p:pic>
      <p:pic>
        <p:nvPicPr>
          <p:cNvPr id="41" name="Picture 40" descr="A picture containing doll, vector graphics&#10;&#10;Description automatically generated">
            <a:extLst>
              <a:ext uri="{FF2B5EF4-FFF2-40B4-BE49-F238E27FC236}">
                <a16:creationId xmlns:a16="http://schemas.microsoft.com/office/drawing/2014/main" id="{1806B1C9-5D71-4324-84DC-05D1A1033A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0258" y="267814"/>
            <a:ext cx="2988023" cy="434220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5890165-332A-4C91-946D-B83186D211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01441" y="3937360"/>
            <a:ext cx="3596952" cy="386519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26A2A665-5AAE-4FD9-AF6A-A2F5AE72E475}"/>
              </a:ext>
            </a:extLst>
          </p:cNvPr>
          <p:cNvGrpSpPr/>
          <p:nvPr/>
        </p:nvGrpSpPr>
        <p:grpSpPr>
          <a:xfrm>
            <a:off x="7204214" y="5828917"/>
            <a:ext cx="2334057" cy="1254725"/>
            <a:chOff x="7204214" y="5906241"/>
            <a:chExt cx="2334057" cy="125472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A5F4A01-344D-4EE3-A0A1-9301F64A6BB1}"/>
                </a:ext>
              </a:extLst>
            </p:cNvPr>
            <p:cNvSpPr txBox="1"/>
            <p:nvPr/>
          </p:nvSpPr>
          <p:spPr>
            <a:xfrm>
              <a:off x="7287073" y="5973364"/>
              <a:ext cx="2168338" cy="1132618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285750" indent="-285750">
                <a:lnSpc>
                  <a:spcPct val="90000"/>
                </a:lnSpc>
                <a:spcAft>
                  <a:spcPts val="400"/>
                </a:spcAft>
                <a:buClr>
                  <a:srgbClr val="FFC000"/>
                </a:buClr>
                <a:buFont typeface="Wingdings,Sans-Serif" panose="05000000000000000000" pitchFamily="2" charset="2"/>
                <a:buChar char="ü"/>
              </a:pPr>
              <a:r>
                <a:rPr lang="en-US" sz="1600" b="1">
                  <a:solidFill>
                    <a:schemeClr val="bg1"/>
                  </a:solidFill>
                  <a:ea typeface="+mn-lt"/>
                  <a:cs typeface="+mn-lt"/>
                </a:rPr>
                <a:t>GET VACCINATED!</a:t>
              </a:r>
              <a:endParaRPr lang="en-US" sz="1600">
                <a:solidFill>
                  <a:schemeClr val="bg1"/>
                </a:solidFill>
                <a:ea typeface="+mn-lt"/>
                <a:cs typeface="+mn-lt"/>
              </a:endParaRPr>
            </a:p>
            <a:p>
              <a:pPr marL="285750" indent="-285750">
                <a:lnSpc>
                  <a:spcPct val="90000"/>
                </a:lnSpc>
                <a:spcAft>
                  <a:spcPts val="400"/>
                </a:spcAft>
                <a:buClr>
                  <a:srgbClr val="FFC000"/>
                </a:buClr>
                <a:buFont typeface="Wingdings" panose="05000000000000000000" pitchFamily="2" charset="2"/>
                <a:buChar char="ü"/>
              </a:pPr>
              <a:r>
                <a:rPr lang="en-US" sz="1600" b="1">
                  <a:solidFill>
                    <a:schemeClr val="bg1"/>
                  </a:solidFill>
                  <a:cs typeface="Calibri"/>
                </a:rPr>
                <a:t>Wear a mask</a:t>
              </a:r>
              <a:endParaRPr lang="en-US">
                <a:solidFill>
                  <a:schemeClr val="bg1"/>
                </a:solidFill>
              </a:endParaRPr>
            </a:p>
            <a:p>
              <a:pPr marL="285750" indent="-285750">
                <a:lnSpc>
                  <a:spcPct val="90000"/>
                </a:lnSpc>
                <a:spcAft>
                  <a:spcPts val="400"/>
                </a:spcAft>
                <a:buClr>
                  <a:srgbClr val="FFC000"/>
                </a:buClr>
                <a:buFont typeface="Wingdings" panose="05000000000000000000" pitchFamily="2" charset="2"/>
                <a:buChar char="ü"/>
              </a:pPr>
              <a:r>
                <a:rPr lang="en-US" sz="1600" b="1">
                  <a:solidFill>
                    <a:schemeClr val="bg1"/>
                  </a:solidFill>
                </a:rPr>
                <a:t>Social distancing</a:t>
              </a:r>
              <a:endParaRPr lang="en-US" sz="1600" b="1">
                <a:solidFill>
                  <a:schemeClr val="bg1"/>
                </a:solidFill>
                <a:cs typeface="Calibri"/>
              </a:endParaRPr>
            </a:p>
            <a:p>
              <a:pPr marL="285750" indent="-285750">
                <a:lnSpc>
                  <a:spcPct val="90000"/>
                </a:lnSpc>
                <a:spcAft>
                  <a:spcPts val="400"/>
                </a:spcAft>
                <a:buClr>
                  <a:srgbClr val="FFC000"/>
                </a:buClr>
                <a:buFont typeface="Wingdings" panose="05000000000000000000" pitchFamily="2" charset="2"/>
                <a:buChar char="ü"/>
              </a:pPr>
              <a:r>
                <a:rPr lang="en-US" sz="1600" b="1">
                  <a:solidFill>
                    <a:schemeClr val="bg1"/>
                  </a:solidFill>
                </a:rPr>
                <a:t>Wash your hands</a:t>
              </a:r>
              <a:endParaRPr lang="en-US">
                <a:solidFill>
                  <a:schemeClr val="bg1"/>
                </a:solidFill>
              </a:endParaRP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5094B6B-EDAB-4DA8-AA65-B105A3E353A4}"/>
                </a:ext>
              </a:extLst>
            </p:cNvPr>
            <p:cNvCxnSpPr>
              <a:cxnSpLocks/>
            </p:cNvCxnSpPr>
            <p:nvPr/>
          </p:nvCxnSpPr>
          <p:spPr>
            <a:xfrm>
              <a:off x="7204214" y="5906241"/>
              <a:ext cx="2334057" cy="0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8773363D-349F-4B39-BF85-09242992255E}"/>
                </a:ext>
              </a:extLst>
            </p:cNvPr>
            <p:cNvCxnSpPr>
              <a:cxnSpLocks/>
            </p:cNvCxnSpPr>
            <p:nvPr/>
          </p:nvCxnSpPr>
          <p:spPr>
            <a:xfrm>
              <a:off x="7204214" y="7160966"/>
              <a:ext cx="2334057" cy="0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13A4E983-9F63-4335-862E-7EB57F6D2A96}"/>
              </a:ext>
            </a:extLst>
          </p:cNvPr>
          <p:cNvSpPr txBox="1"/>
          <p:nvPr/>
        </p:nvSpPr>
        <p:spPr>
          <a:xfrm>
            <a:off x="3516152" y="956836"/>
            <a:ext cx="2895669" cy="334450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800"/>
              </a:spcAft>
              <a:buClr>
                <a:srgbClr val="E88B0E"/>
              </a:buClr>
              <a:buSzPct val="130000"/>
              <a:buFont typeface="Wingdings" panose="05000000000000000000" pitchFamily="2" charset="2"/>
              <a:buChar char="ü"/>
            </a:pPr>
            <a:r>
              <a:rPr lang="en-US" sz="1150" b="1">
                <a:ea typeface="+mn-lt"/>
                <a:cs typeface="+mn-lt"/>
              </a:rPr>
              <a:t>Contact your local health department to make an appointment </a:t>
            </a:r>
            <a:r>
              <a:rPr lang="en-US" sz="1150">
                <a:ea typeface="+mn-lt"/>
                <a:cs typeface="+mn-lt"/>
              </a:rPr>
              <a:t>or ask them where mobile vaccine clinics are located.</a:t>
            </a:r>
            <a:endParaRPr lang="en-US" sz="1150"/>
          </a:p>
          <a:p>
            <a:pPr marL="171450" indent="-171450">
              <a:spcAft>
                <a:spcPts val="800"/>
              </a:spcAft>
              <a:buClr>
                <a:srgbClr val="E88B0E"/>
              </a:buClr>
              <a:buSzPct val="130000"/>
              <a:buFont typeface="Wingdings" panose="05000000000000000000" pitchFamily="2" charset="2"/>
              <a:buChar char="ü"/>
            </a:pPr>
            <a:r>
              <a:rPr lang="en-US" sz="1150" b="1">
                <a:ea typeface="+mn-lt"/>
                <a:cs typeface="+mn-lt"/>
              </a:rPr>
              <a:t>Contact your local community health center to make an appointment</a:t>
            </a:r>
            <a:r>
              <a:rPr lang="en-US" sz="1150">
                <a:ea typeface="+mn-lt"/>
                <a:cs typeface="+mn-lt"/>
              </a:rPr>
              <a:t>.</a:t>
            </a:r>
            <a:endParaRPr lang="en-US" sz="1150"/>
          </a:p>
          <a:p>
            <a:pPr marL="171450" indent="-171450">
              <a:spcAft>
                <a:spcPts val="800"/>
              </a:spcAft>
              <a:buClr>
                <a:srgbClr val="E88B0E"/>
              </a:buClr>
              <a:buSzPct val="130000"/>
              <a:buFont typeface="Wingdings" panose="05000000000000000000" pitchFamily="2" charset="2"/>
              <a:buChar char="ü"/>
            </a:pPr>
            <a:r>
              <a:rPr lang="en-US" sz="1150" b="1">
                <a:ea typeface="+mn-lt"/>
                <a:cs typeface="+mn-lt"/>
              </a:rPr>
              <a:t>Ask your child's pediatrician</a:t>
            </a:r>
            <a:r>
              <a:rPr lang="en-US" sz="1150">
                <a:ea typeface="+mn-lt"/>
                <a:cs typeface="+mn-lt"/>
              </a:rPr>
              <a:t> if they offer COVID-19 vaccines.</a:t>
            </a:r>
            <a:endParaRPr lang="en-US" sz="1150"/>
          </a:p>
          <a:p>
            <a:pPr marL="171450" indent="-171450">
              <a:spcAft>
                <a:spcPts val="800"/>
              </a:spcAft>
              <a:buClr>
                <a:srgbClr val="E88B0E"/>
              </a:buClr>
              <a:buSzPct val="130000"/>
              <a:buFont typeface="Wingdings" panose="05000000000000000000" pitchFamily="2" charset="2"/>
              <a:buChar char="ü"/>
            </a:pPr>
            <a:r>
              <a:rPr lang="en-US" sz="1150" b="1">
                <a:ea typeface="+mn-lt"/>
                <a:cs typeface="+mn-lt"/>
              </a:rPr>
              <a:t>Check with your local pharmacy. </a:t>
            </a:r>
            <a:r>
              <a:rPr lang="en-US" sz="1150">
                <a:ea typeface="+mn-lt"/>
                <a:cs typeface="+mn-lt"/>
              </a:rPr>
              <a:t>They will likely offer vaccines.</a:t>
            </a:r>
          </a:p>
          <a:p>
            <a:pPr marL="171450" indent="-171450">
              <a:spcAft>
                <a:spcPts val="800"/>
              </a:spcAft>
              <a:buClr>
                <a:srgbClr val="E88B0E"/>
              </a:buClr>
              <a:buSzPct val="130000"/>
              <a:buFont typeface="Wingdings" panose="05000000000000000000" pitchFamily="2" charset="2"/>
              <a:buChar char="ü"/>
            </a:pPr>
            <a:r>
              <a:rPr lang="en-US" sz="1150" b="1">
                <a:ea typeface="+mn-lt"/>
                <a:cs typeface="+mn-lt"/>
              </a:rPr>
              <a:t>Speak with your child's school </a:t>
            </a:r>
            <a:r>
              <a:rPr lang="en-US" sz="1150">
                <a:ea typeface="+mn-lt"/>
                <a:cs typeface="+mn-lt"/>
              </a:rPr>
              <a:t>about getting a COVID-19 vaccine. They may offer in-school vaccine clinics.</a:t>
            </a:r>
          </a:p>
          <a:p>
            <a:pPr marL="171450" indent="-171450">
              <a:spcAft>
                <a:spcPts val="800"/>
              </a:spcAft>
              <a:buClr>
                <a:srgbClr val="E88B0E"/>
              </a:buClr>
              <a:buSzPct val="130000"/>
              <a:buFont typeface="Wingdings" panose="05000000000000000000" pitchFamily="2" charset="2"/>
              <a:buChar char="ü"/>
            </a:pPr>
            <a:r>
              <a:rPr lang="en-US" sz="1150">
                <a:cs typeface="Calibri"/>
              </a:rPr>
              <a:t>In some places, parents are required to be present when their child is vaccinated.</a:t>
            </a:r>
            <a:r>
              <a:rPr lang="en-US" sz="1150" b="1">
                <a:cs typeface="Calibri"/>
              </a:rPr>
              <a:t> </a:t>
            </a:r>
            <a:r>
              <a:rPr lang="en-US" sz="1150">
                <a:cs typeface="Calibri"/>
              </a:rPr>
              <a:t>Look for after-hour and pop-up clinics to make it easier for working parents.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412BEDF-938B-4552-A838-8D513795A6C4}"/>
              </a:ext>
            </a:extLst>
          </p:cNvPr>
          <p:cNvSpPr txBox="1"/>
          <p:nvPr/>
        </p:nvSpPr>
        <p:spPr>
          <a:xfrm>
            <a:off x="3707460" y="4372285"/>
            <a:ext cx="2584462" cy="24622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ES" sz="1600" b="1"/>
              <a:t>FOR MORE INFORMATION</a:t>
            </a:r>
            <a:endParaRPr lang="en-US" sz="1600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81B9FDB4-492B-471F-AA2B-648877AF1225}"/>
              </a:ext>
            </a:extLst>
          </p:cNvPr>
          <p:cNvCxnSpPr>
            <a:cxnSpLocks/>
          </p:cNvCxnSpPr>
          <p:nvPr/>
        </p:nvCxnSpPr>
        <p:spPr>
          <a:xfrm>
            <a:off x="3652352" y="4681530"/>
            <a:ext cx="2691718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A3BD4A0-DEEA-4C27-896B-073409BC72F6}"/>
              </a:ext>
            </a:extLst>
          </p:cNvPr>
          <p:cNvCxnSpPr>
            <a:cxnSpLocks/>
          </p:cNvCxnSpPr>
          <p:nvPr/>
        </p:nvCxnSpPr>
        <p:spPr>
          <a:xfrm>
            <a:off x="3685749" y="7156422"/>
            <a:ext cx="2686901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B2856935-14FB-4AE6-88E2-4E9655334FD4}"/>
              </a:ext>
            </a:extLst>
          </p:cNvPr>
          <p:cNvSpPr txBox="1"/>
          <p:nvPr/>
        </p:nvSpPr>
        <p:spPr>
          <a:xfrm>
            <a:off x="7038210" y="7250412"/>
            <a:ext cx="2686901" cy="1661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sz="1200">
                <a:solidFill>
                  <a:schemeClr val="bg1"/>
                </a:solidFill>
              </a:rPr>
              <a:t>COVID-19 </a:t>
            </a:r>
            <a:r>
              <a:rPr lang="es-ES" sz="1200" err="1">
                <a:solidFill>
                  <a:schemeClr val="bg1"/>
                </a:solidFill>
              </a:rPr>
              <a:t>Vaccine</a:t>
            </a:r>
            <a:r>
              <a:rPr lang="es-ES" sz="1200">
                <a:solidFill>
                  <a:schemeClr val="bg1"/>
                </a:solidFill>
              </a:rPr>
              <a:t> </a:t>
            </a:r>
            <a:r>
              <a:rPr lang="en-US" sz="1200">
                <a:solidFill>
                  <a:schemeClr val="bg1"/>
                </a:solidFill>
              </a:rPr>
              <a:t>Awareness</a:t>
            </a:r>
            <a:r>
              <a:rPr lang="es-ES" sz="1200">
                <a:solidFill>
                  <a:schemeClr val="bg1"/>
                </a:solidFill>
              </a:rPr>
              <a:t> </a:t>
            </a:r>
            <a:r>
              <a:rPr lang="es-ES" sz="1200" err="1">
                <a:solidFill>
                  <a:schemeClr val="bg1"/>
                </a:solidFill>
              </a:rPr>
              <a:t>Campaign</a:t>
            </a:r>
            <a:endParaRPr lang="es-ES" sz="1200">
              <a:solidFill>
                <a:schemeClr val="bg1"/>
              </a:solidFill>
              <a:cs typeface="Calibri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27823C1-F315-4F28-B47B-640FBEE09E38}"/>
              </a:ext>
            </a:extLst>
          </p:cNvPr>
          <p:cNvSpPr/>
          <p:nvPr/>
        </p:nvSpPr>
        <p:spPr>
          <a:xfrm>
            <a:off x="7847724" y="4526960"/>
            <a:ext cx="914966" cy="914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F0C7DC3-1172-41B1-AA36-AE9EE26F1658}"/>
              </a:ext>
            </a:extLst>
          </p:cNvPr>
          <p:cNvSpPr txBox="1"/>
          <p:nvPr/>
        </p:nvSpPr>
        <p:spPr>
          <a:xfrm>
            <a:off x="3746504" y="7290461"/>
            <a:ext cx="2581813" cy="20005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ES" sz="1300" b="1" dirty="0" err="1">
                <a:ea typeface="+mn-lt"/>
                <a:cs typeface="+mn-lt"/>
              </a:rPr>
              <a:t>Updated</a:t>
            </a:r>
            <a:r>
              <a:rPr lang="es-ES" sz="1300" b="1" dirty="0">
                <a:ea typeface="+mn-lt"/>
                <a:cs typeface="+mn-lt"/>
              </a:rPr>
              <a:t>: </a:t>
            </a:r>
            <a:r>
              <a:rPr lang="es-ES" sz="1300" dirty="0" err="1">
                <a:ea typeface="+mn-lt"/>
                <a:cs typeface="+mn-lt"/>
              </a:rPr>
              <a:t>July</a:t>
            </a:r>
            <a:r>
              <a:rPr lang="es-ES" sz="1300" dirty="0">
                <a:ea typeface="+mn-lt"/>
                <a:cs typeface="+mn-lt"/>
              </a:rPr>
              <a:t> 11, 2022</a:t>
            </a:r>
            <a:endParaRPr lang="en-US" dirty="0">
              <a:cs typeface="Calibri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2014B00-1E2A-4C25-9A16-FA7459458F4D}"/>
              </a:ext>
            </a:extLst>
          </p:cNvPr>
          <p:cNvSpPr txBox="1"/>
          <p:nvPr/>
        </p:nvSpPr>
        <p:spPr>
          <a:xfrm>
            <a:off x="6883406" y="4484797"/>
            <a:ext cx="2953110" cy="120032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ES" sz="2600" b="1" err="1">
                <a:solidFill>
                  <a:schemeClr val="bg1"/>
                </a:solidFill>
                <a:latin typeface="Lato Black" panose="020F0A02020204030203" pitchFamily="34" charset="0"/>
              </a:rPr>
              <a:t>Children</a:t>
            </a:r>
            <a:r>
              <a:rPr lang="es-ES" sz="2600" b="1">
                <a:solidFill>
                  <a:schemeClr val="bg1"/>
                </a:solidFill>
                <a:latin typeface="Lato Black" panose="020F0A02020204030203" pitchFamily="34" charset="0"/>
              </a:rPr>
              <a:t> and </a:t>
            </a:r>
            <a:br>
              <a:rPr lang="es-ES" sz="2600" b="1">
                <a:solidFill>
                  <a:schemeClr val="bg1"/>
                </a:solidFill>
                <a:latin typeface="Lato Black" panose="020F0A02020204030203" pitchFamily="34" charset="0"/>
              </a:rPr>
            </a:br>
            <a:r>
              <a:rPr lang="es-ES" sz="2600" b="1" err="1">
                <a:solidFill>
                  <a:schemeClr val="bg1"/>
                </a:solidFill>
                <a:latin typeface="Lato Black" panose="020F0A02020204030203" pitchFamily="34" charset="0"/>
              </a:rPr>
              <a:t>the</a:t>
            </a:r>
            <a:r>
              <a:rPr lang="es-ES" sz="2600" b="1">
                <a:solidFill>
                  <a:schemeClr val="bg1"/>
                </a:solidFill>
                <a:latin typeface="Lato Black" panose="020F0A02020204030203" pitchFamily="34" charset="0"/>
              </a:rPr>
              <a:t> COVID-19 </a:t>
            </a:r>
            <a:r>
              <a:rPr lang="es-ES" sz="2600" b="1" err="1">
                <a:solidFill>
                  <a:schemeClr val="bg1"/>
                </a:solidFill>
                <a:latin typeface="Lato Black" panose="020F0A02020204030203" pitchFamily="34" charset="0"/>
              </a:rPr>
              <a:t>Vaccine</a:t>
            </a:r>
            <a:endParaRPr lang="es-ES" sz="2600" b="1">
              <a:solidFill>
                <a:schemeClr val="bg1"/>
              </a:solidFill>
              <a:latin typeface="Lato Black" panose="020F0A02020204030203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F0C1D2B-640B-465F-A8D7-4B6E2C22878F}"/>
              </a:ext>
            </a:extLst>
          </p:cNvPr>
          <p:cNvGrpSpPr/>
          <p:nvPr/>
        </p:nvGrpSpPr>
        <p:grpSpPr>
          <a:xfrm>
            <a:off x="274748" y="267814"/>
            <a:ext cx="2867521" cy="2769652"/>
            <a:chOff x="226616" y="204472"/>
            <a:chExt cx="2867521" cy="2769652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8BAAB775-307E-4729-8AB5-CF0DE8A46729}"/>
                </a:ext>
              </a:extLst>
            </p:cNvPr>
            <p:cNvSpPr txBox="1"/>
            <p:nvPr/>
          </p:nvSpPr>
          <p:spPr>
            <a:xfrm>
              <a:off x="226616" y="476004"/>
              <a:ext cx="2824380" cy="249812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>
                <a:spcAft>
                  <a:spcPts val="500"/>
                </a:spcAft>
              </a:pPr>
              <a:r>
                <a:rPr lang="en-US" sz="1100" dirty="0">
                  <a:ea typeface="+mn-lt"/>
                  <a:cs typeface="+mn-lt"/>
                </a:rPr>
                <a:t>Some children get very sick from coronavirus. COVID-19 is a leading cause of death in children. It is #1 in deaths caused by infections/respiratory diseases. Thousands of children have been hospitalized for COVID. Most were not vaccinated. About 1/3 had no preexisting condition like diabetes or obesity.</a:t>
              </a:r>
              <a:endParaRPr lang="en-US" sz="1100" dirty="0">
                <a:cs typeface="Calibri"/>
              </a:endParaRPr>
            </a:p>
            <a:p>
              <a:pPr>
                <a:spcAft>
                  <a:spcPts val="500"/>
                </a:spcAft>
              </a:pPr>
              <a:r>
                <a:rPr lang="en-US" sz="1100" dirty="0">
                  <a:cs typeface="Calibri"/>
                </a:rPr>
                <a:t>Most children don't become as sick as adults, </a:t>
              </a:r>
              <a:r>
                <a:rPr lang="en-US" sz="1100" b="1" dirty="0">
                  <a:cs typeface="Calibri"/>
                </a:rPr>
                <a:t>but they can still spread it.</a:t>
              </a:r>
              <a:r>
                <a:rPr lang="en-US" sz="1100" dirty="0">
                  <a:cs typeface="Calibri"/>
                </a:rPr>
                <a:t> COVID-19 vaccines prevent</a:t>
              </a:r>
              <a:r>
                <a:rPr lang="en-US" sz="1100" dirty="0">
                  <a:ea typeface="+mn-lt"/>
                  <a:cs typeface="+mn-lt"/>
                </a:rPr>
                <a:t> grandparents, younger siblings, and others from severe disease, hospitalization, and death.</a:t>
              </a:r>
              <a:endParaRPr lang="en-US" sz="1100" dirty="0">
                <a:cs typeface="Calibri"/>
              </a:endParaRPr>
            </a:p>
            <a:p>
              <a:pPr>
                <a:spcAft>
                  <a:spcPts val="500"/>
                </a:spcAft>
              </a:pPr>
              <a:r>
                <a:rPr lang="en-US" sz="1100" dirty="0">
                  <a:cs typeface="Calibri"/>
                </a:rPr>
                <a:t>Getting kids vaccinated helps </a:t>
              </a:r>
              <a:r>
                <a:rPr lang="en-US" sz="1100" b="1" dirty="0">
                  <a:cs typeface="Calibri"/>
                </a:rPr>
                <a:t>prevent outbreaks that cause school closures</a:t>
              </a:r>
              <a:r>
                <a:rPr lang="en-US" sz="1100" dirty="0">
                  <a:cs typeface="Calibri"/>
                </a:rPr>
                <a:t>. 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ED399A5-DD93-4AF1-84E6-6B2A71BB4E98}"/>
                </a:ext>
              </a:extLst>
            </p:cNvPr>
            <p:cNvSpPr txBox="1"/>
            <p:nvPr/>
          </p:nvSpPr>
          <p:spPr>
            <a:xfrm>
              <a:off x="234921" y="204472"/>
              <a:ext cx="2859216" cy="193899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90000"/>
                </a:lnSpc>
                <a:spcAft>
                  <a:spcPts val="600"/>
                </a:spcAft>
              </a:pPr>
              <a:r>
                <a:rPr lang="en-US" sz="1400" b="1">
                  <a:solidFill>
                    <a:srgbClr val="0E5299"/>
                  </a:solidFill>
                  <a:ea typeface="+mn-lt"/>
                  <a:cs typeface="+mn-lt"/>
                </a:rPr>
                <a:t>Why should we vaccinate children?</a:t>
              </a:r>
              <a:endParaRPr lang="en-US" sz="1400" b="1">
                <a:solidFill>
                  <a:srgbClr val="0E5299"/>
                </a:solidFill>
                <a:cs typeface="Calibri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B3C7163E-1C19-C2A7-6FD6-F9AD9F45DDE7}"/>
              </a:ext>
            </a:extLst>
          </p:cNvPr>
          <p:cNvGrpSpPr/>
          <p:nvPr/>
        </p:nvGrpSpPr>
        <p:grpSpPr>
          <a:xfrm>
            <a:off x="308712" y="3187254"/>
            <a:ext cx="2833927" cy="1522976"/>
            <a:chOff x="308712" y="3160778"/>
            <a:chExt cx="2833927" cy="1522976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DC3B3EF6-C2EA-4CA5-9439-67CC1523E96B}"/>
                </a:ext>
              </a:extLst>
            </p:cNvPr>
            <p:cNvSpPr txBox="1"/>
            <p:nvPr/>
          </p:nvSpPr>
          <p:spPr>
            <a:xfrm>
              <a:off x="314741" y="3160778"/>
              <a:ext cx="2508538" cy="193899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90000"/>
                </a:lnSpc>
                <a:spcAft>
                  <a:spcPts val="600"/>
                </a:spcAft>
              </a:pPr>
              <a:r>
                <a:rPr lang="en-US" sz="1400" b="1">
                  <a:solidFill>
                    <a:srgbClr val="0E5299"/>
                  </a:solidFill>
                  <a:cs typeface="Calibri"/>
                </a:rPr>
                <a:t>Is the vaccine safe for children? 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D554DF0-F735-45DC-AE29-4EB595134024}"/>
                </a:ext>
              </a:extLst>
            </p:cNvPr>
            <p:cNvSpPr txBox="1"/>
            <p:nvPr/>
          </p:nvSpPr>
          <p:spPr>
            <a:xfrm>
              <a:off x="308712" y="3434694"/>
              <a:ext cx="2833927" cy="124906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>
                <a:spcAft>
                  <a:spcPts val="500"/>
                </a:spcAft>
                <a:buClr>
                  <a:srgbClr val="0E5299"/>
                </a:buClr>
                <a:buSzPct val="225000"/>
              </a:pPr>
              <a:r>
                <a:rPr lang="en-US" sz="1100" dirty="0">
                  <a:solidFill>
                    <a:srgbClr val="000000"/>
                  </a:solidFill>
                  <a:cs typeface="Calibri"/>
                </a:rPr>
                <a:t>As</a:t>
              </a:r>
              <a:r>
                <a:rPr lang="en-US" sz="1100" dirty="0">
                  <a:ea typeface="+mn-lt"/>
                  <a:cs typeface="+mn-lt"/>
                </a:rPr>
                <a:t> of June 2022, 8.5 million children under 12 have been fully vaccinated in the US (that is 30% of that population in the US). Nearly 60% of children 12-17 are fully vaccinated. Not one child has died due to the vaccine. </a:t>
              </a:r>
              <a:r>
                <a:rPr lang="en-US" sz="1100" dirty="0">
                  <a:solidFill>
                    <a:srgbClr val="000000"/>
                  </a:solidFill>
                  <a:ea typeface="+mn-lt"/>
                  <a:cs typeface="+mn-lt"/>
                </a:rPr>
                <a:t> </a:t>
              </a:r>
            </a:p>
            <a:p>
              <a:pPr>
                <a:spcAft>
                  <a:spcPts val="500"/>
                </a:spcAft>
              </a:pPr>
              <a:r>
                <a:rPr lang="en-US" sz="1100" b="1" dirty="0">
                  <a:ea typeface="+mn-lt"/>
                  <a:cs typeface="+mn-lt"/>
                </a:rPr>
                <a:t>Risks from COVID-19 greatly outweigh any potential risks from the vaccine.</a:t>
              </a:r>
              <a:r>
                <a:rPr lang="en-US" sz="1100" dirty="0">
                  <a:ea typeface="+mn-lt"/>
                  <a:cs typeface="+mn-lt"/>
                </a:rPr>
                <a:t> 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454703D-8909-D5A1-FE11-CCC584B36F0A}"/>
              </a:ext>
            </a:extLst>
          </p:cNvPr>
          <p:cNvGrpSpPr/>
          <p:nvPr/>
        </p:nvGrpSpPr>
        <p:grpSpPr>
          <a:xfrm>
            <a:off x="257394" y="4860017"/>
            <a:ext cx="2884875" cy="2634407"/>
            <a:chOff x="257394" y="4860017"/>
            <a:chExt cx="2884875" cy="2634407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197519F5-EBAC-41ED-B073-88797C167479}"/>
                </a:ext>
              </a:extLst>
            </p:cNvPr>
            <p:cNvSpPr txBox="1"/>
            <p:nvPr/>
          </p:nvSpPr>
          <p:spPr>
            <a:xfrm>
              <a:off x="297313" y="5327784"/>
              <a:ext cx="2791582" cy="677108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>
                <a:spcAft>
                  <a:spcPts val="300"/>
                </a:spcAft>
              </a:pPr>
              <a:r>
                <a:rPr lang="en-US" sz="1100" dirty="0">
                  <a:cs typeface="Calibri"/>
                </a:rPr>
                <a:t>Currently, there is not an approved COVID-19 vaccine for children under 6 months old.  But you can protect children from being infected and spreading the virus to others.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0D3ADBE8-63EB-44E9-A52A-758B6FB9CB81}"/>
                </a:ext>
              </a:extLst>
            </p:cNvPr>
            <p:cNvSpPr txBox="1"/>
            <p:nvPr/>
          </p:nvSpPr>
          <p:spPr>
            <a:xfrm>
              <a:off x="310143" y="4860017"/>
              <a:ext cx="2777743" cy="430887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b="1" dirty="0">
                  <a:solidFill>
                    <a:srgbClr val="0E5299"/>
                  </a:solidFill>
                  <a:cs typeface="Calibri"/>
                </a:rPr>
                <a:t>How do we keep children under six months old safe? 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BAAE0B9-82C8-49D6-8961-B55D7BE678DB}"/>
                </a:ext>
              </a:extLst>
            </p:cNvPr>
            <p:cNvSpPr txBox="1"/>
            <p:nvPr/>
          </p:nvSpPr>
          <p:spPr>
            <a:xfrm>
              <a:off x="257394" y="6078652"/>
              <a:ext cx="2884875" cy="1415772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171450" indent="-171450">
                <a:spcAft>
                  <a:spcPts val="600"/>
                </a:spcAft>
                <a:buClr>
                  <a:srgbClr val="0E5299"/>
                </a:buClr>
                <a:buSzPct val="225000"/>
                <a:buFont typeface="Calibri" panose="020F0502020204030204" pitchFamily="34" charset="0"/>
                <a:buChar char="₊"/>
              </a:pPr>
              <a:r>
                <a:rPr lang="en-US" sz="1100" dirty="0">
                  <a:ea typeface="+mn-lt"/>
                  <a:cs typeface="+mn-lt"/>
                </a:rPr>
                <a:t>Ensure all household members aged 6+ months</a:t>
              </a:r>
              <a:br>
                <a:rPr lang="en-US" sz="1100" dirty="0">
                  <a:ea typeface="+mn-lt"/>
                  <a:cs typeface="+mn-lt"/>
                </a:rPr>
              </a:br>
              <a:r>
                <a:rPr lang="en-US" sz="1100" dirty="0">
                  <a:ea typeface="+mn-lt"/>
                  <a:cs typeface="+mn-lt"/>
                </a:rPr>
                <a:t>are vaccinated. </a:t>
              </a:r>
            </a:p>
            <a:p>
              <a:pPr marL="171450" indent="-171450">
                <a:spcAft>
                  <a:spcPts val="600"/>
                </a:spcAft>
                <a:buClr>
                  <a:srgbClr val="0E5299"/>
                </a:buClr>
                <a:buSzPct val="225000"/>
                <a:buFont typeface="Calibri" panose="020F0502020204030204" pitchFamily="34" charset="0"/>
                <a:buChar char="₊"/>
              </a:pPr>
              <a:r>
                <a:rPr lang="en-US" sz="1100" dirty="0">
                  <a:ea typeface="+mn-lt"/>
                  <a:cs typeface="+mn-lt"/>
                </a:rPr>
                <a:t>Breastfeeding moms can get vaccinated to help pass antibodies to their baby.</a:t>
              </a:r>
            </a:p>
            <a:p>
              <a:pPr marL="171450" indent="-171450">
                <a:spcAft>
                  <a:spcPts val="600"/>
                </a:spcAft>
                <a:buClr>
                  <a:srgbClr val="0E5299"/>
                </a:buClr>
                <a:buSzPct val="225000"/>
                <a:buFont typeface="Calibri" panose="020F0502020204030204" pitchFamily="34" charset="0"/>
                <a:buChar char="₊"/>
              </a:pPr>
              <a:r>
                <a:rPr lang="en-US" sz="1100" dirty="0">
                  <a:ea typeface="+mn-lt"/>
                  <a:cs typeface="+mn-lt"/>
                </a:rPr>
                <a:t>Encourage </a:t>
              </a:r>
              <a:r>
                <a:rPr lang="en-US" sz="1100" b="1" dirty="0">
                  <a:ea typeface="+mn-lt"/>
                  <a:cs typeface="+mn-lt"/>
                </a:rPr>
                <a:t>indoor masking wearing</a:t>
              </a:r>
              <a:r>
                <a:rPr lang="en-US" sz="1100" dirty="0">
                  <a:ea typeface="+mn-lt"/>
                  <a:cs typeface="+mn-lt"/>
                </a:rPr>
                <a:t> and </a:t>
              </a:r>
              <a:r>
                <a:rPr lang="en-US" sz="1100" b="1" dirty="0">
                  <a:ea typeface="+mn-lt"/>
                  <a:cs typeface="+mn-lt"/>
                </a:rPr>
                <a:t>social distancing</a:t>
              </a:r>
              <a:r>
                <a:rPr lang="en-US" sz="1100" dirty="0">
                  <a:ea typeface="+mn-lt"/>
                  <a:cs typeface="+mn-lt"/>
                </a:rPr>
                <a:t> especially among the unvaccinated. </a:t>
              </a:r>
            </a:p>
            <a:p>
              <a:pPr marL="171450" indent="-171450">
                <a:spcAft>
                  <a:spcPts val="600"/>
                </a:spcAft>
                <a:buClr>
                  <a:srgbClr val="0E5299"/>
                </a:buClr>
                <a:buSzPct val="225000"/>
                <a:buFont typeface="Calibri" panose="020F0502020204030204" pitchFamily="34" charset="0"/>
                <a:buChar char="₊"/>
              </a:pPr>
              <a:r>
                <a:rPr lang="en-US" sz="1100" dirty="0">
                  <a:ea typeface="+mn-lt"/>
                  <a:cs typeface="+mn-lt"/>
                </a:rPr>
                <a:t>Wash hands.</a:t>
              </a:r>
            </a:p>
          </p:txBody>
        </p:sp>
      </p:grpSp>
      <p:pic>
        <p:nvPicPr>
          <p:cNvPr id="47" name="Picture 46" descr="A screenshot of a video game&#10;&#10;Description automatically generated with low confidence">
            <a:extLst>
              <a:ext uri="{FF2B5EF4-FFF2-40B4-BE49-F238E27FC236}">
                <a16:creationId xmlns:a16="http://schemas.microsoft.com/office/drawing/2014/main" id="{DFE75664-8BD4-422E-82B5-34400F3375C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1104" y="6527520"/>
            <a:ext cx="950200" cy="510077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E09006BC-7BD8-43CE-BB64-0C665C50D503}"/>
              </a:ext>
            </a:extLst>
          </p:cNvPr>
          <p:cNvSpPr txBox="1"/>
          <p:nvPr/>
        </p:nvSpPr>
        <p:spPr>
          <a:xfrm>
            <a:off x="3622355" y="5951647"/>
            <a:ext cx="2705962" cy="45704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1100"/>
              <a:t>For answers to Frequently Asked Questions, visit </a:t>
            </a:r>
            <a:r>
              <a:rPr lang="en-US" sz="1100" b="1"/>
              <a:t>Migrant Clinicians Network</a:t>
            </a:r>
            <a:r>
              <a:rPr lang="en-US" sz="1100"/>
              <a:t> (MCN):</a:t>
            </a:r>
            <a:br>
              <a:rPr lang="en-US" sz="1100"/>
            </a:br>
            <a:r>
              <a:rPr lang="en-US" sz="1100"/>
              <a:t>https://bit.ly/3ki1xAI</a:t>
            </a:r>
            <a:endParaRPr lang="en-US" sz="1100">
              <a:cs typeface="Calibri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82D227A-C2CF-4029-90F5-22105E4065E9}"/>
              </a:ext>
            </a:extLst>
          </p:cNvPr>
          <p:cNvSpPr txBox="1"/>
          <p:nvPr/>
        </p:nvSpPr>
        <p:spPr>
          <a:xfrm>
            <a:off x="3570853" y="4809985"/>
            <a:ext cx="2850937" cy="33855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buClr>
                <a:srgbClr val="0E5299"/>
              </a:buClr>
              <a:buSzPct val="225000"/>
            </a:pPr>
            <a:r>
              <a:rPr lang="en-US" sz="1100" b="1">
                <a:ea typeface="+mn-lt"/>
                <a:cs typeface="+mn-lt"/>
              </a:rPr>
              <a:t>Visit Centers for Disease Control and Prevention:</a:t>
            </a:r>
          </a:p>
          <a:p>
            <a:pPr algn="ctr">
              <a:buClr>
                <a:srgbClr val="0E5299"/>
              </a:buClr>
              <a:buSzPct val="225000"/>
            </a:pPr>
            <a:r>
              <a:rPr lang="en-US" sz="1100">
                <a:ea typeface="+mn-lt"/>
                <a:cs typeface="+mn-lt"/>
              </a:rPr>
              <a:t>www.cdc.gov/coronavirus/2019-ncov/index.html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E49465A-CDF8-40C4-BFB5-5AD67A0F76C9}"/>
              </a:ext>
            </a:extLst>
          </p:cNvPr>
          <p:cNvGrpSpPr/>
          <p:nvPr/>
        </p:nvGrpSpPr>
        <p:grpSpPr>
          <a:xfrm>
            <a:off x="4226200" y="5146724"/>
            <a:ext cx="1738552" cy="749316"/>
            <a:chOff x="3975652" y="4575416"/>
            <a:chExt cx="2254708" cy="971780"/>
          </a:xfrm>
        </p:grpSpPr>
        <p:pic>
          <p:nvPicPr>
            <p:cNvPr id="46" name="Picture 45" descr="Qr code&#10;&#10;Description automatically generated">
              <a:extLst>
                <a:ext uri="{FF2B5EF4-FFF2-40B4-BE49-F238E27FC236}">
                  <a16:creationId xmlns:a16="http://schemas.microsoft.com/office/drawing/2014/main" id="{BA603C86-55A3-462B-95FC-B8A38DBCB9B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8578" y="4575416"/>
              <a:ext cx="971782" cy="971780"/>
            </a:xfrm>
            <a:prstGeom prst="rect">
              <a:avLst/>
            </a:prstGeom>
          </p:spPr>
        </p:pic>
        <p:pic>
          <p:nvPicPr>
            <p:cNvPr id="52" name="Picture 51" descr="Logo&#10;&#10;Description automatically generated">
              <a:extLst>
                <a:ext uri="{FF2B5EF4-FFF2-40B4-BE49-F238E27FC236}">
                  <a16:creationId xmlns:a16="http://schemas.microsoft.com/office/drawing/2014/main" id="{8C941C87-F58A-431D-A878-B37DC37B41C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5652" y="4710070"/>
              <a:ext cx="968624" cy="731856"/>
            </a:xfrm>
            <a:prstGeom prst="rect">
              <a:avLst/>
            </a:prstGeom>
          </p:spPr>
        </p:pic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93D30FF4-C3E0-F266-9484-D22ECEA05981}"/>
              </a:ext>
            </a:extLst>
          </p:cNvPr>
          <p:cNvSpPr txBox="1"/>
          <p:nvPr/>
        </p:nvSpPr>
        <p:spPr>
          <a:xfrm>
            <a:off x="3707460" y="201970"/>
            <a:ext cx="2584462" cy="49244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ES" sz="1600" b="1">
                <a:solidFill>
                  <a:schemeClr val="bg1"/>
                </a:solidFill>
              </a:rPr>
              <a:t>HOW CAN I GET MY CHILD A COVID-19 VACCINE?</a:t>
            </a:r>
            <a:endParaRPr lang="en-US" sz="16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628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078ADCC5-2081-ADDC-F954-E709A6A5998E}"/>
              </a:ext>
            </a:extLst>
          </p:cNvPr>
          <p:cNvGrpSpPr/>
          <p:nvPr/>
        </p:nvGrpSpPr>
        <p:grpSpPr>
          <a:xfrm>
            <a:off x="311042" y="96467"/>
            <a:ext cx="847373" cy="1025908"/>
            <a:chOff x="311042" y="13755"/>
            <a:chExt cx="847373" cy="1025908"/>
          </a:xfrm>
        </p:grpSpPr>
        <p:pic>
          <p:nvPicPr>
            <p:cNvPr id="13" name="Picture 12" descr="A person wearing a red shirt&#10;&#10;Description automatically generated with low confidence">
              <a:extLst>
                <a:ext uri="{FF2B5EF4-FFF2-40B4-BE49-F238E27FC236}">
                  <a16:creationId xmlns:a16="http://schemas.microsoft.com/office/drawing/2014/main" id="{85B1DA52-FBFA-4429-B379-81F0D7BB06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552"/>
            <a:stretch/>
          </p:blipFill>
          <p:spPr>
            <a:xfrm>
              <a:off x="353867" y="13755"/>
              <a:ext cx="772215" cy="998663"/>
            </a:xfrm>
            <a:prstGeom prst="rect">
              <a:avLst/>
            </a:prstGeom>
          </p:spPr>
        </p:pic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5B2C679D-640B-483C-B754-0E536CDB39F1}"/>
                </a:ext>
              </a:extLst>
            </p:cNvPr>
            <p:cNvSpPr/>
            <p:nvPr/>
          </p:nvSpPr>
          <p:spPr>
            <a:xfrm>
              <a:off x="311042" y="434340"/>
              <a:ext cx="847373" cy="605323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50000">
                  <a:schemeClr val="bg1"/>
                </a:gs>
                <a:gs pos="100000">
                  <a:srgbClr val="FFFFFF">
                    <a:shade val="100000"/>
                    <a:satMod val="115000"/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82" name="Picture 81">
            <a:extLst>
              <a:ext uri="{FF2B5EF4-FFF2-40B4-BE49-F238E27FC236}">
                <a16:creationId xmlns:a16="http://schemas.microsoft.com/office/drawing/2014/main" id="{53716B9E-D91F-48E2-BF56-22DB7FDF43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1496" y="-2345"/>
            <a:ext cx="3316904" cy="1665140"/>
          </a:xfrm>
          <a:prstGeom prst="rect">
            <a:avLst/>
          </a:prstGeom>
        </p:spPr>
      </p:pic>
      <p:pic>
        <p:nvPicPr>
          <p:cNvPr id="10" name="Picture 9" descr="A group of people in garment&#10;&#10;Description automatically generated with low confidence">
            <a:extLst>
              <a:ext uri="{FF2B5EF4-FFF2-40B4-BE49-F238E27FC236}">
                <a16:creationId xmlns:a16="http://schemas.microsoft.com/office/drawing/2014/main" id="{3433935C-77ED-4734-B470-D34906EACB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1032" y="102571"/>
            <a:ext cx="2933118" cy="1450672"/>
          </a:xfrm>
          <a:prstGeom prst="rect">
            <a:avLst/>
          </a:prstGeom>
        </p:spPr>
      </p:pic>
      <p:sp>
        <p:nvSpPr>
          <p:cNvPr id="89" name="Rectangle 88">
            <a:extLst>
              <a:ext uri="{FF2B5EF4-FFF2-40B4-BE49-F238E27FC236}">
                <a16:creationId xmlns:a16="http://schemas.microsoft.com/office/drawing/2014/main" id="{1514A06F-6C9B-400A-813A-0BB94C3D4BDA}"/>
              </a:ext>
            </a:extLst>
          </p:cNvPr>
          <p:cNvSpPr/>
          <p:nvPr/>
        </p:nvSpPr>
        <p:spPr>
          <a:xfrm>
            <a:off x="3371847" y="-2345"/>
            <a:ext cx="3371306" cy="849473"/>
          </a:xfrm>
          <a:prstGeom prst="rect">
            <a:avLst/>
          </a:prstGeom>
          <a:gradFill flip="none" rotWithShape="1">
            <a:gsLst>
              <a:gs pos="0">
                <a:srgbClr val="0E5299">
                  <a:alpha val="76000"/>
                </a:srgbClr>
              </a:gs>
              <a:gs pos="63000">
                <a:srgbClr val="0E5299">
                  <a:alpha val="86000"/>
                </a:srgbClr>
              </a:gs>
              <a:gs pos="100000">
                <a:srgbClr val="0E5299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E25588B-FE07-48CB-A7BA-42DD444F277B}"/>
              </a:ext>
            </a:extLst>
          </p:cNvPr>
          <p:cNvSpPr txBox="1"/>
          <p:nvPr/>
        </p:nvSpPr>
        <p:spPr>
          <a:xfrm>
            <a:off x="3615979" y="226874"/>
            <a:ext cx="2883586" cy="4985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b="1">
                <a:solidFill>
                  <a:schemeClr val="bg1"/>
                </a:solidFill>
                <a:cs typeface="Calibri"/>
              </a:rPr>
              <a:t>WHAT TO EXPECT AFTER CHILDREN ARE VACCINATED?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E219E5C-240E-4E38-9050-D19698E7D036}"/>
              </a:ext>
            </a:extLst>
          </p:cNvPr>
          <p:cNvGrpSpPr/>
          <p:nvPr/>
        </p:nvGrpSpPr>
        <p:grpSpPr>
          <a:xfrm>
            <a:off x="3621238" y="4377480"/>
            <a:ext cx="3003410" cy="1410724"/>
            <a:chOff x="3643289" y="4315161"/>
            <a:chExt cx="3003410" cy="1410724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4FD3EC11-B334-473F-BCC6-24366A951BED}"/>
                </a:ext>
              </a:extLst>
            </p:cNvPr>
            <p:cNvGrpSpPr/>
            <p:nvPr/>
          </p:nvGrpSpPr>
          <p:grpSpPr>
            <a:xfrm>
              <a:off x="3643289" y="4315161"/>
              <a:ext cx="1286764" cy="1409202"/>
              <a:chOff x="3643289" y="4315161"/>
              <a:chExt cx="1286764" cy="140920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4C3BAA96-8C90-41D8-A7B5-0119B6C9224E}"/>
                  </a:ext>
                </a:extLst>
              </p:cNvPr>
              <p:cNvGrpSpPr/>
              <p:nvPr/>
            </p:nvGrpSpPr>
            <p:grpSpPr>
              <a:xfrm>
                <a:off x="3830342" y="4315161"/>
                <a:ext cx="912659" cy="912659"/>
                <a:chOff x="4125623" y="3537465"/>
                <a:chExt cx="1906877" cy="1906877"/>
              </a:xfrm>
            </p:grpSpPr>
            <p:sp>
              <p:nvSpPr>
                <p:cNvPr id="63" name="Rectangle 62">
                  <a:extLst>
                    <a:ext uri="{FF2B5EF4-FFF2-40B4-BE49-F238E27FC236}">
                      <a16:creationId xmlns:a16="http://schemas.microsoft.com/office/drawing/2014/main" id="{475462CB-7506-47B5-BEF3-D13CAE4F1353}"/>
                    </a:ext>
                  </a:extLst>
                </p:cNvPr>
                <p:cNvSpPr/>
                <p:nvPr/>
              </p:nvSpPr>
              <p:spPr>
                <a:xfrm>
                  <a:off x="4125623" y="3537465"/>
                  <a:ext cx="1906877" cy="1906877"/>
                </a:xfrm>
                <a:prstGeom prst="rect">
                  <a:avLst/>
                </a:prstGeom>
                <a:solidFill>
                  <a:srgbClr val="1565C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64" name="Graphic 63">
                  <a:extLst>
                    <a:ext uri="{FF2B5EF4-FFF2-40B4-BE49-F238E27FC236}">
                      <a16:creationId xmlns:a16="http://schemas.microsoft.com/office/drawing/2014/main" id="{5CABCE15-D27A-47DA-946E-92F6653B156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293589" y="3691146"/>
                  <a:ext cx="1599516" cy="1599516"/>
                </a:xfrm>
                <a:prstGeom prst="rect">
                  <a:avLst/>
                </a:prstGeom>
              </p:spPr>
            </p:pic>
          </p:grp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A34D6256-75F4-4D11-9E4D-F4ABDB12E451}"/>
                  </a:ext>
                </a:extLst>
              </p:cNvPr>
              <p:cNvSpPr txBox="1"/>
              <p:nvPr/>
            </p:nvSpPr>
            <p:spPr>
              <a:xfrm>
                <a:off x="3643289" y="5267315"/>
                <a:ext cx="1286764" cy="4570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r>
                  <a:rPr lang="en-US" sz="1100" b="1"/>
                  <a:t>They feel better </a:t>
                </a:r>
                <a:br>
                  <a:rPr lang="en-US" sz="1100" b="1"/>
                </a:br>
                <a:r>
                  <a:rPr lang="en-US" sz="1100" b="1"/>
                  <a:t>a few days after </a:t>
                </a:r>
                <a:br>
                  <a:rPr lang="en-US" sz="1100" b="1"/>
                </a:br>
                <a:r>
                  <a:rPr lang="en-US" sz="1100" b="1"/>
                  <a:t>the injection.</a:t>
                </a:r>
                <a:endParaRPr lang="en-US" sz="1100" b="1">
                  <a:cs typeface="Calibri"/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7D2CB385-2E8F-4957-A6FF-8EAA8DF3FEDC}"/>
                </a:ext>
              </a:extLst>
            </p:cNvPr>
            <p:cNvGrpSpPr/>
            <p:nvPr/>
          </p:nvGrpSpPr>
          <p:grpSpPr>
            <a:xfrm>
              <a:off x="5071601" y="4315758"/>
              <a:ext cx="1575098" cy="1410127"/>
              <a:chOff x="5071601" y="4315758"/>
              <a:chExt cx="1575098" cy="1410127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E53BD4F8-AFAC-4BB2-8D4D-6D1B2FDADE7F}"/>
                  </a:ext>
                </a:extLst>
              </p:cNvPr>
              <p:cNvGrpSpPr/>
              <p:nvPr/>
            </p:nvGrpSpPr>
            <p:grpSpPr>
              <a:xfrm>
                <a:off x="5406247" y="4315758"/>
                <a:ext cx="912659" cy="912659"/>
                <a:chOff x="5310651" y="3880938"/>
                <a:chExt cx="1906877" cy="1906877"/>
              </a:xfrm>
            </p:grpSpPr>
            <p:sp>
              <p:nvSpPr>
                <p:cNvPr id="65" name="Rectangle 64">
                  <a:extLst>
                    <a:ext uri="{FF2B5EF4-FFF2-40B4-BE49-F238E27FC236}">
                      <a16:creationId xmlns:a16="http://schemas.microsoft.com/office/drawing/2014/main" id="{4D389D62-A03D-46AE-B379-DEA9A654EFD2}"/>
                    </a:ext>
                  </a:extLst>
                </p:cNvPr>
                <p:cNvSpPr/>
                <p:nvPr/>
              </p:nvSpPr>
              <p:spPr>
                <a:xfrm>
                  <a:off x="5310651" y="3880938"/>
                  <a:ext cx="1906877" cy="1906877"/>
                </a:xfrm>
                <a:prstGeom prst="rect">
                  <a:avLst/>
                </a:prstGeom>
                <a:solidFill>
                  <a:srgbClr val="FBC02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66" name="Graphic 65">
                  <a:extLst>
                    <a:ext uri="{FF2B5EF4-FFF2-40B4-BE49-F238E27FC236}">
                      <a16:creationId xmlns:a16="http://schemas.microsoft.com/office/drawing/2014/main" id="{2982380A-5821-4881-8F72-A31E399D9B3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378794" y="3931315"/>
                  <a:ext cx="1806122" cy="1806122"/>
                </a:xfrm>
                <a:prstGeom prst="rect">
                  <a:avLst/>
                </a:prstGeom>
              </p:spPr>
            </p:pic>
          </p:grp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9494E1F9-E0B9-48F3-A35C-C638E094663E}"/>
                  </a:ext>
                </a:extLst>
              </p:cNvPr>
              <p:cNvSpPr txBox="1"/>
              <p:nvPr/>
            </p:nvSpPr>
            <p:spPr>
              <a:xfrm>
                <a:off x="5071601" y="5268837"/>
                <a:ext cx="1575098" cy="4570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r>
                  <a:rPr lang="en-US" sz="1100" b="1"/>
                  <a:t>Kids are considered fully vaccinated two weeks after their final dose.</a:t>
                </a:r>
                <a:endParaRPr lang="en-US" sz="1100" b="1">
                  <a:cs typeface="Calibri"/>
                </a:endParaRPr>
              </a:p>
            </p:txBody>
          </p:sp>
        </p:grpSp>
      </p:grpSp>
      <p:sp>
        <p:nvSpPr>
          <p:cNvPr id="67" name="Rectangle 66">
            <a:extLst>
              <a:ext uri="{FF2B5EF4-FFF2-40B4-BE49-F238E27FC236}">
                <a16:creationId xmlns:a16="http://schemas.microsoft.com/office/drawing/2014/main" id="{0D9D98DC-A3DE-4819-BACD-1451DB23D2BA}"/>
              </a:ext>
            </a:extLst>
          </p:cNvPr>
          <p:cNvSpPr/>
          <p:nvPr/>
        </p:nvSpPr>
        <p:spPr>
          <a:xfrm>
            <a:off x="3808291" y="5997916"/>
            <a:ext cx="912658" cy="912658"/>
          </a:xfrm>
          <a:prstGeom prst="rect">
            <a:avLst/>
          </a:prstGeom>
          <a:solidFill>
            <a:srgbClr val="FBC0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35AAC854-2E22-419D-B132-096B2F209976}"/>
              </a:ext>
            </a:extLst>
          </p:cNvPr>
          <p:cNvSpPr txBox="1"/>
          <p:nvPr/>
        </p:nvSpPr>
        <p:spPr>
          <a:xfrm>
            <a:off x="3474452" y="6959853"/>
            <a:ext cx="1539886" cy="45704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1100" b="1" dirty="0">
                <a:ea typeface="+mn-lt"/>
                <a:cs typeface="+mn-lt"/>
              </a:rPr>
              <a:t>Continue to wear a mask in crowded indoor spaces and wash your hands.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FD9E393-0A72-457D-A10E-4A652B5FDD1C}"/>
              </a:ext>
            </a:extLst>
          </p:cNvPr>
          <p:cNvGrpSpPr/>
          <p:nvPr/>
        </p:nvGrpSpPr>
        <p:grpSpPr>
          <a:xfrm>
            <a:off x="5156013" y="5994768"/>
            <a:ext cx="1415918" cy="1563053"/>
            <a:chOff x="5178064" y="5978678"/>
            <a:chExt cx="1415918" cy="1563053"/>
          </a:xfrm>
        </p:grpSpPr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6A300940-612E-4434-A90A-166319E03B88}"/>
                </a:ext>
              </a:extLst>
            </p:cNvPr>
            <p:cNvGrpSpPr/>
            <p:nvPr/>
          </p:nvGrpSpPr>
          <p:grpSpPr>
            <a:xfrm>
              <a:off x="5406247" y="5978678"/>
              <a:ext cx="910394" cy="950687"/>
              <a:chOff x="5310651" y="6616319"/>
              <a:chExt cx="1906877" cy="1991273"/>
            </a:xfrm>
          </p:grpSpPr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4ECC08A2-238A-4CB1-8AE0-794CADCFE2CA}"/>
                  </a:ext>
                </a:extLst>
              </p:cNvPr>
              <p:cNvSpPr/>
              <p:nvPr/>
            </p:nvSpPr>
            <p:spPr>
              <a:xfrm>
                <a:off x="5310651" y="6616319"/>
                <a:ext cx="1906877" cy="1906877"/>
              </a:xfrm>
              <a:prstGeom prst="rect">
                <a:avLst/>
              </a:prstGeom>
              <a:solidFill>
                <a:srgbClr val="96CF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0" name="Graphic 69">
                <a:extLst>
                  <a:ext uri="{FF2B5EF4-FFF2-40B4-BE49-F238E27FC236}">
                    <a16:creationId xmlns:a16="http://schemas.microsoft.com/office/drawing/2014/main" id="{A5138267-2CC7-4BD0-98E1-87BB31AA73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5538062" y="6700715"/>
                <a:ext cx="1496071" cy="1906877"/>
              </a:xfrm>
              <a:prstGeom prst="rect">
                <a:avLst/>
              </a:prstGeom>
            </p:spPr>
          </p:pic>
        </p:grp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450DF418-A625-4960-A393-2A15BFEA09B0}"/>
                </a:ext>
              </a:extLst>
            </p:cNvPr>
            <p:cNvSpPr txBox="1"/>
            <p:nvPr/>
          </p:nvSpPr>
          <p:spPr>
            <a:xfrm>
              <a:off x="5178064" y="6932333"/>
              <a:ext cx="1415918" cy="609398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r>
                <a:rPr lang="en-US" sz="1100" b="1" dirty="0"/>
                <a:t>Getting vaccinated helps protects kids and others from getting very sick from COVID-19!</a:t>
              </a:r>
              <a:endParaRPr lang="en-US" sz="1100" b="1" dirty="0">
                <a:cs typeface="Calibri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7326A80-958E-4B0F-8FA4-13F32A48FD5D}"/>
              </a:ext>
            </a:extLst>
          </p:cNvPr>
          <p:cNvGrpSpPr/>
          <p:nvPr/>
        </p:nvGrpSpPr>
        <p:grpSpPr>
          <a:xfrm>
            <a:off x="3551995" y="2618918"/>
            <a:ext cx="2890369" cy="1551997"/>
            <a:chOff x="3574046" y="2652212"/>
            <a:chExt cx="2890369" cy="1551997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1D77C0E5-23FA-49E5-BF97-77E73A22E292}"/>
                </a:ext>
              </a:extLst>
            </p:cNvPr>
            <p:cNvGrpSpPr/>
            <p:nvPr/>
          </p:nvGrpSpPr>
          <p:grpSpPr>
            <a:xfrm>
              <a:off x="3574046" y="2655956"/>
              <a:ext cx="1425250" cy="1392385"/>
              <a:chOff x="3574046" y="2655956"/>
              <a:chExt cx="1425250" cy="1392385"/>
            </a:xfrm>
          </p:grpSpPr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8C92E1F6-CB79-4454-8F75-4337B1CD1240}"/>
                  </a:ext>
                </a:extLst>
              </p:cNvPr>
              <p:cNvGrpSpPr/>
              <p:nvPr/>
            </p:nvGrpSpPr>
            <p:grpSpPr>
              <a:xfrm>
                <a:off x="3830342" y="2655956"/>
                <a:ext cx="912659" cy="904573"/>
                <a:chOff x="5308054" y="1151350"/>
                <a:chExt cx="1912070" cy="1895129"/>
              </a:xfrm>
            </p:grpSpPr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id="{18E70612-92D9-41E3-A0B5-16C06E125376}"/>
                    </a:ext>
                  </a:extLst>
                </p:cNvPr>
                <p:cNvSpPr/>
                <p:nvPr/>
              </p:nvSpPr>
              <p:spPr>
                <a:xfrm>
                  <a:off x="5308054" y="1151350"/>
                  <a:ext cx="1912070" cy="1895129"/>
                </a:xfrm>
                <a:prstGeom prst="rect">
                  <a:avLst/>
                </a:prstGeom>
                <a:solidFill>
                  <a:srgbClr val="96CF3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60" name="Graphic 59">
                  <a:extLst>
                    <a:ext uri="{FF2B5EF4-FFF2-40B4-BE49-F238E27FC236}">
                      <a16:creationId xmlns:a16="http://schemas.microsoft.com/office/drawing/2014/main" id="{897F88EE-9380-4C72-87E9-2CFBA51EAA8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>
                  <a:extLst>
                    <a:ext uri="{96DAC541-7B7A-43D3-8B79-37D633B846F1}">
                      <asvg:svgBlip xmlns:asvg="http://schemas.microsoft.com/office/drawing/2016/SVG/main" r:embed="rId1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614345" y="1244342"/>
                  <a:ext cx="1266835" cy="1747665"/>
                </a:xfrm>
                <a:prstGeom prst="rect">
                  <a:avLst/>
                </a:prstGeom>
              </p:spPr>
            </p:pic>
          </p:grp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72B83FDF-F93F-4618-9DBE-B31F40A0657A}"/>
                  </a:ext>
                </a:extLst>
              </p:cNvPr>
              <p:cNvSpPr txBox="1"/>
              <p:nvPr/>
            </p:nvSpPr>
            <p:spPr>
              <a:xfrm>
                <a:off x="3574046" y="3591293"/>
                <a:ext cx="1425250" cy="4570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r>
                  <a:rPr lang="en-US" sz="1100" b="1"/>
                  <a:t>The COVID-19 vaccine </a:t>
                </a:r>
                <a:br>
                  <a:rPr lang="en-US" sz="1100" b="1"/>
                </a:br>
                <a:r>
                  <a:rPr lang="en-US" sz="1100" b="1"/>
                  <a:t>is safe and effective </a:t>
                </a:r>
                <a:br>
                  <a:rPr lang="en-US" sz="1100" b="1"/>
                </a:br>
                <a:r>
                  <a:rPr lang="en-US" sz="1100" b="1"/>
                  <a:t>for children.</a:t>
                </a:r>
                <a:endParaRPr lang="en-US" sz="1100" b="1">
                  <a:cs typeface="Calibri"/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CCD5A2D8-73F6-409F-A288-22E919A88FB5}"/>
                </a:ext>
              </a:extLst>
            </p:cNvPr>
            <p:cNvGrpSpPr/>
            <p:nvPr/>
          </p:nvGrpSpPr>
          <p:grpSpPr>
            <a:xfrm>
              <a:off x="5224491" y="2652212"/>
              <a:ext cx="1239924" cy="1551997"/>
              <a:chOff x="5224491" y="2652212"/>
              <a:chExt cx="1239924" cy="1551997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2DD5FC86-05F0-48AB-93B0-64165CAF5FD6}"/>
                  </a:ext>
                </a:extLst>
              </p:cNvPr>
              <p:cNvGrpSpPr/>
              <p:nvPr/>
            </p:nvGrpSpPr>
            <p:grpSpPr>
              <a:xfrm>
                <a:off x="5406248" y="2652212"/>
                <a:ext cx="912658" cy="912658"/>
                <a:chOff x="3973660" y="2739932"/>
                <a:chExt cx="1906877" cy="1906877"/>
              </a:xfrm>
            </p:grpSpPr>
            <p:sp>
              <p:nvSpPr>
                <p:cNvPr id="61" name="Rectangle 60">
                  <a:extLst>
                    <a:ext uri="{FF2B5EF4-FFF2-40B4-BE49-F238E27FC236}">
                      <a16:creationId xmlns:a16="http://schemas.microsoft.com/office/drawing/2014/main" id="{F3FB5EBF-5B72-4C2E-BA7D-BD4FB9A8E362}"/>
                    </a:ext>
                  </a:extLst>
                </p:cNvPr>
                <p:cNvSpPr/>
                <p:nvPr/>
              </p:nvSpPr>
              <p:spPr>
                <a:xfrm>
                  <a:off x="3973660" y="2739932"/>
                  <a:ext cx="1906877" cy="1906877"/>
                </a:xfrm>
                <a:prstGeom prst="rect">
                  <a:avLst/>
                </a:prstGeom>
                <a:solidFill>
                  <a:srgbClr val="FF738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62" name="Graphic 61">
                  <a:extLst>
                    <a:ext uri="{FF2B5EF4-FFF2-40B4-BE49-F238E27FC236}">
                      <a16:creationId xmlns:a16="http://schemas.microsoft.com/office/drawing/2014/main" id="{49D3CE87-0927-415E-8FD8-75F7856FBFB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4">
                  <a:extLst>
                    <a:ext uri="{96DAC541-7B7A-43D3-8B79-37D633B846F1}">
                      <asvg:svgBlip xmlns:asvg="http://schemas.microsoft.com/office/drawing/2016/SVG/main" r:embed="rId1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244229" y="2842702"/>
                  <a:ext cx="1360976" cy="1720366"/>
                </a:xfrm>
                <a:prstGeom prst="rect">
                  <a:avLst/>
                </a:prstGeom>
              </p:spPr>
            </p:pic>
          </p:grpSp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E952BE9E-FE66-4F25-BCCB-70DDF04034C7}"/>
                  </a:ext>
                </a:extLst>
              </p:cNvPr>
              <p:cNvSpPr txBox="1"/>
              <p:nvPr/>
            </p:nvSpPr>
            <p:spPr>
              <a:xfrm>
                <a:off x="5224491" y="3594811"/>
                <a:ext cx="1239924" cy="60939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b="1">
                    <a:ea typeface="+mn-lt"/>
                    <a:cs typeface="Calibri Light"/>
                  </a:rPr>
                  <a:t>After vaccination kids may experience: arm pain, headache, fever, or chills.</a:t>
                </a:r>
              </a:p>
            </p:txBody>
          </p:sp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2EC6D6F-779F-464B-AEE8-86623CA061A6}"/>
              </a:ext>
            </a:extLst>
          </p:cNvPr>
          <p:cNvGrpSpPr/>
          <p:nvPr/>
        </p:nvGrpSpPr>
        <p:grpSpPr>
          <a:xfrm>
            <a:off x="3437697" y="1007155"/>
            <a:ext cx="3129171" cy="1405198"/>
            <a:chOff x="3459748" y="1017379"/>
            <a:chExt cx="3129171" cy="1405198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C1C43B50-56B9-48F4-A242-AA07131EB20F}"/>
                </a:ext>
              </a:extLst>
            </p:cNvPr>
            <p:cNvGrpSpPr/>
            <p:nvPr/>
          </p:nvGrpSpPr>
          <p:grpSpPr>
            <a:xfrm>
              <a:off x="3459748" y="1017380"/>
              <a:ext cx="1539548" cy="1405190"/>
              <a:chOff x="3459748" y="1017380"/>
              <a:chExt cx="1539548" cy="1405190"/>
            </a:xfrm>
          </p:grpSpPr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924410D2-E053-4B13-9AF3-7AB02607E8E3}"/>
                  </a:ext>
                </a:extLst>
              </p:cNvPr>
              <p:cNvGrpSpPr/>
              <p:nvPr/>
            </p:nvGrpSpPr>
            <p:grpSpPr>
              <a:xfrm>
                <a:off x="3830342" y="1017380"/>
                <a:ext cx="912658" cy="912658"/>
                <a:chOff x="3715046" y="1230483"/>
                <a:chExt cx="1906877" cy="1906877"/>
              </a:xfrm>
            </p:grpSpPr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FC1CE315-88D0-4FAB-B917-12F8669FFDDA}"/>
                    </a:ext>
                  </a:extLst>
                </p:cNvPr>
                <p:cNvSpPr/>
                <p:nvPr/>
              </p:nvSpPr>
              <p:spPr>
                <a:xfrm>
                  <a:off x="3715046" y="1230483"/>
                  <a:ext cx="1906877" cy="1906877"/>
                </a:xfrm>
                <a:prstGeom prst="rect">
                  <a:avLst/>
                </a:prstGeom>
                <a:solidFill>
                  <a:srgbClr val="1565C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54" name="Graphic 53">
                  <a:extLst>
                    <a:ext uri="{FF2B5EF4-FFF2-40B4-BE49-F238E27FC236}">
                      <a16:creationId xmlns:a16="http://schemas.microsoft.com/office/drawing/2014/main" id="{4EA2C26A-014B-4A02-8B74-A5A9C7085E3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>
                  <a:extLst>
                    <a:ext uri="{96DAC541-7B7A-43D3-8B79-37D633B846F1}">
                      <asvg:svgBlip xmlns:asvg="http://schemas.microsoft.com/office/drawing/2016/SVG/main" r:embed="rId17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910661" y="1298402"/>
                  <a:ext cx="1508158" cy="1749464"/>
                </a:xfrm>
                <a:prstGeom prst="rect">
                  <a:avLst/>
                </a:prstGeom>
              </p:spPr>
            </p:pic>
          </p:grpSp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8B8A546D-0D96-41A8-AF3B-4B63418BEC93}"/>
                  </a:ext>
                </a:extLst>
              </p:cNvPr>
              <p:cNvSpPr txBox="1"/>
              <p:nvPr/>
            </p:nvSpPr>
            <p:spPr>
              <a:xfrm>
                <a:off x="3459748" y="1965522"/>
                <a:ext cx="1539548" cy="4570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r>
                  <a:rPr lang="en-US" sz="1100" b="1"/>
                  <a:t>It is important for children to get vaccinated, even if they've had COVID-19.</a:t>
                </a: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21546944-53D9-49C3-8563-441BE1BF866E}"/>
                </a:ext>
              </a:extLst>
            </p:cNvPr>
            <p:cNvGrpSpPr/>
            <p:nvPr/>
          </p:nvGrpSpPr>
          <p:grpSpPr>
            <a:xfrm>
              <a:off x="5130195" y="1017379"/>
              <a:ext cx="1458724" cy="1405198"/>
              <a:chOff x="5130195" y="1017379"/>
              <a:chExt cx="1458724" cy="1405198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F4A7293B-75CF-4A9D-BF15-1AA3A90F80EF}"/>
                  </a:ext>
                </a:extLst>
              </p:cNvPr>
              <p:cNvGrpSpPr/>
              <p:nvPr/>
            </p:nvGrpSpPr>
            <p:grpSpPr>
              <a:xfrm>
                <a:off x="5406247" y="1017379"/>
                <a:ext cx="912659" cy="912659"/>
                <a:chOff x="2932763" y="1151350"/>
                <a:chExt cx="1906877" cy="1906877"/>
              </a:xfrm>
            </p:grpSpPr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482EC1C3-0E80-45C7-B781-D237CC6D5E82}"/>
                    </a:ext>
                  </a:extLst>
                </p:cNvPr>
                <p:cNvSpPr/>
                <p:nvPr/>
              </p:nvSpPr>
              <p:spPr>
                <a:xfrm>
                  <a:off x="2932763" y="1151350"/>
                  <a:ext cx="1906877" cy="1906877"/>
                </a:xfrm>
                <a:prstGeom prst="rect">
                  <a:avLst/>
                </a:prstGeom>
                <a:solidFill>
                  <a:srgbClr val="FBC02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56" name="Group 55">
                  <a:extLst>
                    <a:ext uri="{FF2B5EF4-FFF2-40B4-BE49-F238E27FC236}">
                      <a16:creationId xmlns:a16="http://schemas.microsoft.com/office/drawing/2014/main" id="{D3CEE380-ED31-4686-8766-175B44A0857D}"/>
                    </a:ext>
                  </a:extLst>
                </p:cNvPr>
                <p:cNvGrpSpPr/>
                <p:nvPr/>
              </p:nvGrpSpPr>
              <p:grpSpPr>
                <a:xfrm>
                  <a:off x="3099945" y="1305653"/>
                  <a:ext cx="1598270" cy="1598270"/>
                  <a:chOff x="3087066" y="1180601"/>
                  <a:chExt cx="1598270" cy="1598270"/>
                </a:xfrm>
              </p:grpSpPr>
              <p:pic>
                <p:nvPicPr>
                  <p:cNvPr id="57" name="Graphic 56">
                    <a:extLst>
                      <a:ext uri="{FF2B5EF4-FFF2-40B4-BE49-F238E27FC236}">
                        <a16:creationId xmlns:a16="http://schemas.microsoft.com/office/drawing/2014/main" id="{AFFC318B-A2A2-472C-A734-5ADEA79C36C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8">
                    <a:extLst>
                      <a:ext uri="{96DAC541-7B7A-43D3-8B79-37D633B846F1}">
                        <asvg:svgBlip xmlns:asvg="http://schemas.microsoft.com/office/drawing/2016/SVG/main" r:embed="rId19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308538" y="1637169"/>
                    <a:ext cx="1155326" cy="685134"/>
                  </a:xfrm>
                  <a:prstGeom prst="rect">
                    <a:avLst/>
                  </a:prstGeom>
                </p:spPr>
              </p:pic>
              <p:sp>
                <p:nvSpPr>
                  <p:cNvPr id="58" name="&quot;Not Allowed&quot; Symbol 57">
                    <a:extLst>
                      <a:ext uri="{FF2B5EF4-FFF2-40B4-BE49-F238E27FC236}">
                        <a16:creationId xmlns:a16="http://schemas.microsoft.com/office/drawing/2014/main" id="{3A6B56FC-26C3-4FEC-AF05-0EC230BE253C}"/>
                      </a:ext>
                    </a:extLst>
                  </p:cNvPr>
                  <p:cNvSpPr/>
                  <p:nvPr/>
                </p:nvSpPr>
                <p:spPr>
                  <a:xfrm>
                    <a:off x="3087066" y="1180601"/>
                    <a:ext cx="1598270" cy="1598270"/>
                  </a:xfrm>
                  <a:prstGeom prst="noSmoking">
                    <a:avLst>
                      <a:gd name="adj" fmla="val 6984"/>
                    </a:avLst>
                  </a:prstGeom>
                  <a:solidFill>
                    <a:srgbClr val="FF0000">
                      <a:alpha val="65098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33A254BB-728B-46FC-AE36-69A08FD9FC00}"/>
                  </a:ext>
                </a:extLst>
              </p:cNvPr>
              <p:cNvSpPr txBox="1"/>
              <p:nvPr/>
            </p:nvSpPr>
            <p:spPr>
              <a:xfrm>
                <a:off x="5130195" y="1965529"/>
                <a:ext cx="1458724" cy="4570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r>
                  <a:rPr lang="en-US" sz="1100" b="1">
                    <a:cs typeface="Calibri"/>
                  </a:rPr>
                  <a:t>It is completely FREE and does NOT require any form of identification.</a:t>
                </a:r>
              </a:p>
            </p:txBody>
          </p:sp>
        </p:grp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5B5B4C32-5690-42D3-8E0F-8B8D57B90BE8}"/>
              </a:ext>
            </a:extLst>
          </p:cNvPr>
          <p:cNvSpPr/>
          <p:nvPr/>
        </p:nvSpPr>
        <p:spPr>
          <a:xfrm>
            <a:off x="6747715" y="1550194"/>
            <a:ext cx="3314776" cy="453210"/>
          </a:xfrm>
          <a:prstGeom prst="rect">
            <a:avLst/>
          </a:prstGeom>
          <a:solidFill>
            <a:srgbClr val="549F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25469997-340E-4E4D-9DDD-329EFC5C9422}"/>
              </a:ext>
            </a:extLst>
          </p:cNvPr>
          <p:cNvSpPr txBox="1"/>
          <p:nvPr/>
        </p:nvSpPr>
        <p:spPr>
          <a:xfrm>
            <a:off x="7162549" y="1667657"/>
            <a:ext cx="2472410" cy="23544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sz="1700" b="1">
                <a:solidFill>
                  <a:schemeClr val="bg1"/>
                </a:solidFill>
                <a:cs typeface="Calibri"/>
              </a:rPr>
              <a:t>BENEFITS OF VACCINATION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C180C783-5033-41A5-818F-D7E275EF2D0F}"/>
              </a:ext>
            </a:extLst>
          </p:cNvPr>
          <p:cNvSpPr/>
          <p:nvPr/>
        </p:nvSpPr>
        <p:spPr>
          <a:xfrm>
            <a:off x="6743697" y="5164740"/>
            <a:ext cx="3318795" cy="453210"/>
          </a:xfrm>
          <a:prstGeom prst="rect">
            <a:avLst/>
          </a:prstGeom>
          <a:gradFill flip="none" rotWithShape="1">
            <a:gsLst>
              <a:gs pos="0">
                <a:srgbClr val="C00000">
                  <a:alpha val="78000"/>
                </a:srgbClr>
              </a:gs>
              <a:gs pos="63000">
                <a:srgbClr val="C00000">
                  <a:alpha val="85000"/>
                </a:srgbClr>
              </a:gs>
              <a:gs pos="100000">
                <a:srgbClr val="C000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DB90134A-2100-44CE-B08A-1B5B56D1DA59}"/>
              </a:ext>
            </a:extLst>
          </p:cNvPr>
          <p:cNvSpPr txBox="1"/>
          <p:nvPr/>
        </p:nvSpPr>
        <p:spPr>
          <a:xfrm>
            <a:off x="7181121" y="5289944"/>
            <a:ext cx="2435266" cy="23544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sz="1700" b="1">
                <a:solidFill>
                  <a:schemeClr val="bg1"/>
                </a:solidFill>
                <a:cs typeface="Calibri"/>
              </a:rPr>
              <a:t>RISKS FOR UNVACCINATED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44FF3B32-BCBB-4E36-AA4F-850C58A6E173}"/>
              </a:ext>
            </a:extLst>
          </p:cNvPr>
          <p:cNvSpPr txBox="1"/>
          <p:nvPr/>
        </p:nvSpPr>
        <p:spPr>
          <a:xfrm>
            <a:off x="6972866" y="5768059"/>
            <a:ext cx="2821366" cy="170816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600"/>
              </a:spcAft>
              <a:buClr>
                <a:srgbClr val="C00000"/>
              </a:buClr>
              <a:buSzPct val="150000"/>
              <a:buFont typeface="Calibri" panose="020F0502020204030204" pitchFamily="34" charset="0"/>
              <a:buChar char="x"/>
            </a:pPr>
            <a:r>
              <a:rPr lang="en-US" sz="1200">
                <a:cs typeface="Calibri"/>
              </a:rPr>
              <a:t>Higher risk of COVID-19 infection.</a:t>
            </a:r>
            <a:endParaRPr lang="en-US" sz="1200"/>
          </a:p>
          <a:p>
            <a:pPr marL="171450" indent="-171450">
              <a:spcAft>
                <a:spcPts val="600"/>
              </a:spcAft>
              <a:buClr>
                <a:srgbClr val="C00000"/>
              </a:buClr>
              <a:buSzPct val="150000"/>
              <a:buFont typeface="Calibri" panose="020F0502020204030204" pitchFamily="34" charset="0"/>
              <a:buChar char="x"/>
            </a:pPr>
            <a:r>
              <a:rPr lang="en-US" sz="1200"/>
              <a:t>Higher risk of serious infection, hospitalization, and death.</a:t>
            </a:r>
            <a:endParaRPr lang="en-US" sz="1200">
              <a:cs typeface="Calibri"/>
            </a:endParaRPr>
          </a:p>
          <a:p>
            <a:pPr marL="171450" indent="-171450">
              <a:spcAft>
                <a:spcPts val="600"/>
              </a:spcAft>
              <a:buClr>
                <a:srgbClr val="C00000"/>
              </a:buClr>
              <a:buSzPct val="150000"/>
              <a:buFont typeface="Calibri" panose="020F0502020204030204" pitchFamily="34" charset="0"/>
              <a:buChar char="x"/>
            </a:pPr>
            <a:r>
              <a:rPr lang="en-US" sz="1200">
                <a:ea typeface="+mn-lt"/>
                <a:cs typeface="+mn-lt"/>
              </a:rPr>
              <a:t>Higher risk of developing long-term symptoms of COVID-19 if infected.</a:t>
            </a:r>
          </a:p>
          <a:p>
            <a:pPr marL="171450" indent="-171450">
              <a:spcAft>
                <a:spcPts val="600"/>
              </a:spcAft>
              <a:buClr>
                <a:srgbClr val="C00000"/>
              </a:buClr>
              <a:buSzPct val="150000"/>
              <a:buFont typeface="Calibri,Sans-Serif" panose="020F0502020204030204" pitchFamily="34" charset="0"/>
              <a:buChar char="x"/>
            </a:pPr>
            <a:r>
              <a:rPr lang="en-US" sz="1200">
                <a:ea typeface="+mn-lt"/>
                <a:cs typeface="+mn-lt"/>
              </a:rPr>
              <a:t>Higher risk of being exposed to new forms of the virus that are more contagious and dangerous.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202A308C-7CEE-4935-B621-3628895777AE}"/>
              </a:ext>
            </a:extLst>
          </p:cNvPr>
          <p:cNvSpPr txBox="1"/>
          <p:nvPr/>
        </p:nvSpPr>
        <p:spPr>
          <a:xfrm>
            <a:off x="6972866" y="2103517"/>
            <a:ext cx="2838450" cy="289310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6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200" dirty="0">
                <a:cs typeface="Calibri"/>
              </a:rPr>
              <a:t>Vaccination protects children and their families from becoming seriously ill and being hospitalized. </a:t>
            </a:r>
          </a:p>
          <a:p>
            <a:pPr marL="171450" indent="-171450">
              <a:spcAft>
                <a:spcPts val="6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200" dirty="0">
                <a:cs typeface="Calibri"/>
              </a:rPr>
              <a:t>Vaccination decreases the number of severe and deadly COVID-19 cases in </a:t>
            </a:r>
            <a:br>
              <a:rPr lang="en-US" sz="1200" dirty="0">
                <a:cs typeface="Calibri"/>
              </a:rPr>
            </a:br>
            <a:r>
              <a:rPr lang="en-US" sz="1200" dirty="0">
                <a:cs typeface="Calibri"/>
              </a:rPr>
              <a:t>your community.</a:t>
            </a:r>
          </a:p>
          <a:p>
            <a:pPr marL="171450" indent="-171450">
              <a:spcAft>
                <a:spcPts val="6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200" dirty="0">
                <a:cs typeface="Calibri"/>
              </a:rPr>
              <a:t>Vaccination protects hospitals and clinicians from being overwhelmed with severely ill COVID-19 patients.</a:t>
            </a:r>
            <a:endParaRPr lang="en-US" sz="1200" dirty="0"/>
          </a:p>
          <a:p>
            <a:pPr marL="171450" indent="-171450">
              <a:spcAft>
                <a:spcPts val="6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200" dirty="0">
                <a:cs typeface="Calibri"/>
              </a:rPr>
              <a:t>The more vaccinated individuals in our community, the less we need to worry about new variants.</a:t>
            </a:r>
          </a:p>
          <a:p>
            <a:pPr marL="171450" indent="-171450">
              <a:spcAft>
                <a:spcPts val="6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200" dirty="0"/>
              <a:t>Children can return to normal activities sooner if more people get vaccinated.</a:t>
            </a:r>
            <a:endParaRPr lang="en-US" sz="1200" dirty="0">
              <a:cs typeface="Calibri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89CB252-E784-4455-89F3-1ACD83DDD29D}"/>
              </a:ext>
            </a:extLst>
          </p:cNvPr>
          <p:cNvGrpSpPr/>
          <p:nvPr/>
        </p:nvGrpSpPr>
        <p:grpSpPr>
          <a:xfrm>
            <a:off x="459935" y="5550101"/>
            <a:ext cx="773682" cy="889334"/>
            <a:chOff x="279608" y="5059344"/>
            <a:chExt cx="873492" cy="1004065"/>
          </a:xfrm>
        </p:grpSpPr>
        <p:pic>
          <p:nvPicPr>
            <p:cNvPr id="9" name="Picture 8" descr="A person hugging a person in a garment&#10;&#10;Description automatically generated with medium confidence">
              <a:extLst>
                <a:ext uri="{FF2B5EF4-FFF2-40B4-BE49-F238E27FC236}">
                  <a16:creationId xmlns:a16="http://schemas.microsoft.com/office/drawing/2014/main" id="{45043F68-CCE6-4FF4-BA56-38E9359990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9608" y="5059344"/>
              <a:ext cx="873492" cy="861999"/>
            </a:xfrm>
            <a:prstGeom prst="rect">
              <a:avLst/>
            </a:prstGeom>
          </p:spPr>
        </p:pic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6A780DB7-0929-46D2-9C96-87885B1772A0}"/>
                </a:ext>
              </a:extLst>
            </p:cNvPr>
            <p:cNvSpPr/>
            <p:nvPr/>
          </p:nvSpPr>
          <p:spPr>
            <a:xfrm>
              <a:off x="298202" y="5806004"/>
              <a:ext cx="724351" cy="257405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50000">
                  <a:schemeClr val="bg1"/>
                </a:gs>
                <a:gs pos="100000">
                  <a:srgbClr val="FFFFFF">
                    <a:shade val="100000"/>
                    <a:satMod val="115000"/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5" name="TextBox 94">
            <a:extLst>
              <a:ext uri="{FF2B5EF4-FFF2-40B4-BE49-F238E27FC236}">
                <a16:creationId xmlns:a16="http://schemas.microsoft.com/office/drawing/2014/main" id="{9F5F32ED-BA3F-4570-8A07-AC8AB4B9934F}"/>
              </a:ext>
            </a:extLst>
          </p:cNvPr>
          <p:cNvSpPr txBox="1"/>
          <p:nvPr/>
        </p:nvSpPr>
        <p:spPr>
          <a:xfrm>
            <a:off x="1168907" y="232804"/>
            <a:ext cx="1941297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es-ES" b="1">
                <a:solidFill>
                  <a:srgbClr val="0E5299"/>
                </a:solidFill>
              </a:rPr>
              <a:t>COVID-19 VACCINES </a:t>
            </a:r>
          </a:p>
          <a:p>
            <a:r>
              <a:rPr lang="es-ES" b="1">
                <a:solidFill>
                  <a:srgbClr val="0E5299"/>
                </a:solidFill>
              </a:rPr>
              <a:t>FOR CHILDREN</a:t>
            </a:r>
            <a:endParaRPr lang="es-ES" b="1">
              <a:solidFill>
                <a:srgbClr val="0E5299"/>
              </a:solidFill>
              <a:cs typeface="Calibri"/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ACD0DCBD-3FEF-4229-A339-0F2FC7A58552}"/>
              </a:ext>
            </a:extLst>
          </p:cNvPr>
          <p:cNvSpPr/>
          <p:nvPr/>
        </p:nvSpPr>
        <p:spPr>
          <a:xfrm>
            <a:off x="-5032" y="3256818"/>
            <a:ext cx="3376878" cy="609398"/>
          </a:xfrm>
          <a:prstGeom prst="rect">
            <a:avLst/>
          </a:prstGeom>
          <a:gradFill flip="none" rotWithShape="1">
            <a:gsLst>
              <a:gs pos="0">
                <a:srgbClr val="0E5299">
                  <a:alpha val="76000"/>
                </a:srgbClr>
              </a:gs>
              <a:gs pos="63000">
                <a:srgbClr val="0E5299">
                  <a:alpha val="86000"/>
                </a:srgbClr>
              </a:gs>
              <a:gs pos="100000">
                <a:srgbClr val="0E5299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FE49E698-502A-4032-A4BF-1A132E2086B9}"/>
              </a:ext>
            </a:extLst>
          </p:cNvPr>
          <p:cNvSpPr txBox="1"/>
          <p:nvPr/>
        </p:nvSpPr>
        <p:spPr>
          <a:xfrm>
            <a:off x="529912" y="3328138"/>
            <a:ext cx="2292310" cy="4985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b="1">
                <a:solidFill>
                  <a:schemeClr val="bg1"/>
                </a:solidFill>
              </a:rPr>
              <a:t>HOW TO PROTECT YOUR CHILDREN</a:t>
            </a:r>
            <a:endParaRPr lang="es-ES" b="1">
              <a:solidFill>
                <a:schemeClr val="bg1"/>
              </a:solidFill>
              <a:cs typeface="Calibri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904400D5-4235-44E3-A0F0-2183C360E0EB}"/>
              </a:ext>
            </a:extLst>
          </p:cNvPr>
          <p:cNvSpPr txBox="1"/>
          <p:nvPr/>
        </p:nvSpPr>
        <p:spPr>
          <a:xfrm>
            <a:off x="314078" y="3971788"/>
            <a:ext cx="2830967" cy="150810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4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n-US" sz="1100" dirty="0"/>
              <a:t>Get vaccinated and get your children who are 6 months and older vaccinated.</a:t>
            </a:r>
            <a:endParaRPr lang="en-US" sz="1100" dirty="0">
              <a:cs typeface="Calibri"/>
            </a:endParaRPr>
          </a:p>
          <a:p>
            <a:pPr marL="171450" indent="-171450">
              <a:spcAft>
                <a:spcPts val="4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n-US" sz="1100" dirty="0">
                <a:solidFill>
                  <a:srgbClr val="000000"/>
                </a:solidFill>
                <a:cs typeface="Calibri"/>
              </a:rPr>
              <a:t>Wear a mask when indoors even when you are up to date on your vaccines.  </a:t>
            </a:r>
          </a:p>
          <a:p>
            <a:pPr marL="171450" indent="-171450">
              <a:spcAft>
                <a:spcPts val="4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n-US" sz="1100" dirty="0">
                <a:solidFill>
                  <a:srgbClr val="000000"/>
                </a:solidFill>
                <a:cs typeface="Calibri"/>
              </a:rPr>
              <a:t>If your child is up to date on their vaccination and is exposed to COVID-19, the child does not need t</a:t>
            </a:r>
            <a:r>
              <a:rPr lang="en-US" sz="1100" dirty="0">
                <a:cs typeface="Calibri"/>
              </a:rPr>
              <a:t>o quarantine. Get them tested 5-7 days after exposure.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4C21A323-F65B-48A5-B37D-2CE703D9F642}"/>
              </a:ext>
            </a:extLst>
          </p:cNvPr>
          <p:cNvSpPr txBox="1"/>
          <p:nvPr/>
        </p:nvSpPr>
        <p:spPr>
          <a:xfrm>
            <a:off x="1250086" y="5699302"/>
            <a:ext cx="1089325" cy="5909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 b="1"/>
              <a:t>For </a:t>
            </a:r>
          </a:p>
          <a:p>
            <a:pPr>
              <a:lnSpc>
                <a:spcPct val="80000"/>
              </a:lnSpc>
            </a:pPr>
            <a:r>
              <a:rPr lang="en-US" sz="2000" b="1"/>
              <a:t>women:</a:t>
            </a:r>
            <a:endParaRPr lang="en-US" sz="2000" b="1">
              <a:cs typeface="Calibri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BF247A29-5D55-4E85-ABEB-BD2C8E643642}"/>
              </a:ext>
            </a:extLst>
          </p:cNvPr>
          <p:cNvSpPr txBox="1"/>
          <p:nvPr/>
        </p:nvSpPr>
        <p:spPr>
          <a:xfrm>
            <a:off x="314078" y="6358521"/>
            <a:ext cx="2830966" cy="109260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600"/>
              </a:spcAft>
              <a:buClr>
                <a:srgbClr val="0E5299"/>
              </a:buClr>
              <a:buSzPct val="225000"/>
              <a:buFont typeface="Calibri,Sans-Serif" panose="020F0502020204030204" pitchFamily="34" charset="0"/>
              <a:buChar char="₊"/>
            </a:pPr>
            <a:r>
              <a:rPr lang="en-US" sz="1100" dirty="0"/>
              <a:t>For women of any age who are pregnant, breastfeeding, or trying to get pregnant, vaccines are critical for keeping moms and their babies healthy. </a:t>
            </a:r>
            <a:endParaRPr lang="en-US" sz="1100" dirty="0">
              <a:ea typeface="+mn-lt"/>
              <a:cs typeface="+mn-lt"/>
            </a:endParaRPr>
          </a:p>
          <a:p>
            <a:pPr marL="171450" indent="-171450">
              <a:spcAft>
                <a:spcPts val="600"/>
              </a:spcAft>
              <a:buClr>
                <a:srgbClr val="0E5299"/>
              </a:buClr>
              <a:buSzPct val="225000"/>
              <a:buFont typeface="Calibri,Sans-Serif" panose="020F0502020204030204" pitchFamily="34" charset="0"/>
              <a:buChar char="₊"/>
            </a:pPr>
            <a:r>
              <a:rPr lang="en-US" sz="1100" dirty="0">
                <a:ea typeface="+mn-lt"/>
                <a:cs typeface="+mn-lt"/>
              </a:rPr>
              <a:t>For adults and teens between 18-60 years old, we recommend getting Pfizer or Moderna.</a:t>
            </a:r>
          </a:p>
        </p:txBody>
      </p:sp>
      <p:sp>
        <p:nvSpPr>
          <p:cNvPr id="19" name="TextBox 1">
            <a:extLst>
              <a:ext uri="{FF2B5EF4-FFF2-40B4-BE49-F238E27FC236}">
                <a16:creationId xmlns:a16="http://schemas.microsoft.com/office/drawing/2014/main" id="{4D434839-6B9B-68AC-A4DA-21DB2EBBD83F}"/>
              </a:ext>
            </a:extLst>
          </p:cNvPr>
          <p:cNvSpPr txBox="1"/>
          <p:nvPr/>
        </p:nvSpPr>
        <p:spPr>
          <a:xfrm>
            <a:off x="198738" y="875059"/>
            <a:ext cx="3075090" cy="160197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-114300">
              <a:lnSpc>
                <a:spcPct val="90000"/>
              </a:lnSpc>
              <a:spcAft>
                <a:spcPts val="600"/>
              </a:spcAft>
              <a:buClr>
                <a:srgbClr val="0E5299"/>
              </a:buClr>
              <a:buSzPct val="114999"/>
              <a:buFont typeface="Wingdings,Sans-Serif" panose="05000000000000000000" pitchFamily="2" charset="2"/>
              <a:buChar char="Ø"/>
            </a:pPr>
            <a:r>
              <a:rPr lang="en-US" sz="1100" b="1" dirty="0">
                <a:ea typeface="+mn-lt"/>
                <a:cs typeface="+mn-lt"/>
              </a:rPr>
              <a:t>Children 6 mos. to 4 </a:t>
            </a:r>
            <a:r>
              <a:rPr lang="en-US" sz="1100" b="1" dirty="0" err="1">
                <a:ea typeface="+mn-lt"/>
                <a:cs typeface="+mn-lt"/>
              </a:rPr>
              <a:t>yrs</a:t>
            </a:r>
            <a:r>
              <a:rPr lang="en-US" sz="1100" b="1" dirty="0">
                <a:ea typeface="+mn-lt"/>
                <a:cs typeface="+mn-lt"/>
              </a:rPr>
              <a:t>: </a:t>
            </a:r>
            <a:r>
              <a:rPr lang="en-US" sz="1100" dirty="0">
                <a:ea typeface="+mn-lt"/>
                <a:cs typeface="+mn-lt"/>
              </a:rPr>
              <a:t>3 doses for Pfizer, 2 doses for Moderna. No booster at this time.*</a:t>
            </a:r>
            <a:endParaRPr lang="en-US" dirty="0"/>
          </a:p>
          <a:p>
            <a:pPr marL="114300" indent="-114300">
              <a:lnSpc>
                <a:spcPct val="90000"/>
              </a:lnSpc>
              <a:spcAft>
                <a:spcPts val="600"/>
              </a:spcAft>
              <a:buClr>
                <a:srgbClr val="0E5299"/>
              </a:buClr>
              <a:buSzPct val="114999"/>
              <a:buFont typeface="Wingdings,Sans-Serif" panose="05000000000000000000" pitchFamily="2" charset="2"/>
              <a:buChar char="Ø"/>
            </a:pPr>
            <a:r>
              <a:rPr lang="en-US" sz="1100" b="1" dirty="0">
                <a:ea typeface="+mn-lt"/>
                <a:cs typeface="+mn-lt"/>
              </a:rPr>
              <a:t>Children 5+: </a:t>
            </a:r>
            <a:r>
              <a:rPr lang="en-US" sz="1100" dirty="0">
                <a:ea typeface="+mn-lt"/>
                <a:cs typeface="+mn-lt"/>
              </a:rPr>
              <a:t>2 doses. Pfizer, 1 booster.*</a:t>
            </a:r>
          </a:p>
          <a:p>
            <a:pPr marL="114300" indent="-114300">
              <a:lnSpc>
                <a:spcPct val="90000"/>
              </a:lnSpc>
              <a:spcAft>
                <a:spcPts val="600"/>
              </a:spcAft>
              <a:buClr>
                <a:srgbClr val="0E5299"/>
              </a:buClr>
              <a:buSzPct val="114999"/>
              <a:buFont typeface="Wingdings,Sans-Serif" panose="05000000000000000000" pitchFamily="2" charset="2"/>
              <a:buChar char="Ø"/>
            </a:pPr>
            <a:r>
              <a:rPr lang="en-US" sz="1100" b="1" dirty="0">
                <a:ea typeface="+mn-lt"/>
                <a:cs typeface="+mn-lt"/>
              </a:rPr>
              <a:t>Immunocompromised children: </a:t>
            </a:r>
            <a:br>
              <a:rPr lang="en-US" sz="1100" b="1" dirty="0">
                <a:ea typeface="+mn-lt"/>
                <a:cs typeface="+mn-lt"/>
              </a:rPr>
            </a:br>
            <a:r>
              <a:rPr lang="en-US" sz="1100" b="1" dirty="0">
                <a:ea typeface="+mn-lt"/>
                <a:cs typeface="+mn-lt"/>
              </a:rPr>
              <a:t>5-11:</a:t>
            </a:r>
            <a:r>
              <a:rPr lang="en-US" sz="1100" dirty="0">
                <a:ea typeface="+mn-lt"/>
                <a:cs typeface="+mn-lt"/>
              </a:rPr>
              <a:t> 3 doses, plus one booster. </a:t>
            </a:r>
            <a:br>
              <a:rPr lang="en-US" sz="1100" dirty="0">
                <a:ea typeface="+mn-lt"/>
                <a:cs typeface="+mn-lt"/>
              </a:rPr>
            </a:br>
            <a:r>
              <a:rPr lang="en-US" sz="1100" b="1" dirty="0">
                <a:ea typeface="+mn-lt"/>
                <a:cs typeface="+mn-lt"/>
              </a:rPr>
              <a:t>12-17: </a:t>
            </a:r>
            <a:r>
              <a:rPr lang="en-US" sz="1100" dirty="0">
                <a:ea typeface="+mn-lt"/>
                <a:cs typeface="+mn-lt"/>
              </a:rPr>
              <a:t>3 doses plus 2 boosters.  </a:t>
            </a:r>
          </a:p>
          <a:p>
            <a:pPr marL="114300" indent="-114300">
              <a:lnSpc>
                <a:spcPct val="90000"/>
              </a:lnSpc>
              <a:spcAft>
                <a:spcPts val="600"/>
              </a:spcAft>
              <a:buClr>
                <a:srgbClr val="0E5299"/>
              </a:buClr>
              <a:buSzPct val="114999"/>
              <a:buFont typeface="Wingdings,Sans-Serif" panose="05000000000000000000" pitchFamily="2" charset="2"/>
              <a:buChar char="Ø"/>
            </a:pPr>
            <a:r>
              <a:rPr lang="en-US" sz="1100" b="1" dirty="0">
                <a:ea typeface="+mn-lt"/>
                <a:cs typeface="+mn-lt"/>
              </a:rPr>
              <a:t>Spacing between doses varies, but for boys 12-17: </a:t>
            </a:r>
            <a:r>
              <a:rPr lang="en-US" sz="1100" dirty="0">
                <a:ea typeface="+mn-lt"/>
                <a:cs typeface="+mn-lt"/>
              </a:rPr>
              <a:t>2 doses, 8 weeks apart.** Visit the CDC's page for spacing: </a:t>
            </a:r>
            <a:r>
              <a:rPr lang="en-US" sz="1100" dirty="0">
                <a:ea typeface="+mn-lt"/>
                <a:cs typeface="+mn-lt"/>
                <a:hlinkClick r:id="rId21"/>
              </a:rPr>
              <a:t>https://bit.ly/3zcBgwT</a:t>
            </a:r>
            <a:endParaRPr lang="en-US" sz="1100">
              <a:cs typeface="Calibri" panose="020F0502020204030204"/>
            </a:endParaRPr>
          </a:p>
        </p:txBody>
      </p:sp>
      <p:sp>
        <p:nvSpPr>
          <p:cNvPr id="73" name="TextBox 1">
            <a:extLst>
              <a:ext uri="{FF2B5EF4-FFF2-40B4-BE49-F238E27FC236}">
                <a16:creationId xmlns:a16="http://schemas.microsoft.com/office/drawing/2014/main" id="{AD51A6B2-FA58-AFEE-9A6A-9DB23D9C39DE}"/>
              </a:ext>
            </a:extLst>
          </p:cNvPr>
          <p:cNvSpPr txBox="1"/>
          <p:nvPr/>
        </p:nvSpPr>
        <p:spPr>
          <a:xfrm>
            <a:off x="156835" y="2560921"/>
            <a:ext cx="3198033" cy="52322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300"/>
              </a:spcAft>
              <a:buClr>
                <a:srgbClr val="0E5299"/>
              </a:buClr>
              <a:buSzPct val="114999"/>
            </a:pPr>
            <a:r>
              <a:rPr lang="en-US" sz="1050" dirty="0">
                <a:ea typeface="+mn-lt"/>
                <a:cs typeface="+mn-lt"/>
              </a:rPr>
              <a:t>*Moderna’s booster for both age groups is expected soon.</a:t>
            </a:r>
            <a:endParaRPr lang="en-US" sz="1050" dirty="0">
              <a:cs typeface="Calibri"/>
            </a:endParaRPr>
          </a:p>
          <a:p>
            <a:pPr>
              <a:spcAft>
                <a:spcPts val="300"/>
              </a:spcAft>
              <a:buClr>
                <a:srgbClr val="0E5299"/>
              </a:buClr>
              <a:buSzPct val="114999"/>
            </a:pPr>
            <a:r>
              <a:rPr lang="en-US" sz="1050" dirty="0">
                <a:ea typeface="+mn-lt"/>
                <a:cs typeface="+mn-lt"/>
              </a:rPr>
              <a:t>** The CDC recommends this altered schedule to reduce the very small risk of myocarditis among adolescent boys.</a:t>
            </a:r>
          </a:p>
        </p:txBody>
      </p:sp>
      <p:pic>
        <p:nvPicPr>
          <p:cNvPr id="24" name="Picture 23" descr="A picture containing text&#10;&#10;Description automatically generated">
            <a:extLst>
              <a:ext uri="{FF2B5EF4-FFF2-40B4-BE49-F238E27FC236}">
                <a16:creationId xmlns:a16="http://schemas.microsoft.com/office/drawing/2014/main" id="{B9065EB2-B0F0-0DBC-0F3C-FCB0C05CE38B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07"/>
          <a:stretch/>
        </p:blipFill>
        <p:spPr>
          <a:xfrm>
            <a:off x="3823950" y="6021555"/>
            <a:ext cx="855164" cy="88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0763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205106ECAF734D9CC60C8969D22B8A" ma:contentTypeVersion="16" ma:contentTypeDescription="Create a new document." ma:contentTypeScope="" ma:versionID="7b29fe4afdd2855c9387aabe9f1a1d22">
  <xsd:schema xmlns:xsd="http://www.w3.org/2001/XMLSchema" xmlns:xs="http://www.w3.org/2001/XMLSchema" xmlns:p="http://schemas.microsoft.com/office/2006/metadata/properties" xmlns:ns2="75afdd44-4aa4-4d0a-9dc0-7606fd3e2ef5" xmlns:ns3="41a82cfb-08d0-4eac-a8a5-9ca94e9619de" targetNamespace="http://schemas.microsoft.com/office/2006/metadata/properties" ma:root="true" ma:fieldsID="e7d22e23de2cf0cd3ffd979b46d59241" ns2:_="" ns3:_="">
    <xsd:import namespace="75afdd44-4aa4-4d0a-9dc0-7606fd3e2ef5"/>
    <xsd:import namespace="41a82cfb-08d0-4eac-a8a5-9ca94e9619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afdd44-4aa4-4d0a-9dc0-7606fd3e2e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ece98c3-52f6-45e3-858d-f92ed8f83f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a82cfb-08d0-4eac-a8a5-9ca94e9619d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00e72db-c2aa-41da-91da-e234c5c619be}" ma:internalName="TaxCatchAll" ma:showField="CatchAllData" ma:web="41a82cfb-08d0-4eac-a8a5-9ca94e9619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41a82cfb-08d0-4eac-a8a5-9ca94e9619de">
      <UserInfo>
        <DisplayName>Alma Galvan</DisplayName>
        <AccountId>20</AccountId>
        <AccountType/>
      </UserInfo>
      <UserInfo>
        <DisplayName>Noel Dufrene</DisplayName>
        <AccountId>328</AccountId>
        <AccountType/>
      </UserInfo>
      <UserInfo>
        <DisplayName>Esther Rojas</DisplayName>
        <AccountId>999</AccountId>
        <AccountType/>
      </UserInfo>
      <UserInfo>
        <DisplayName>Amy Liebman</DisplayName>
        <AccountId>13</AccountId>
        <AccountType/>
      </UserInfo>
    </SharedWithUsers>
    <lcf76f155ced4ddcb4097134ff3c332f xmlns="75afdd44-4aa4-4d0a-9dc0-7606fd3e2ef5">
      <Terms xmlns="http://schemas.microsoft.com/office/infopath/2007/PartnerControls"/>
    </lcf76f155ced4ddcb4097134ff3c332f>
    <TaxCatchAll xmlns="41a82cfb-08d0-4eac-a8a5-9ca94e9619de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7ECE2F1-EE22-4977-A64E-8DF167C25E25}">
  <ds:schemaRefs>
    <ds:schemaRef ds:uri="41a82cfb-08d0-4eac-a8a5-9ca94e9619de"/>
    <ds:schemaRef ds:uri="75afdd44-4aa4-4d0a-9dc0-7606fd3e2ef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7B0C9791-0C68-4692-80D1-3058BBD0918D}">
  <ds:schemaRefs>
    <ds:schemaRef ds:uri="41a82cfb-08d0-4eac-a8a5-9ca94e9619de"/>
    <ds:schemaRef ds:uri="75afdd44-4aa4-4d0a-9dc0-7606fd3e2ef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C31A789-22A4-42AD-9555-79F54CF048E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Custom</PresentationFormat>
  <Slides>2</Slides>
  <Notes>2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Giovanni Lopez-Quezada</dc:creator>
  <cp:revision>22</cp:revision>
  <dcterms:created xsi:type="dcterms:W3CDTF">2021-06-09T15:49:13Z</dcterms:created>
  <dcterms:modified xsi:type="dcterms:W3CDTF">2022-07-13T13:50:26Z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0x01010088205106ECAF734D9CC60C8969D22B8A</vt:lpwstr>
  </property>
  <property fmtid="{D5CDD505-2E9C-101B-9397-08002B2CF9AE}" pid="3" name="MediaServiceImageTags">
    <vt:lpwstr/>
  </property>
</Properties>
</file>