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1E8EC-E476-4F33-8144-0A08D41E80E0}" v="120" dt="2022-07-18T18:46:57.822"/>
    <p1510:client id="{D6387048-CFC2-F1D9-3575-E68BF1E0E5CE}" v="219" dt="2022-07-18T18:38:09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55" y="53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hyperlink" Target="https://bit.ly/3zcBgwT" TargetMode="External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1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3712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289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Mete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</a:rPr>
                <a:t>Sosyal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</a:rPr>
                <a:t>ou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PRAN VAKSEN!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692906" y="233321"/>
            <a:ext cx="2613513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KIJAN MWEN KA BAY PITIT MWEN VAKSEN COVID-19?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16152" y="956836"/>
            <a:ext cx="2895669" cy="34676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lokalize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Sant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kominote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Mande </a:t>
            </a:r>
            <a:r>
              <a:rPr lang="en-US" sz="1200" b="1" err="1">
                <a:ea typeface="+mn-lt"/>
                <a:cs typeface="+mn-lt"/>
              </a:rPr>
              <a:t>doktè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pitit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ofri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>
                <a:ea typeface="+mn-lt"/>
                <a:cs typeface="+mn-lt"/>
              </a:rPr>
              <a:t>COVID-19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Tyeke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 </a:t>
            </a: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lekòl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pitit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konsènan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pran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COVID-19. </a:t>
            </a: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nan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lekòl</a:t>
            </a:r>
            <a:r>
              <a:rPr lang="en-US" sz="1200">
                <a:ea typeface="+mn-lt"/>
                <a:cs typeface="+mn-lt"/>
              </a:rPr>
              <a:t> la.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Gen </a:t>
            </a:r>
            <a:r>
              <a:rPr lang="en-US" sz="1200" err="1">
                <a:cs typeface="Calibri"/>
              </a:rPr>
              <a:t>kèk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ke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ekzije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prezan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pitit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ap </a:t>
            </a:r>
            <a:r>
              <a:rPr lang="en-US" sz="1200" err="1">
                <a:cs typeface="Calibri"/>
              </a:rPr>
              <a:t>vaksine</a:t>
            </a:r>
            <a:r>
              <a:rPr lang="en-US" sz="1200">
                <a:cs typeface="Calibri"/>
              </a:rPr>
              <a:t>. </a:t>
            </a:r>
            <a:r>
              <a:rPr lang="en-US" sz="1200" err="1">
                <a:cs typeface="Calibri"/>
              </a:rPr>
              <a:t>Chache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klinik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apwè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klinik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tanpore</a:t>
            </a:r>
            <a:r>
              <a:rPr lang="en-US" sz="1200">
                <a:cs typeface="Calibri"/>
              </a:rPr>
              <a:t> ap pi fasil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kap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travay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6299" y="4644718"/>
            <a:ext cx="2584462" cy="26161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700" b="1"/>
              <a:t>POU PLIS ENFÓMASYON</a:t>
            </a:r>
            <a:endParaRPr lang="en-US" sz="17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671" y="4977521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0508315-2B8A-4C88-9B33-E109AB188D6D}"/>
              </a:ext>
            </a:extLst>
          </p:cNvPr>
          <p:cNvGrpSpPr/>
          <p:nvPr/>
        </p:nvGrpSpPr>
        <p:grpSpPr>
          <a:xfrm>
            <a:off x="3604594" y="6077590"/>
            <a:ext cx="2807873" cy="658139"/>
            <a:chOff x="3477485" y="5949076"/>
            <a:chExt cx="2807873" cy="658139"/>
          </a:xfrm>
        </p:grpSpPr>
        <p:pic>
          <p:nvPicPr>
            <p:cNvPr id="34" name="Picture 33" descr="A screenshot of a video game&#10;&#10;Description automatically generated with low confidence">
              <a:extLst>
                <a:ext uri="{FF2B5EF4-FFF2-40B4-BE49-F238E27FC236}">
                  <a16:creationId xmlns:a16="http://schemas.microsoft.com/office/drawing/2014/main" id="{EDEE0F97-3635-427A-BD00-71FB51359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485" y="6113750"/>
              <a:ext cx="919255" cy="49346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98A33C-7962-4B3C-B25B-C9892753FC58}"/>
                </a:ext>
              </a:extLst>
            </p:cNvPr>
            <p:cNvSpPr txBox="1"/>
            <p:nvPr/>
          </p:nvSpPr>
          <p:spPr>
            <a:xfrm>
              <a:off x="4546700" y="5949076"/>
              <a:ext cx="1738658" cy="63709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150" err="1"/>
                <a:t>htmlPou</a:t>
              </a:r>
              <a:r>
                <a:rPr lang="en-US" sz="1150"/>
                <a:t> </a:t>
              </a:r>
              <a:r>
                <a:rPr lang="en-US" sz="1150" err="1"/>
                <a:t>repons</a:t>
              </a:r>
              <a:r>
                <a:rPr lang="en-US" sz="1150"/>
                <a:t> </a:t>
              </a:r>
              <a:r>
                <a:rPr lang="en-US" sz="1150" err="1"/>
                <a:t>ak</a:t>
              </a:r>
              <a:r>
                <a:rPr lang="en-US" sz="1150"/>
                <a:t> </a:t>
              </a:r>
              <a:r>
                <a:rPr lang="en-US" sz="1150" err="1"/>
                <a:t>Keksyon</a:t>
              </a:r>
              <a:r>
                <a:rPr lang="en-US" sz="1150"/>
                <a:t> </a:t>
              </a:r>
              <a:r>
                <a:rPr lang="en-US" sz="1150" err="1"/>
                <a:t>yo</a:t>
              </a:r>
              <a:r>
                <a:rPr lang="en-US" sz="1150"/>
                <a:t> </a:t>
              </a:r>
              <a:r>
                <a:rPr lang="en-US" sz="1150" err="1"/>
                <a:t>Poze</a:t>
              </a:r>
              <a:r>
                <a:rPr lang="en-US" sz="1150"/>
                <a:t> </a:t>
              </a:r>
              <a:r>
                <a:rPr lang="en-US" sz="1150" err="1"/>
                <a:t>Keksyon</a:t>
              </a:r>
              <a:r>
                <a:rPr lang="en-US" sz="1150"/>
                <a:t> </a:t>
              </a:r>
              <a:r>
                <a:rPr lang="en-US" sz="1150" err="1"/>
                <a:t>Souvan</a:t>
              </a:r>
              <a:r>
                <a:rPr lang="en-US" sz="1150"/>
                <a:t>, </a:t>
              </a:r>
              <a:r>
                <a:rPr lang="en-US" sz="1150" err="1"/>
                <a:t>visite</a:t>
              </a:r>
              <a:r>
                <a:rPr lang="en-US" sz="1150"/>
                <a:t> </a:t>
              </a:r>
              <a:r>
                <a:rPr lang="en-US" sz="1150" b="1"/>
                <a:t>Migrant Clinicians Network</a:t>
              </a:r>
              <a:r>
                <a:rPr lang="en-US" sz="1150"/>
                <a:t> (MCN):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65F239E6-4419-4ED1-9D01-216CFBD58666}"/>
              </a:ext>
            </a:extLst>
          </p:cNvPr>
          <p:cNvSpPr txBox="1"/>
          <p:nvPr/>
        </p:nvSpPr>
        <p:spPr>
          <a:xfrm>
            <a:off x="4672335" y="6723104"/>
            <a:ext cx="1618108" cy="2000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s-ES" sz="1300">
                <a:ea typeface="+mn-lt"/>
                <a:cs typeface="+mn-lt"/>
              </a:rPr>
              <a:t>https://bit.ly/3ki1xAI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65080" y="7048107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97870"/>
            <a:ext cx="2953110" cy="1234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Timoun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523576E-1B7C-4FF4-8438-582F0AA0E0C7}"/>
              </a:ext>
            </a:extLst>
          </p:cNvPr>
          <p:cNvGrpSpPr/>
          <p:nvPr/>
        </p:nvGrpSpPr>
        <p:grpSpPr>
          <a:xfrm>
            <a:off x="3618870" y="5172375"/>
            <a:ext cx="2779321" cy="707886"/>
            <a:chOff x="3633791" y="5111564"/>
            <a:chExt cx="2779321" cy="707886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8A3881D-D230-4BED-914B-A3B68A241015}"/>
                </a:ext>
              </a:extLst>
            </p:cNvPr>
            <p:cNvSpPr txBox="1"/>
            <p:nvPr/>
          </p:nvSpPr>
          <p:spPr>
            <a:xfrm>
              <a:off x="4672334" y="5111564"/>
              <a:ext cx="1740778" cy="7078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1000"/>
                </a:spcAft>
                <a:buClr>
                  <a:srgbClr val="0E5299"/>
                </a:buClr>
                <a:buSzPct val="225000"/>
              </a:pPr>
              <a:r>
                <a:rPr lang="en-US" sz="1150" b="1" err="1">
                  <a:ea typeface="+mn-lt"/>
                  <a:cs typeface="+mn-lt"/>
                </a:rPr>
                <a:t>Vizite</a:t>
              </a:r>
              <a:r>
                <a:rPr lang="en-US" sz="1150" b="1">
                  <a:ea typeface="+mn-lt"/>
                  <a:cs typeface="+mn-lt"/>
                </a:rPr>
                <a:t> Sant </a:t>
              </a:r>
              <a:r>
                <a:rPr lang="en-US" sz="1150" b="1" err="1">
                  <a:ea typeface="+mn-lt"/>
                  <a:cs typeface="+mn-lt"/>
                </a:rPr>
                <a:t>kontwòl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maladi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ak</a:t>
              </a:r>
              <a:r>
                <a:rPr lang="en-US" sz="1150" b="1">
                  <a:ea typeface="+mn-lt"/>
                  <a:cs typeface="+mn-lt"/>
                </a:rPr>
                <a:t> </a:t>
              </a:r>
              <a:r>
                <a:rPr lang="en-US" sz="1150" b="1" err="1">
                  <a:ea typeface="+mn-lt"/>
                  <a:cs typeface="+mn-lt"/>
                </a:rPr>
                <a:t>pwevansyon</a:t>
              </a:r>
              <a:r>
                <a:rPr lang="en-US" sz="1150" b="1">
                  <a:ea typeface="+mn-lt"/>
                  <a:cs typeface="+mn-lt"/>
                </a:rPr>
                <a:t>:</a:t>
              </a:r>
              <a:br>
                <a:rPr lang="en-US" sz="1150" b="1">
                  <a:ea typeface="+mn-lt"/>
                  <a:cs typeface="+mn-lt"/>
                </a:rPr>
              </a:br>
              <a:r>
                <a:rPr lang="en-US" sz="1150">
                  <a:ea typeface="+mn-lt"/>
                  <a:cs typeface="+mn-lt"/>
                </a:rPr>
                <a:t>https://www.cdc.gov/coronavirus/</a:t>
              </a:r>
              <a:r>
                <a:rPr lang="en-US" sz="1150">
                  <a:cs typeface="Calibri" panose="020F0502020204030204"/>
                </a:rPr>
                <a:t>2019-ncov/index.html</a:t>
              </a:r>
              <a:endParaRPr lang="en-US" sz="1150">
                <a:ea typeface="+mn-lt"/>
                <a:cs typeface="+mn-lt"/>
              </a:endParaRPr>
            </a:p>
          </p:txBody>
        </p:sp>
        <p:pic>
          <p:nvPicPr>
            <p:cNvPr id="77" name="Picture 76" descr="Logo&#10;&#10;Description automatically generated">
              <a:extLst>
                <a:ext uri="{FF2B5EF4-FFF2-40B4-BE49-F238E27FC236}">
                  <a16:creationId xmlns:a16="http://schemas.microsoft.com/office/drawing/2014/main" id="{A6061258-59A6-4798-B7FC-A4B251D1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791" y="5141304"/>
              <a:ext cx="859569" cy="64945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34723" y="245783"/>
            <a:ext cx="2859216" cy="2622197"/>
            <a:chOff x="209262" y="242949"/>
            <a:chExt cx="2859216" cy="262219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13788" y="474748"/>
              <a:ext cx="2774648" cy="2390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050">
                  <a:ea typeface="+mn-lt"/>
                  <a:cs typeface="+mn-lt"/>
                </a:rPr>
                <a:t>Gen </a:t>
              </a:r>
              <a:r>
                <a:rPr lang="en-US" sz="1050" err="1">
                  <a:ea typeface="+mn-lt"/>
                  <a:cs typeface="+mn-lt"/>
                </a:rPr>
                <a:t>kèk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 ki vin </a:t>
              </a:r>
              <a:r>
                <a:rPr lang="en-US" sz="1050" err="1">
                  <a:ea typeface="+mn-lt"/>
                  <a:cs typeface="+mn-lt"/>
                </a:rPr>
                <a:t>malad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grav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kowonaviris</a:t>
              </a:r>
              <a:r>
                <a:rPr lang="en-US" sz="1050">
                  <a:ea typeface="+mn-lt"/>
                  <a:cs typeface="+mn-lt"/>
                </a:rPr>
                <a:t>. COVID-19 se </a:t>
              </a:r>
              <a:r>
                <a:rPr lang="en-US" sz="1050" err="1">
                  <a:ea typeface="+mn-lt"/>
                  <a:cs typeface="+mn-lt"/>
                </a:rPr>
                <a:t>youn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prensipal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lanmò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lakay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. Li se  </a:t>
              </a:r>
              <a:r>
                <a:rPr lang="en-US" sz="1050" err="1">
                  <a:ea typeface="+mn-lt"/>
                  <a:cs typeface="+mn-lt"/>
                </a:rPr>
                <a:t>nimewo</a:t>
              </a:r>
              <a:r>
                <a:rPr lang="en-US" sz="1050">
                  <a:ea typeface="+mn-lt"/>
                  <a:cs typeface="+mn-lt"/>
                </a:rPr>
                <a:t> 1 nan </a:t>
              </a:r>
              <a:r>
                <a:rPr lang="en-US" sz="1050" err="1">
                  <a:ea typeface="+mn-lt"/>
                  <a:cs typeface="+mn-lt"/>
                </a:rPr>
                <a:t>kesyon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lanmò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akoz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enfeksyon</a:t>
              </a:r>
              <a:r>
                <a:rPr lang="en-US" sz="1050">
                  <a:ea typeface="+mn-lt"/>
                  <a:cs typeface="+mn-lt"/>
                </a:rPr>
                <a:t>/</a:t>
              </a:r>
              <a:r>
                <a:rPr lang="en-US" sz="1050" err="1">
                  <a:ea typeface="+mn-lt"/>
                  <a:cs typeface="+mn-lt"/>
                </a:rPr>
                <a:t>maladi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respiratwa</a:t>
              </a:r>
              <a:r>
                <a:rPr lang="en-US" sz="1050">
                  <a:ea typeface="+mn-lt"/>
                  <a:cs typeface="+mn-lt"/>
                </a:rPr>
                <a:t>. Gen </a:t>
              </a:r>
              <a:r>
                <a:rPr lang="en-US" sz="1050" err="1">
                  <a:ea typeface="+mn-lt"/>
                  <a:cs typeface="+mn-lt"/>
                </a:rPr>
                <a:t>plizyè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milye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timoun</a:t>
              </a:r>
              <a:r>
                <a:rPr lang="en-US" sz="1050">
                  <a:ea typeface="+mn-lt"/>
                  <a:cs typeface="+mn-lt"/>
                </a:rPr>
                <a:t> ki </a:t>
              </a:r>
              <a:r>
                <a:rPr lang="en-US" sz="1050" err="1">
                  <a:ea typeface="+mn-lt"/>
                  <a:cs typeface="+mn-lt"/>
                </a:rPr>
                <a:t>te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entène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lopital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pou</a:t>
              </a:r>
              <a:r>
                <a:rPr lang="en-US" sz="1050">
                  <a:ea typeface="+mn-lt"/>
                  <a:cs typeface="+mn-lt"/>
                </a:rPr>
                <a:t> COVID. </a:t>
              </a:r>
              <a:r>
                <a:rPr lang="en-US" sz="1050" err="1">
                  <a:ea typeface="+mn-lt"/>
                  <a:cs typeface="+mn-lt"/>
                </a:rPr>
                <a:t>Pifò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pa t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 </a:t>
              </a:r>
              <a:r>
                <a:rPr lang="en-US" sz="1050" err="1">
                  <a:ea typeface="+mn-lt"/>
                  <a:cs typeface="+mn-lt"/>
                </a:rPr>
                <a:t>Anviwon</a:t>
              </a:r>
              <a:r>
                <a:rPr lang="en-US" sz="1050">
                  <a:ea typeface="+mn-lt"/>
                  <a:cs typeface="+mn-lt"/>
                </a:rPr>
                <a:t> 1/3 nan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pa t </a:t>
              </a:r>
              <a:r>
                <a:rPr lang="en-US" sz="1050" err="1">
                  <a:ea typeface="+mn-lt"/>
                  <a:cs typeface="+mn-lt"/>
                </a:rPr>
                <a:t>deja</a:t>
              </a:r>
              <a:r>
                <a:rPr lang="en-US" sz="1050">
                  <a:ea typeface="+mn-lt"/>
                  <a:cs typeface="+mn-lt"/>
                </a:rPr>
                <a:t> nan </a:t>
              </a:r>
              <a:r>
                <a:rPr lang="en-US" sz="1050" err="1">
                  <a:ea typeface="+mn-lt"/>
                  <a:cs typeface="+mn-lt"/>
                </a:rPr>
                <a:t>kèk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kondisyon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tankou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dyabèt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oswa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obèz</a:t>
              </a:r>
              <a:r>
                <a:rPr lang="en-US" sz="1050">
                  <a:ea typeface="+mn-lt"/>
                  <a:cs typeface="+mn-lt"/>
                </a:rPr>
                <a:t>.</a:t>
              </a:r>
              <a:endParaRPr lang="en-US" sz="1050"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fr-HT" sz="1050" err="1">
                  <a:ea typeface="+mn-lt"/>
                  <a:cs typeface="+mn-lt"/>
                </a:rPr>
                <a:t>Pifò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</a:t>
              </a:r>
              <a:r>
                <a:rPr lang="fr-HT" sz="1050">
                  <a:ea typeface="+mn-lt"/>
                  <a:cs typeface="+mn-lt"/>
                </a:rPr>
                <a:t> vin </a:t>
              </a:r>
              <a:r>
                <a:rPr lang="fr-HT" sz="1050" err="1">
                  <a:ea typeface="+mn-lt"/>
                  <a:cs typeface="+mn-lt"/>
                </a:rPr>
                <a:t>malad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menm</a:t>
              </a:r>
              <a:r>
                <a:rPr lang="fr-HT" sz="1050">
                  <a:ea typeface="+mn-lt"/>
                  <a:cs typeface="+mn-lt"/>
                </a:rPr>
                <a:t> jan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adilt</a:t>
              </a:r>
              <a:r>
                <a:rPr lang="fr-HT" sz="1050">
                  <a:ea typeface="+mn-lt"/>
                  <a:cs typeface="+mn-lt"/>
                </a:rPr>
                <a:t> yo, </a:t>
              </a:r>
              <a:r>
                <a:rPr lang="fr-HT" sz="1050" b="1">
                  <a:ea typeface="+mn-lt"/>
                  <a:cs typeface="+mn-lt"/>
                </a:rPr>
                <a:t>men yo </a:t>
              </a:r>
              <a:r>
                <a:rPr lang="fr-HT" sz="1050" b="1" err="1">
                  <a:ea typeface="+mn-lt"/>
                  <a:cs typeface="+mn-lt"/>
                </a:rPr>
                <a:t>kapab</a:t>
              </a:r>
              <a:r>
                <a:rPr lang="fr-HT" sz="1050" b="1">
                  <a:ea typeface="+mn-lt"/>
                  <a:cs typeface="+mn-lt"/>
                </a:rPr>
                <a:t> </a:t>
              </a:r>
              <a:r>
                <a:rPr lang="fr-HT" sz="1050" b="1" err="1">
                  <a:ea typeface="+mn-lt"/>
                  <a:cs typeface="+mn-lt"/>
                </a:rPr>
                <a:t>simaye</a:t>
              </a:r>
              <a:r>
                <a:rPr lang="fr-HT" sz="1050" b="1">
                  <a:ea typeface="+mn-lt"/>
                  <a:cs typeface="+mn-lt"/>
                </a:rPr>
                <a:t> </a:t>
              </a:r>
              <a:r>
                <a:rPr lang="fr-HT" sz="1050" b="1" err="1">
                  <a:ea typeface="+mn-lt"/>
                  <a:cs typeface="+mn-lt"/>
                </a:rPr>
                <a:t>maladi</a:t>
              </a:r>
              <a:r>
                <a:rPr lang="fr-HT" sz="1050" b="1">
                  <a:ea typeface="+mn-lt"/>
                  <a:cs typeface="+mn-lt"/>
                </a:rPr>
                <a:t> a </a:t>
              </a:r>
              <a:r>
                <a:rPr lang="fr-HT" sz="1050" b="1" err="1">
                  <a:ea typeface="+mn-lt"/>
                  <a:cs typeface="+mn-lt"/>
                </a:rPr>
                <a:t>kanmenm</a:t>
              </a:r>
              <a:r>
                <a:rPr lang="fr-HT" sz="1050" b="1">
                  <a:ea typeface="+mn-lt"/>
                  <a:cs typeface="+mn-lt"/>
                </a:rPr>
                <a:t>.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Vaksen</a:t>
              </a:r>
              <a:r>
                <a:rPr lang="fr-HT" sz="1050">
                  <a:ea typeface="+mn-lt"/>
                  <a:cs typeface="+mn-lt"/>
                </a:rPr>
                <a:t> COVID-19 yo </a:t>
              </a:r>
              <a:r>
                <a:rPr lang="fr-HT" sz="1050" err="1">
                  <a:ea typeface="+mn-lt"/>
                  <a:cs typeface="+mn-lt"/>
                </a:rPr>
                <a:t>anpeche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gran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paran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frè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sè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jèn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lòt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moun</a:t>
              </a:r>
              <a:r>
                <a:rPr lang="fr-HT" sz="1050">
                  <a:ea typeface="+mn-lt"/>
                  <a:cs typeface="+mn-lt"/>
                </a:rPr>
                <a:t> vin </a:t>
              </a:r>
              <a:r>
                <a:rPr lang="fr-HT" sz="1050" err="1">
                  <a:ea typeface="+mn-lt"/>
                  <a:cs typeface="+mn-lt"/>
                </a:rPr>
                <a:t>malad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grav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entène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lopital</a:t>
              </a:r>
              <a:r>
                <a:rPr lang="fr-HT" sz="1050">
                  <a:ea typeface="+mn-lt"/>
                  <a:cs typeface="+mn-lt"/>
                </a:rPr>
                <a:t> </a:t>
              </a:r>
              <a:br>
                <a:rPr lang="fr-HT" sz="1050">
                  <a:ea typeface="+mn-lt"/>
                  <a:cs typeface="+mn-lt"/>
                </a:rPr>
              </a:br>
              <a:r>
                <a:rPr lang="fr-HT" sz="1050">
                  <a:ea typeface="+mn-lt"/>
                  <a:cs typeface="+mn-lt"/>
                </a:rPr>
                <a:t>epi </a:t>
              </a:r>
              <a:r>
                <a:rPr lang="fr-HT" sz="1050" err="1">
                  <a:ea typeface="+mn-lt"/>
                  <a:cs typeface="+mn-lt"/>
                </a:rPr>
                <a:t>mouri</a:t>
              </a:r>
              <a:r>
                <a:rPr lang="fr-HT" sz="1050">
                  <a:ea typeface="+mn-lt"/>
                  <a:cs typeface="+mn-lt"/>
                </a:rPr>
                <a:t>.</a:t>
              </a:r>
              <a:endParaRPr lang="en-US" sz="1050">
                <a:ea typeface="+mn-lt"/>
                <a:cs typeface="+mn-lt"/>
              </a:endParaRPr>
            </a:p>
            <a:p>
              <a:pPr>
                <a:spcAft>
                  <a:spcPts val="500"/>
                </a:spcAft>
              </a:pPr>
              <a:r>
                <a:rPr lang="en-US" sz="1050" err="1">
                  <a:cs typeface="Calibri"/>
                </a:rPr>
                <a:t>Fè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timoun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vaksine</a:t>
              </a:r>
              <a:r>
                <a:rPr lang="en-US" sz="1050">
                  <a:cs typeface="Calibri"/>
                </a:rPr>
                <a:t> ap </a:t>
              </a:r>
              <a:r>
                <a:rPr lang="en-US" sz="1050" err="1">
                  <a:cs typeface="Calibri"/>
                </a:rPr>
                <a:t>ede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anpeche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epidemi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kap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pèmèt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lekòl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fèmen</a:t>
              </a:r>
              <a:r>
                <a:rPr lang="en-US" sz="1050">
                  <a:cs typeface="Calibri"/>
                </a:rPr>
                <a:t>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09262" y="242949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fi-FI" sz="1400" b="1">
                  <a:solidFill>
                    <a:srgbClr val="0E5299"/>
                  </a:solidFill>
                  <a:cs typeface="Calibri"/>
                </a:rPr>
                <a:t>Poukisa nou dwe vaksine timoun?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2FF0B3-C930-465A-93C1-A85B582D899E}"/>
              </a:ext>
            </a:extLst>
          </p:cNvPr>
          <p:cNvGrpSpPr/>
          <p:nvPr/>
        </p:nvGrpSpPr>
        <p:grpSpPr>
          <a:xfrm>
            <a:off x="234723" y="3123485"/>
            <a:ext cx="2895669" cy="1412868"/>
            <a:chOff x="213786" y="3527356"/>
            <a:chExt cx="2895669" cy="141286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219814" y="3527356"/>
              <a:ext cx="2785975" cy="18004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nb-NO" sz="1300" b="1">
                  <a:solidFill>
                    <a:srgbClr val="0E5299"/>
                  </a:solidFill>
                  <a:cs typeface="Calibri"/>
                </a:rPr>
                <a:t>Eske vaksen an li san danje pou timoun?</a:t>
              </a:r>
              <a:endParaRPr lang="en-US" sz="1300" b="1">
                <a:solidFill>
                  <a:srgbClr val="0E5299"/>
                </a:solidFill>
                <a:cs typeface="Calibr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213786" y="3745025"/>
              <a:ext cx="2895669" cy="11951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fr-HT" sz="1050">
                  <a:ea typeface="+mn-lt"/>
                  <a:cs typeface="+mn-lt"/>
                </a:rPr>
                <a:t>Rive an Jen 2022, 8,5 </a:t>
              </a:r>
              <a:r>
                <a:rPr lang="fr-HT" sz="1050" err="1">
                  <a:ea typeface="+mn-lt"/>
                  <a:cs typeface="+mn-lt"/>
                </a:rPr>
                <a:t>milyon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nan </a:t>
              </a:r>
              <a:r>
                <a:rPr lang="fr-HT" sz="1050" err="1">
                  <a:ea typeface="+mn-lt"/>
                  <a:cs typeface="+mn-lt"/>
                </a:rPr>
                <a:t>peyi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Etazini</a:t>
              </a:r>
              <a:r>
                <a:rPr lang="fr-HT" sz="1050">
                  <a:ea typeface="+mn-lt"/>
                  <a:cs typeface="+mn-lt"/>
                </a:rPr>
                <a:t>,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mwens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pase</a:t>
              </a:r>
              <a:r>
                <a:rPr lang="fr-HT" sz="1050">
                  <a:ea typeface="+mn-lt"/>
                  <a:cs typeface="+mn-lt"/>
                </a:rPr>
                <a:t> 12 </a:t>
              </a:r>
              <a:r>
                <a:rPr lang="fr-HT" sz="1050" err="1">
                  <a:ea typeface="+mn-lt"/>
                  <a:cs typeface="+mn-lt"/>
                </a:rPr>
                <a:t>ane</a:t>
              </a:r>
              <a:r>
                <a:rPr lang="fr-HT" sz="1050">
                  <a:ea typeface="+mn-lt"/>
                  <a:cs typeface="+mn-lt"/>
                </a:rPr>
                <a:t>, fin </a:t>
              </a:r>
              <a:r>
                <a:rPr lang="fr-HT" sz="1050" err="1">
                  <a:ea typeface="+mn-lt"/>
                  <a:cs typeface="+mn-lt"/>
                </a:rPr>
                <a:t>vaksine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nèt</a:t>
              </a:r>
              <a:r>
                <a:rPr lang="fr-HT" sz="1050">
                  <a:ea typeface="+mn-lt"/>
                  <a:cs typeface="+mn-lt"/>
                </a:rPr>
                <a:t> (sa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se 30% nan </a:t>
              </a:r>
              <a:r>
                <a:rPr lang="fr-HT" sz="1050" err="1">
                  <a:ea typeface="+mn-lt"/>
                  <a:cs typeface="+mn-lt"/>
                </a:rPr>
                <a:t>popilasyon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Ameriken</a:t>
              </a:r>
              <a:r>
                <a:rPr lang="fr-HT" sz="1050">
                  <a:ea typeface="+mn-lt"/>
                  <a:cs typeface="+mn-lt"/>
                </a:rPr>
                <a:t> an). </a:t>
              </a:r>
              <a:r>
                <a:rPr lang="fr-HT" sz="1050" err="1">
                  <a:ea typeface="+mn-lt"/>
                  <a:cs typeface="+mn-lt"/>
                </a:rPr>
                <a:t>Prèske</a:t>
              </a:r>
              <a:r>
                <a:rPr lang="fr-HT" sz="1050">
                  <a:ea typeface="+mn-lt"/>
                  <a:cs typeface="+mn-lt"/>
                </a:rPr>
                <a:t> 60% nan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12-17 yo fin </a:t>
              </a:r>
              <a:r>
                <a:rPr lang="fr-HT" sz="1050" err="1">
                  <a:ea typeface="+mn-lt"/>
                  <a:cs typeface="+mn-lt"/>
                </a:rPr>
                <a:t>vaksine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nèt</a:t>
              </a:r>
              <a:r>
                <a:rPr lang="fr-HT" sz="1050">
                  <a:ea typeface="+mn-lt"/>
                  <a:cs typeface="+mn-lt"/>
                </a:rPr>
                <a:t>. Pa </a:t>
              </a:r>
              <a:r>
                <a:rPr lang="fr-HT" sz="1050" err="1">
                  <a:ea typeface="+mn-lt"/>
                  <a:cs typeface="+mn-lt"/>
                </a:rPr>
                <a:t>gen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menm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yon</a:t>
              </a:r>
              <a:r>
                <a:rPr lang="fr-HT" sz="1050">
                  <a:ea typeface="+mn-lt"/>
                  <a:cs typeface="+mn-lt"/>
                </a:rPr>
                <a:t> (1) </a:t>
              </a:r>
              <a:r>
                <a:rPr lang="fr-HT" sz="1050" err="1">
                  <a:ea typeface="+mn-lt"/>
                  <a:cs typeface="+mn-lt"/>
                </a:rPr>
                <a:t>timoun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ki</a:t>
              </a:r>
              <a:r>
                <a:rPr lang="fr-HT" sz="1050">
                  <a:ea typeface="+mn-lt"/>
                  <a:cs typeface="+mn-lt"/>
                </a:rPr>
                <a:t> te </a:t>
              </a:r>
              <a:r>
                <a:rPr lang="fr-HT" sz="1050" err="1">
                  <a:ea typeface="+mn-lt"/>
                  <a:cs typeface="+mn-lt"/>
                </a:rPr>
                <a:t>mouri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akoz</a:t>
              </a:r>
              <a:r>
                <a:rPr lang="fr-HT" sz="1050">
                  <a:ea typeface="+mn-lt"/>
                  <a:cs typeface="+mn-lt"/>
                </a:rPr>
                <a:t> </a:t>
              </a:r>
              <a:r>
                <a:rPr lang="fr-HT" sz="1050" err="1">
                  <a:ea typeface="+mn-lt"/>
                  <a:cs typeface="+mn-lt"/>
                </a:rPr>
                <a:t>vaksen</a:t>
              </a:r>
              <a:r>
                <a:rPr lang="fr-HT" sz="1050">
                  <a:ea typeface="+mn-lt"/>
                  <a:cs typeface="+mn-lt"/>
                </a:rPr>
                <a:t> an.   </a:t>
              </a:r>
              <a:endParaRPr lang="en-US" sz="1050">
                <a:ea typeface="+mn-lt"/>
                <a:cs typeface="+mn-lt"/>
              </a:endParaRPr>
            </a:p>
            <a:p>
              <a:pPr>
                <a:spcAft>
                  <a:spcPts val="500"/>
                </a:spcAft>
              </a:pPr>
              <a:r>
                <a:rPr lang="en-US" sz="1050">
                  <a:cs typeface="Calibri"/>
                </a:rPr>
                <a:t>Risk COVID-19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yo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depase</a:t>
              </a:r>
              <a:r>
                <a:rPr lang="en-US" sz="1050">
                  <a:cs typeface="Calibri"/>
                </a:rPr>
                <a:t> tout risk </a:t>
              </a:r>
              <a:r>
                <a:rPr lang="en-US" sz="1050" err="1">
                  <a:cs typeface="Calibri"/>
                </a:rPr>
                <a:t>potansyèl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vaksen</a:t>
              </a:r>
              <a:r>
                <a:rPr lang="en-US" sz="1050">
                  <a:cs typeface="Calibri"/>
                </a:rPr>
                <a:t> an.</a:t>
              </a:r>
              <a:endParaRPr lang="en-US" sz="1050">
                <a:ea typeface="+mn-lt"/>
                <a:cs typeface="+mn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942A534-137E-4FE1-BC47-8DCDA87278EE}"/>
              </a:ext>
            </a:extLst>
          </p:cNvPr>
          <p:cNvGrpSpPr/>
          <p:nvPr/>
        </p:nvGrpSpPr>
        <p:grpSpPr>
          <a:xfrm>
            <a:off x="234723" y="4813253"/>
            <a:ext cx="3008782" cy="2547606"/>
            <a:chOff x="219815" y="5126702"/>
            <a:chExt cx="3059298" cy="254760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21269" y="5522580"/>
              <a:ext cx="2838451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50" err="1">
                  <a:cs typeface="Calibri"/>
                </a:rPr>
                <a:t>Aktyèlman</a:t>
              </a:r>
              <a:r>
                <a:rPr lang="en-US" sz="1050">
                  <a:cs typeface="Calibri"/>
                </a:rPr>
                <a:t>, pa gen </a:t>
              </a:r>
              <a:r>
                <a:rPr lang="en-US" sz="1050" err="1">
                  <a:cs typeface="Calibri"/>
                </a:rPr>
                <a:t>okenn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vaksen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kont</a:t>
              </a:r>
              <a:r>
                <a:rPr lang="en-US" sz="1050">
                  <a:cs typeface="Calibri"/>
                </a:rPr>
                <a:t> COVID-19 ki </a:t>
              </a:r>
              <a:r>
                <a:rPr lang="en-US" sz="1050" err="1">
                  <a:cs typeface="Calibri"/>
                </a:rPr>
                <a:t>apwouve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timoun</a:t>
              </a:r>
              <a:r>
                <a:rPr lang="en-US" sz="1050">
                  <a:cs typeface="Calibri"/>
                </a:rPr>
                <a:t> ki </a:t>
              </a:r>
              <a:r>
                <a:rPr lang="en-US" sz="1050" err="1">
                  <a:cs typeface="Calibri"/>
                </a:rPr>
                <a:t>poko</a:t>
              </a:r>
              <a:r>
                <a:rPr lang="en-US" sz="1050">
                  <a:cs typeface="Calibri"/>
                </a:rPr>
                <a:t> gen 6 </a:t>
              </a:r>
              <a:r>
                <a:rPr lang="en-US" sz="1050" err="1">
                  <a:cs typeface="Calibri"/>
                </a:rPr>
                <a:t>mwa</a:t>
              </a:r>
              <a:r>
                <a:rPr lang="en-US" sz="1050">
                  <a:cs typeface="Calibri"/>
                </a:rPr>
                <a:t>. Men </a:t>
              </a:r>
              <a:r>
                <a:rPr lang="en-US" sz="1050" err="1">
                  <a:cs typeface="Calibri"/>
                </a:rPr>
                <a:t>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kapab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pwoteje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pitit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ou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poul</a:t>
              </a:r>
              <a:r>
                <a:rPr lang="en-US" sz="1050">
                  <a:cs typeface="Calibri"/>
                </a:rPr>
                <a:t> pa </a:t>
              </a:r>
              <a:r>
                <a:rPr lang="en-US" sz="1050" err="1">
                  <a:cs typeface="Calibri"/>
                </a:rPr>
                <a:t>enfekte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ak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pwopaje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viris</a:t>
              </a:r>
              <a:r>
                <a:rPr lang="en-US" sz="1050">
                  <a:cs typeface="Calibri"/>
                </a:rPr>
                <a:t> la </a:t>
              </a:r>
              <a:r>
                <a:rPr lang="en-US" sz="1050" err="1">
                  <a:cs typeface="Calibri"/>
                </a:rPr>
                <a:t>ak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lòt</a:t>
              </a:r>
              <a:r>
                <a:rPr lang="en-US" sz="1050">
                  <a:cs typeface="Calibri"/>
                </a:rPr>
                <a:t> </a:t>
              </a:r>
              <a:r>
                <a:rPr lang="en-US" sz="1050" err="1">
                  <a:cs typeface="Calibri"/>
                </a:rPr>
                <a:t>moun</a:t>
              </a:r>
              <a:r>
                <a:rPr lang="en-US" sz="1050">
                  <a:cs typeface="Calibri"/>
                </a:rPr>
                <a:t>.</a:t>
              </a:r>
              <a:endParaRPr lang="en-US" sz="14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221269" y="5126702"/>
              <a:ext cx="2824380" cy="40011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300" b="1">
                  <a:solidFill>
                    <a:srgbClr val="0E5299"/>
                  </a:solidFill>
                  <a:cs typeface="Calibri"/>
                </a:rPr>
                <a:t>Ki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jan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nou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kapab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pwoteje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timoun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ki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poko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gen sis (6)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mwa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 </a:t>
              </a:r>
              <a:r>
                <a:rPr lang="en-US" sz="1300" b="1" err="1">
                  <a:solidFill>
                    <a:srgbClr val="0E5299"/>
                  </a:solidFill>
                  <a:cs typeface="Calibri"/>
                </a:rPr>
                <a:t>yo</a:t>
              </a:r>
              <a:r>
                <a:rPr lang="en-US" sz="1300" b="1">
                  <a:solidFill>
                    <a:srgbClr val="0E5299"/>
                  </a:solidFill>
                  <a:cs typeface="Calibri"/>
                </a:rPr>
                <a:t>?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19815" y="6227758"/>
              <a:ext cx="3059298" cy="144655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Asire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tout </a:t>
              </a:r>
              <a:r>
                <a:rPr lang="en-US" sz="1050" err="1">
                  <a:ea typeface="+mn-lt"/>
                  <a:cs typeface="+mn-lt"/>
                </a:rPr>
                <a:t>moun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lakay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ki gen </a:t>
              </a:r>
              <a:r>
                <a:rPr lang="en-US" sz="1050" err="1">
                  <a:ea typeface="+mn-lt"/>
                  <a:cs typeface="+mn-lt"/>
                </a:rPr>
                <a:t>plis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pase</a:t>
              </a:r>
              <a:r>
                <a:rPr lang="en-US" sz="1050">
                  <a:ea typeface="+mn-lt"/>
                  <a:cs typeface="+mn-lt"/>
                </a:rPr>
                <a:t> 6</a:t>
              </a:r>
              <a:br>
                <a:rPr lang="en-US" sz="1050">
                  <a:ea typeface="+mn-lt"/>
                  <a:cs typeface="+mn-lt"/>
                </a:rPr>
              </a:br>
              <a:r>
                <a:rPr lang="en-US" sz="1050" err="1">
                  <a:ea typeface="+mn-lt"/>
                  <a:cs typeface="+mn-lt"/>
                </a:rPr>
                <a:t>mwa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Manman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kap</a:t>
              </a:r>
              <a:r>
                <a:rPr lang="en-US" sz="1050">
                  <a:ea typeface="+mn-lt"/>
                  <a:cs typeface="+mn-lt"/>
                </a:rPr>
                <a:t> bay </a:t>
              </a:r>
              <a:r>
                <a:rPr lang="en-US" sz="1050" err="1">
                  <a:ea typeface="+mn-lt"/>
                  <a:cs typeface="+mn-lt"/>
                </a:rPr>
                <a:t>pitit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tete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, </a:t>
              </a:r>
              <a:r>
                <a:rPr lang="en-US" sz="1050" err="1">
                  <a:ea typeface="+mn-lt"/>
                  <a:cs typeface="+mn-lt"/>
                </a:rPr>
                <a:t>kapabvaksine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ede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transmèt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antikò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akbebe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yo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Ankouraje</a:t>
              </a:r>
              <a:r>
                <a:rPr lang="en-US" sz="1050">
                  <a:ea typeface="+mn-lt"/>
                  <a:cs typeface="+mn-lt"/>
                </a:rPr>
                <a:t> mete </a:t>
              </a:r>
              <a:r>
                <a:rPr lang="en-US" sz="1050" err="1">
                  <a:ea typeface="+mn-lt"/>
                  <a:cs typeface="+mn-lt"/>
                </a:rPr>
                <a:t>kashnen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lè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anddan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akpwatike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distans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soyal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espesyalman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pamimoun</a:t>
              </a:r>
              <a:r>
                <a:rPr lang="en-US" sz="1050">
                  <a:ea typeface="+mn-lt"/>
                  <a:cs typeface="+mn-lt"/>
                </a:rPr>
                <a:t> ki pa </a:t>
              </a:r>
              <a:r>
                <a:rPr lang="en-US" sz="1050" err="1">
                  <a:ea typeface="+mn-lt"/>
                  <a:cs typeface="+mn-lt"/>
                </a:rPr>
                <a:t>vaksine</a:t>
              </a:r>
              <a:r>
                <a:rPr lang="en-US" sz="1050">
                  <a:ea typeface="+mn-lt"/>
                  <a:cs typeface="+mn-lt"/>
                </a:rPr>
                <a:t>. 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>
                  <a:ea typeface="+mn-lt"/>
                  <a:cs typeface="+mn-lt"/>
                </a:rPr>
                <a:t>Lave men </a:t>
              </a:r>
              <a:r>
                <a:rPr lang="en-US" sz="1050" err="1">
                  <a:ea typeface="+mn-lt"/>
                  <a:cs typeface="+mn-lt"/>
                </a:rPr>
                <a:t>ou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  <a:p>
              <a:pPr marL="171450" indent="-171450">
                <a:spcAft>
                  <a:spcPts val="3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050" err="1">
                  <a:ea typeface="+mn-lt"/>
                  <a:cs typeface="+mn-lt"/>
                </a:rPr>
                <a:t>Siveye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mizajou</a:t>
              </a:r>
              <a:r>
                <a:rPr lang="en-US" sz="1050">
                  <a:ea typeface="+mn-lt"/>
                  <a:cs typeface="+mn-lt"/>
                </a:rPr>
                <a:t> sou </a:t>
              </a:r>
              <a:r>
                <a:rPr lang="en-US" sz="1050" err="1">
                  <a:ea typeface="+mn-lt"/>
                  <a:cs typeface="+mn-lt"/>
                </a:rPr>
                <a:t>disponiblite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vaksen</a:t>
              </a:r>
              <a:r>
                <a:rPr lang="en-US" sz="1050">
                  <a:ea typeface="+mn-lt"/>
                  <a:cs typeface="+mn-lt"/>
                </a:rPr>
                <a:t> </a:t>
              </a:r>
              <a:r>
                <a:rPr lang="en-US" sz="1050" err="1">
                  <a:ea typeface="+mn-lt"/>
                  <a:cs typeface="+mn-lt"/>
                </a:rPr>
                <a:t>poutimoun</a:t>
              </a:r>
              <a:r>
                <a:rPr lang="en-US" sz="1050">
                  <a:ea typeface="+mn-lt"/>
                  <a:cs typeface="+mn-lt"/>
                </a:rPr>
                <a:t>.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87D3526-D69E-4C75-B1DE-74710FE54D16}"/>
              </a:ext>
            </a:extLst>
          </p:cNvPr>
          <p:cNvSpPr txBox="1"/>
          <p:nvPr/>
        </p:nvSpPr>
        <p:spPr>
          <a:xfrm>
            <a:off x="3814523" y="7102678"/>
            <a:ext cx="23880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200" b="1" err="1">
                <a:ea typeface="+mn-lt"/>
                <a:cs typeface="+mn-lt"/>
              </a:rPr>
              <a:t>Dènye</a:t>
            </a:r>
            <a:r>
              <a:rPr lang="es-ES" sz="1200" b="1">
                <a:ea typeface="+mn-lt"/>
                <a:cs typeface="+mn-lt"/>
              </a:rPr>
              <a:t> </a:t>
            </a:r>
            <a:r>
              <a:rPr lang="es-ES" sz="1200" b="1" err="1">
                <a:ea typeface="+mn-lt"/>
                <a:cs typeface="+mn-lt"/>
              </a:rPr>
              <a:t>enfòmasyon</a:t>
            </a:r>
            <a:r>
              <a:rPr lang="es-ES" sz="1200" b="1">
                <a:ea typeface="+mn-lt"/>
                <a:cs typeface="+mn-lt"/>
              </a:rPr>
              <a:t> </a:t>
            </a:r>
            <a:r>
              <a:rPr lang="es-ES" sz="1200" b="1" err="1">
                <a:ea typeface="+mn-lt"/>
                <a:cs typeface="+mn-lt"/>
              </a:rPr>
              <a:t>revize</a:t>
            </a:r>
            <a:r>
              <a:rPr lang="es-ES" sz="1200" b="1">
                <a:ea typeface="+mn-lt"/>
                <a:cs typeface="+mn-lt"/>
              </a:rPr>
              <a:t>: </a:t>
            </a:r>
            <a:br>
              <a:rPr lang="es-ES" sz="1200" b="1">
                <a:ea typeface="+mn-lt"/>
                <a:cs typeface="+mn-lt"/>
              </a:rPr>
            </a:br>
            <a:r>
              <a:rPr lang="es-ES" sz="1200" b="1">
                <a:ea typeface="+mn-lt"/>
                <a:cs typeface="+mn-lt"/>
              </a:rPr>
              <a:t>11 </a:t>
            </a:r>
            <a:r>
              <a:rPr lang="es-ES" sz="1200" b="1" err="1">
                <a:ea typeface="+mn-lt"/>
                <a:cs typeface="+mn-lt"/>
              </a:rPr>
              <a:t>Jiyè</a:t>
            </a:r>
            <a:r>
              <a:rPr lang="es-ES" sz="1200" b="1">
                <a:ea typeface="+mn-lt"/>
                <a:cs typeface="+mn-lt"/>
              </a:rPr>
              <a:t> 2022</a:t>
            </a:r>
            <a:endParaRPr lang="en-US" sz="1200" b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71EAE3D-8BC6-4BE4-AEAB-551640CC1F10}"/>
              </a:ext>
            </a:extLst>
          </p:cNvPr>
          <p:cNvGrpSpPr/>
          <p:nvPr/>
        </p:nvGrpSpPr>
        <p:grpSpPr>
          <a:xfrm>
            <a:off x="481035" y="228945"/>
            <a:ext cx="662769" cy="797372"/>
            <a:chOff x="435768" y="101808"/>
            <a:chExt cx="781291" cy="939966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475253" y="101808"/>
              <a:ext cx="711994" cy="92078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435768" y="692944"/>
              <a:ext cx="781291" cy="34883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5"/>
            <a:ext cx="3371306" cy="849473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26874"/>
            <a:ext cx="288358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  <a:cs typeface="Calibri"/>
              </a:rPr>
              <a:t>KISA POU ESPERE APWÈ TIMOUN YO FIN VAKSINE?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377480"/>
            <a:ext cx="3003410" cy="1563074"/>
            <a:chOff x="3643289" y="4315161"/>
            <a:chExt cx="3003410" cy="156307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Yap </a:t>
                </a:r>
                <a:r>
                  <a:rPr lang="en-US" sz="1100" b="1" err="1"/>
                  <a:t>santi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pi </a:t>
                </a:r>
                <a:r>
                  <a:rPr lang="en-US" sz="1100" b="1" err="1"/>
                  <a:t>byen</a:t>
                </a:r>
                <a:r>
                  <a:rPr lang="en-US" sz="1100" b="1"/>
                  <a:t> </a:t>
                </a:r>
                <a:r>
                  <a:rPr lang="en-US" sz="1100" b="1" err="1"/>
                  <a:t>kelke</a:t>
                </a:r>
                <a:r>
                  <a:rPr lang="en-US" sz="1100" b="1"/>
                  <a:t> </a:t>
                </a:r>
                <a:r>
                  <a:rPr lang="en-US" sz="1100" b="1" err="1"/>
                  <a:t>jou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vaksen</a:t>
                </a:r>
                <a:r>
                  <a:rPr lang="en-US" sz="1100" b="1"/>
                  <a:t> </a:t>
                </a:r>
                <a:r>
                  <a:rPr lang="en-US" sz="1100" b="1" err="1"/>
                  <a:t>yan</a:t>
                </a:r>
                <a:r>
                  <a:rPr lang="en-US" sz="1100" b="1"/>
                  <a:t>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562477"/>
              <a:chOff x="5071601" y="4315758"/>
              <a:chExt cx="1575098" cy="156247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err="1"/>
                  <a:t>Timoun</a:t>
                </a:r>
                <a:r>
                  <a:rPr lang="en-US" sz="1100" b="1"/>
                  <a:t> ap </a:t>
                </a:r>
                <a:r>
                  <a:rPr lang="en-US" sz="1100" b="1" err="1"/>
                  <a:t>konsidere</a:t>
                </a:r>
                <a:r>
                  <a:rPr lang="en-US" sz="1100" b="1"/>
                  <a:t> </a:t>
                </a:r>
                <a:r>
                  <a:rPr lang="en-US" sz="1100" b="1" err="1"/>
                  <a:t>ke</a:t>
                </a:r>
                <a:r>
                  <a:rPr lang="en-US" sz="1100" b="1"/>
                  <a:t> </a:t>
                </a:r>
                <a:r>
                  <a:rPr lang="en-US" sz="1100" b="1" err="1"/>
                  <a:t>konplètman</a:t>
                </a:r>
                <a:r>
                  <a:rPr lang="en-US" sz="1100" b="1"/>
                  <a:t> </a:t>
                </a:r>
                <a:r>
                  <a:rPr lang="en-US" sz="1100" b="1" err="1"/>
                  <a:t>vaksine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/>
                  <a:t>2 </a:t>
                </a:r>
                <a:r>
                  <a:rPr lang="en-US" sz="1100" b="1" err="1"/>
                  <a:t>semèn</a:t>
                </a:r>
                <a:r>
                  <a:rPr lang="en-US" sz="1100" b="1"/>
                  <a:t> </a:t>
                </a:r>
                <a:r>
                  <a:rPr lang="en-US" sz="1100" b="1" err="1"/>
                  <a:t>apwè</a:t>
                </a:r>
                <a:r>
                  <a:rPr lang="en-US" sz="1100" b="1"/>
                  <a:t> </a:t>
                </a:r>
                <a:r>
                  <a:rPr lang="en-US" sz="1100" b="1" err="1"/>
                  <a:t>dènye</a:t>
                </a:r>
                <a:r>
                  <a:rPr lang="en-US" sz="1100" b="1"/>
                  <a:t> </a:t>
                </a:r>
                <a:br>
                  <a:rPr lang="en-US" sz="1100" b="1"/>
                </a:br>
                <a:r>
                  <a:rPr lang="en-US" sz="1100" b="1"/>
                  <a:t>dòz final </a:t>
                </a:r>
                <a:r>
                  <a:rPr lang="en-US" sz="1100" b="1" err="1"/>
                  <a:t>yo</a:t>
                </a:r>
                <a:r>
                  <a:rPr lang="en-US" sz="1100" b="1"/>
                  <a:t> a.</a:t>
                </a:r>
                <a:endParaRPr lang="en-US" sz="1100" b="1">
                  <a:cs typeface="Calibri"/>
                </a:endParaRP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D9D98DC-A3DE-4819-BACD-1451DB23D2BA}"/>
              </a:ext>
            </a:extLst>
          </p:cNvPr>
          <p:cNvSpPr/>
          <p:nvPr/>
        </p:nvSpPr>
        <p:spPr>
          <a:xfrm>
            <a:off x="3808291" y="5997916"/>
            <a:ext cx="912658" cy="912658"/>
          </a:xfrm>
          <a:prstGeom prst="rect">
            <a:avLst/>
          </a:prstGeom>
          <a:solidFill>
            <a:srgbClr val="FBC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5AAC854-2E22-419D-B132-096B2F209976}"/>
              </a:ext>
            </a:extLst>
          </p:cNvPr>
          <p:cNvSpPr txBox="1"/>
          <p:nvPr/>
        </p:nvSpPr>
        <p:spPr>
          <a:xfrm>
            <a:off x="3580788" y="6959853"/>
            <a:ext cx="1327214" cy="5816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da-DK" sz="1050" b="1" err="1"/>
              <a:t>Kontinye</a:t>
            </a:r>
            <a:r>
              <a:rPr lang="da-DK" sz="1050" b="1"/>
              <a:t> </a:t>
            </a:r>
            <a:r>
              <a:rPr lang="da-DK" sz="1050" b="1" err="1"/>
              <a:t>mete</a:t>
            </a:r>
            <a:r>
              <a:rPr lang="da-DK" sz="1050" b="1"/>
              <a:t> mask </a:t>
            </a:r>
            <a:r>
              <a:rPr lang="da-DK" sz="1050" b="1" err="1"/>
              <a:t>nan</a:t>
            </a:r>
            <a:r>
              <a:rPr lang="da-DK" sz="1050" b="1"/>
              <a:t> </a:t>
            </a:r>
            <a:r>
              <a:rPr lang="da-DK" sz="1050" b="1" err="1"/>
              <a:t>espas</a:t>
            </a:r>
            <a:r>
              <a:rPr lang="da-DK" sz="1050" b="1"/>
              <a:t> </a:t>
            </a:r>
            <a:r>
              <a:rPr lang="da-DK" sz="1050" b="1" err="1"/>
              <a:t>anndan</a:t>
            </a:r>
            <a:r>
              <a:rPr lang="da-DK" sz="1050" b="1"/>
              <a:t> kote </a:t>
            </a:r>
            <a:r>
              <a:rPr lang="da-DK" sz="1050" b="1" err="1"/>
              <a:t>ki</a:t>
            </a:r>
            <a:r>
              <a:rPr lang="da-DK" sz="1050" b="1"/>
              <a:t> </a:t>
            </a:r>
            <a:r>
              <a:rPr lang="da-DK" sz="1050" b="1" err="1"/>
              <a:t>chaje</a:t>
            </a:r>
            <a:r>
              <a:rPr lang="da-DK" sz="1050" b="1"/>
              <a:t> </a:t>
            </a:r>
            <a:r>
              <a:rPr lang="da-DK" sz="1050" b="1" err="1"/>
              <a:t>moun</a:t>
            </a:r>
            <a:r>
              <a:rPr lang="da-DK" sz="1050" b="1"/>
              <a:t> </a:t>
            </a:r>
            <a:r>
              <a:rPr lang="da-DK" sz="1050" b="1" err="1"/>
              <a:t>epi</a:t>
            </a:r>
            <a:r>
              <a:rPr lang="da-DK" sz="1050" b="1"/>
              <a:t> lave men </a:t>
            </a:r>
            <a:r>
              <a:rPr lang="da-DK" sz="1050" b="1" err="1"/>
              <a:t>nou</a:t>
            </a:r>
            <a:r>
              <a:rPr lang="da-DK" sz="1050" b="1"/>
              <a:t>.</a:t>
            </a:r>
            <a:endParaRPr lang="da-DK" sz="1050" b="1"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03296" y="5994768"/>
            <a:ext cx="1521352" cy="1535353"/>
            <a:chOff x="5125347" y="5978678"/>
            <a:chExt cx="1521352" cy="15353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25347" y="6932333"/>
              <a:ext cx="1521352" cy="5816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050" b="1" err="1"/>
                <a:t>Lè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pran</a:t>
              </a:r>
              <a:r>
                <a:rPr lang="en-US" sz="1050" b="1"/>
                <a:t> </a:t>
              </a:r>
              <a:r>
                <a:rPr lang="en-US" sz="1050" b="1" err="1"/>
                <a:t>vaksen</a:t>
              </a:r>
              <a:r>
                <a:rPr lang="en-US" sz="1050" b="1"/>
                <a:t>, </a:t>
              </a:r>
              <a:r>
                <a:rPr lang="en-US" sz="1050" b="1" err="1"/>
                <a:t>sa</a:t>
              </a:r>
              <a:r>
                <a:rPr lang="en-US" sz="1050" b="1"/>
                <a:t> </a:t>
              </a:r>
              <a:r>
                <a:rPr lang="en-US" sz="1050" b="1" err="1"/>
                <a:t>pèmèt</a:t>
              </a:r>
              <a:r>
                <a:rPr lang="en-US" sz="1050" b="1"/>
                <a:t> </a:t>
              </a:r>
              <a:r>
                <a:rPr lang="en-US" sz="1050" b="1" err="1"/>
                <a:t>nou</a:t>
              </a:r>
              <a:r>
                <a:rPr lang="en-US" sz="1050" b="1"/>
                <a:t> </a:t>
              </a:r>
              <a:r>
                <a:rPr lang="en-US" sz="1050" b="1" err="1"/>
                <a:t>pwoteje</a:t>
              </a:r>
              <a:r>
                <a:rPr lang="en-US" sz="1050" b="1"/>
                <a:t> </a:t>
              </a:r>
              <a:r>
                <a:rPr lang="en-US" sz="1050" b="1" err="1"/>
                <a:t>timoun</a:t>
              </a:r>
              <a:r>
                <a:rPr lang="en-US" sz="1050" b="1"/>
                <a:t> </a:t>
              </a:r>
              <a:r>
                <a:rPr lang="en-US" sz="1050" b="1" err="1"/>
                <a:t>ak</a:t>
              </a:r>
              <a:r>
                <a:rPr lang="en-US" sz="1050" b="1"/>
                <a:t> </a:t>
              </a:r>
              <a:r>
                <a:rPr lang="en-US" sz="1050" b="1" err="1"/>
                <a:t>lòt</a:t>
              </a:r>
              <a:r>
                <a:rPr lang="en-US" sz="1050" b="1"/>
                <a:t> </a:t>
              </a:r>
              <a:r>
                <a:rPr lang="en-US" sz="1050" b="1" err="1"/>
                <a:t>moun</a:t>
              </a:r>
              <a:r>
                <a:rPr lang="en-US" sz="1050" b="1"/>
                <a:t> </a:t>
              </a:r>
              <a:r>
                <a:rPr lang="en-US" sz="1050" b="1" err="1"/>
                <a:t>kont</a:t>
              </a:r>
              <a:r>
                <a:rPr lang="en-US" sz="1050" b="1"/>
                <a:t> </a:t>
              </a:r>
              <a:r>
                <a:rPr lang="en-US" sz="1050" b="1" err="1"/>
                <a:t>maladi</a:t>
              </a:r>
              <a:r>
                <a:rPr lang="en-US" sz="1050" b="1"/>
                <a:t> </a:t>
              </a:r>
              <a:r>
                <a:rPr lang="en-US" sz="1050" b="1" err="1"/>
                <a:t>grav</a:t>
              </a:r>
              <a:r>
                <a:rPr lang="en-US" sz="1050" b="1"/>
                <a:t> COVID-19 </a:t>
              </a:r>
              <a:r>
                <a:rPr lang="en-US" sz="1050" b="1" err="1"/>
                <a:t>lakoz</a:t>
              </a:r>
              <a:r>
                <a:rPr lang="en-US" sz="1050" b="1"/>
                <a:t>!</a:t>
              </a:r>
              <a:endParaRPr lang="en-US" sz="105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3621238" y="2622662"/>
            <a:ext cx="1286764" cy="1392385"/>
            <a:chOff x="3643289" y="2655956"/>
            <a:chExt cx="1286764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643289" y="3591293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it-IT" sz="1100" b="1"/>
                <a:t>Vaksen COVID-19 </a:t>
              </a:r>
              <a:br>
                <a:rPr lang="it-IT" sz="1100" b="1"/>
              </a:br>
              <a:r>
                <a:rPr lang="it-IT" sz="1100" b="1"/>
                <a:t>la li san danje e li </a:t>
              </a:r>
              <a:br>
                <a:rPr lang="it-IT" sz="1100" b="1"/>
              </a:br>
              <a:r>
                <a:rPr lang="it-IT" sz="1100" b="1"/>
                <a:t>efikas pou timoun.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20156" y="2618918"/>
            <a:ext cx="1604492" cy="1551997"/>
            <a:chOff x="5042207" y="2652212"/>
            <a:chExt cx="1604492" cy="1551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042207" y="3594811"/>
              <a:ext cx="1604492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ea typeface="+mn-lt"/>
                  <a:cs typeface="Calibri Light"/>
                </a:rPr>
                <a:t>Apwè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timoun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yo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eksperimante</a:t>
              </a:r>
              <a:r>
                <a:rPr lang="en-US" sz="1100" b="1">
                  <a:ea typeface="+mn-lt"/>
                  <a:cs typeface="Calibri Light"/>
                </a:rPr>
                <a:t> ponyètfèmal, </a:t>
              </a:r>
              <a:r>
                <a:rPr lang="en-US" sz="1100" b="1" err="1">
                  <a:ea typeface="+mn-lt"/>
                  <a:cs typeface="Calibri Light"/>
                </a:rPr>
                <a:t>tètfèmal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lafyèv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437697" y="1007155"/>
            <a:ext cx="3129171" cy="1405198"/>
            <a:chOff x="3459748" y="1017379"/>
            <a:chExt cx="3129171" cy="14051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459748" y="1017380"/>
              <a:ext cx="1539548" cy="1405190"/>
              <a:chOff x="3459748" y="1017380"/>
              <a:chExt cx="1539548" cy="140519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459748" y="1965522"/>
                <a:ext cx="153954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Li </a:t>
                </a:r>
                <a:r>
                  <a:rPr lang="en-US" sz="1100" b="1" err="1"/>
                  <a:t>enpòtan</a:t>
                </a:r>
                <a:r>
                  <a:rPr lang="en-US" sz="1100" b="1"/>
                  <a:t> </a:t>
                </a:r>
                <a:r>
                  <a:rPr lang="en-US" sz="1100" b="1" err="1"/>
                  <a:t>pou</a:t>
                </a:r>
                <a:r>
                  <a:rPr lang="en-US" sz="1100" b="1"/>
                  <a:t> </a:t>
                </a:r>
                <a:r>
                  <a:rPr lang="en-US" sz="1100" b="1" err="1"/>
                  <a:t>timoun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vaksine</a:t>
                </a:r>
                <a:r>
                  <a:rPr lang="en-US" sz="1100" b="1"/>
                  <a:t> </a:t>
                </a:r>
                <a:r>
                  <a:rPr lang="en-US" sz="1100" b="1" err="1"/>
                  <a:t>menm</a:t>
                </a:r>
                <a:r>
                  <a:rPr lang="en-US" sz="1100" b="1"/>
                  <a:t> </a:t>
                </a:r>
                <a:r>
                  <a:rPr lang="en-US" sz="1100" b="1" err="1"/>
                  <a:t>lè</a:t>
                </a:r>
                <a:r>
                  <a:rPr lang="en-US" sz="1100" b="1"/>
                  <a:t> </a:t>
                </a:r>
                <a:r>
                  <a:rPr lang="en-US" sz="1100" b="1" err="1"/>
                  <a:t>yo</a:t>
                </a:r>
                <a:r>
                  <a:rPr lang="en-US" sz="1100" b="1"/>
                  <a:t> </a:t>
                </a:r>
                <a:r>
                  <a:rPr lang="en-US" sz="1100" b="1" err="1"/>
                  <a:t>te</a:t>
                </a:r>
                <a:r>
                  <a:rPr lang="en-US" sz="1100" b="1"/>
                  <a:t> </a:t>
                </a:r>
                <a:r>
                  <a:rPr lang="en-US" sz="1100" b="1" err="1"/>
                  <a:t>genyen</a:t>
                </a:r>
                <a:r>
                  <a:rPr lang="en-US" sz="1100" b="1"/>
                  <a:t> COVID-19 la.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405198"/>
              <a:chOff x="5130195" y="1017379"/>
              <a:chExt cx="1458724" cy="140519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>
                    <a:cs typeface="Calibri"/>
                  </a:rPr>
                  <a:t>Li </a:t>
                </a:r>
                <a:r>
                  <a:rPr lang="en-US" sz="1100" b="1" err="1">
                    <a:cs typeface="Calibri"/>
                  </a:rPr>
                  <a:t>konplètmen</a:t>
                </a:r>
                <a:r>
                  <a:rPr lang="en-US" sz="1100" b="1">
                    <a:cs typeface="Calibri"/>
                  </a:rPr>
                  <a:t> GRATIS e PA </a:t>
                </a:r>
                <a:r>
                  <a:rPr lang="en-US" sz="1100" b="1" err="1">
                    <a:cs typeface="Calibri"/>
                  </a:rPr>
                  <a:t>ekzije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okenn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fòm</a:t>
                </a:r>
                <a:r>
                  <a:rPr lang="en-US" sz="1100" b="1">
                    <a:cs typeface="Calibri"/>
                  </a:rPr>
                  <a:t> </a:t>
                </a:r>
                <a:r>
                  <a:rPr lang="en-US" sz="1100" b="1" err="1">
                    <a:cs typeface="Calibri"/>
                  </a:rPr>
                  <a:t>idantifikasyon</a:t>
                </a:r>
                <a:r>
                  <a:rPr lang="en-US" sz="1100" b="1">
                    <a:cs typeface="Calibri"/>
                  </a:rPr>
                  <a:t>.</a:t>
                </a: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1496" y="1550194"/>
            <a:ext cx="3320995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66765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YO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225700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6989950" y="5350904"/>
            <a:ext cx="2817608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POU MOUN KI PAVAKSINE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2866" y="5829019"/>
            <a:ext cx="2821366" cy="152349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 COVID la vin pi wo.</a:t>
            </a:r>
            <a:endParaRPr lang="en-US" sz="1200"/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Risk </a:t>
            </a:r>
            <a:r>
              <a:rPr lang="en-US" sz="1200" err="1"/>
              <a:t>enfeksyon</a:t>
            </a:r>
            <a:r>
              <a:rPr lang="en-US" sz="1200"/>
              <a:t> </a:t>
            </a:r>
            <a:r>
              <a:rPr lang="en-US" sz="1200" err="1"/>
              <a:t>grav</a:t>
            </a:r>
            <a:r>
              <a:rPr lang="en-US" sz="1200"/>
              <a:t>, </a:t>
            </a:r>
            <a:r>
              <a:rPr lang="en-US" sz="1200" err="1"/>
              <a:t>ospitalizasyon</a:t>
            </a:r>
            <a:r>
              <a:rPr lang="en-US" sz="1200"/>
              <a:t> </a:t>
            </a:r>
            <a:r>
              <a:rPr lang="en-US" sz="1200" err="1"/>
              <a:t>ak</a:t>
            </a:r>
            <a:r>
              <a:rPr lang="en-US" sz="1200"/>
              <a:t> </a:t>
            </a:r>
            <a:r>
              <a:rPr lang="en-US" sz="1200" err="1"/>
              <a:t>lanmò</a:t>
            </a:r>
            <a:r>
              <a:rPr lang="en-US" sz="1200"/>
              <a:t> vin pi </a:t>
            </a:r>
            <a:r>
              <a:rPr lang="en-US" sz="1200" err="1"/>
              <a:t>grav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devlope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sinptom</a:t>
            </a:r>
            <a:r>
              <a:rPr lang="en-US" sz="1200">
                <a:ea typeface="+mn-lt"/>
                <a:cs typeface="+mn-lt"/>
              </a:rPr>
              <a:t> long </a:t>
            </a:r>
            <a:r>
              <a:rPr lang="en-US" sz="1200" err="1">
                <a:ea typeface="+mn-lt"/>
                <a:cs typeface="+mn-lt"/>
              </a:rPr>
              <a:t>tèm</a:t>
            </a:r>
            <a:r>
              <a:rPr lang="en-US" sz="1200">
                <a:ea typeface="+mn-lt"/>
                <a:cs typeface="+mn-lt"/>
              </a:rPr>
              <a:t> deCOVID-19 la vin pi wo.</a:t>
            </a:r>
          </a:p>
          <a:p>
            <a:pPr marL="171450" indent="-171450">
              <a:spcAft>
                <a:spcPts val="6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ekspoze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nouvo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fòm</a:t>
            </a:r>
            <a:r>
              <a:rPr lang="en-US" sz="1200">
                <a:ea typeface="+mn-lt"/>
                <a:cs typeface="+mn-lt"/>
              </a:rPr>
              <a:t> de </a:t>
            </a:r>
            <a:r>
              <a:rPr lang="en-US" sz="1200" err="1">
                <a:ea typeface="+mn-lt"/>
                <a:cs typeface="+mn-lt"/>
              </a:rPr>
              <a:t>viris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vinpi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kontajye</a:t>
            </a:r>
            <a:r>
              <a:rPr lang="en-US" sz="1200">
                <a:ea typeface="+mn-lt"/>
                <a:cs typeface="+mn-lt"/>
              </a:rPr>
              <a:t> e pi </a:t>
            </a:r>
            <a:r>
              <a:rPr lang="en-US" sz="1200" err="1">
                <a:ea typeface="+mn-lt"/>
                <a:cs typeface="+mn-lt"/>
              </a:rPr>
              <a:t>danjere</a:t>
            </a:r>
            <a:r>
              <a:rPr lang="en-US" sz="1200">
                <a:ea typeface="+mn-lt"/>
                <a:cs typeface="+mn-lt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2866" y="2128608"/>
            <a:ext cx="2838450" cy="28931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timoun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fanmi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de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e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pa </a:t>
            </a:r>
            <a:r>
              <a:rPr lang="en-US" sz="1200" dirty="0" err="1">
                <a:cs typeface="Calibri"/>
              </a:rPr>
              <a:t>ospitalize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an </a:t>
            </a:r>
            <a:r>
              <a:rPr lang="en-US" sz="1200" dirty="0" err="1">
                <a:cs typeface="Calibri"/>
              </a:rPr>
              <a:t>diminye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ka ki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kantite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lanmò</a:t>
            </a:r>
            <a:r>
              <a:rPr lang="en-US" sz="1200" dirty="0">
                <a:cs typeface="Calibri"/>
              </a:rPr>
              <a:t> COVID-19 </a:t>
            </a:r>
            <a:r>
              <a:rPr lang="en-US" sz="1200" dirty="0" err="1">
                <a:cs typeface="Calibri"/>
              </a:rPr>
              <a:t>lakoz</a:t>
            </a:r>
            <a:r>
              <a:rPr lang="en-US" sz="1200" dirty="0">
                <a:cs typeface="Calibri"/>
              </a:rPr>
              <a:t> nan </a:t>
            </a:r>
            <a:br>
              <a:rPr lang="en-US" sz="1200" dirty="0">
                <a:cs typeface="Calibri"/>
              </a:rPr>
            </a:b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ou</a:t>
            </a:r>
            <a:r>
              <a:rPr lang="en-US" sz="1200" dirty="0">
                <a:cs typeface="Calibri"/>
              </a:rPr>
              <a:t> a.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Vaksinasyon</a:t>
            </a:r>
            <a:r>
              <a:rPr lang="en-US" sz="1200" dirty="0">
                <a:cs typeface="Calibri"/>
              </a:rPr>
              <a:t> ap </a:t>
            </a:r>
            <a:r>
              <a:rPr lang="en-US" sz="1200" dirty="0" err="1">
                <a:cs typeface="Calibri"/>
              </a:rPr>
              <a:t>pwoteje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lopital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founisè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swen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 pa </a:t>
            </a:r>
            <a:r>
              <a:rPr lang="en-US" sz="1200" dirty="0" err="1">
                <a:cs typeface="Calibri"/>
              </a:rPr>
              <a:t>sichaje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avèk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maladi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grav</a:t>
            </a:r>
            <a:r>
              <a:rPr lang="en-US" sz="1200" dirty="0">
                <a:cs typeface="Calibri"/>
              </a:rPr>
              <a:t> de COVID-19 la.</a:t>
            </a:r>
            <a:endParaRPr lang="en-US" sz="1200" dirty="0"/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>
                <a:cs typeface="Calibri"/>
              </a:rPr>
              <a:t>Lè</a:t>
            </a:r>
            <a:r>
              <a:rPr lang="en-US" sz="1200" dirty="0">
                <a:cs typeface="Calibri"/>
              </a:rPr>
              <a:t> gen </a:t>
            </a:r>
            <a:r>
              <a:rPr lang="en-US" sz="1200" dirty="0" err="1">
                <a:cs typeface="Calibri"/>
              </a:rPr>
              <a:t>plis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moun</a:t>
            </a:r>
            <a:r>
              <a:rPr lang="en-US" sz="1200" dirty="0">
                <a:cs typeface="Calibri"/>
              </a:rPr>
              <a:t> ki </a:t>
            </a:r>
            <a:r>
              <a:rPr lang="en-US" sz="1200" dirty="0" err="1">
                <a:cs typeface="Calibri"/>
              </a:rPr>
              <a:t>vaksine</a:t>
            </a:r>
            <a:r>
              <a:rPr lang="en-US" sz="1200" dirty="0">
                <a:cs typeface="Calibri"/>
              </a:rPr>
              <a:t> nan </a:t>
            </a:r>
            <a:r>
              <a:rPr lang="en-US" sz="1200" dirty="0" err="1">
                <a:cs typeface="Calibri"/>
              </a:rPr>
              <a:t>kominote</a:t>
            </a:r>
            <a:r>
              <a:rPr lang="en-US" sz="1200" dirty="0">
                <a:cs typeface="Calibri"/>
              </a:rPr>
              <a:t> a, </a:t>
            </a:r>
            <a:r>
              <a:rPr lang="en-US" sz="1200" dirty="0" err="1">
                <a:cs typeface="Calibri"/>
              </a:rPr>
              <a:t>mwens</a:t>
            </a:r>
            <a:r>
              <a:rPr lang="en-US" sz="1200" dirty="0">
                <a:cs typeface="Calibri"/>
              </a:rPr>
              <a:t> nap </a:t>
            </a:r>
            <a:r>
              <a:rPr lang="en-US" sz="1200" dirty="0" err="1">
                <a:cs typeface="Calibri"/>
              </a:rPr>
              <a:t>genyen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enkyete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pou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nouvo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varyan</a:t>
            </a:r>
            <a:r>
              <a:rPr lang="en-US" sz="1200" dirty="0">
                <a:cs typeface="Calibri"/>
              </a:rPr>
              <a:t> </a:t>
            </a:r>
            <a:r>
              <a:rPr lang="en-US" sz="1200" dirty="0" err="1">
                <a:cs typeface="Calibri"/>
              </a:rPr>
              <a:t>yo</a:t>
            </a:r>
            <a:r>
              <a:rPr lang="en-US" sz="1200" dirty="0">
                <a:cs typeface="Calibri"/>
              </a:rPr>
              <a:t>.</a:t>
            </a:r>
          </a:p>
          <a:p>
            <a:pPr marL="171450" indent="-171450">
              <a:spcAft>
                <a:spcPts val="6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 err="1"/>
              <a:t>Timoun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ap </a:t>
            </a:r>
            <a:r>
              <a:rPr lang="en-US" sz="1200" dirty="0" err="1"/>
              <a:t>kapab</a:t>
            </a:r>
            <a:r>
              <a:rPr lang="en-US" sz="1200" dirty="0"/>
              <a:t> </a:t>
            </a:r>
            <a:r>
              <a:rPr lang="en-US" sz="1200" dirty="0" err="1"/>
              <a:t>retounen</a:t>
            </a:r>
            <a:r>
              <a:rPr lang="en-US" sz="1200" dirty="0"/>
              <a:t> nan </a:t>
            </a:r>
            <a:r>
              <a:rPr lang="en-US" sz="1200" dirty="0" err="1"/>
              <a:t>aktivite</a:t>
            </a:r>
            <a:r>
              <a:rPr lang="en-US" sz="1200" dirty="0"/>
              <a:t> </a:t>
            </a:r>
            <a:r>
              <a:rPr lang="en-US" sz="1200" dirty="0" err="1"/>
              <a:t>lekòl</a:t>
            </a:r>
            <a:r>
              <a:rPr lang="en-US" sz="1200" dirty="0"/>
              <a:t> </a:t>
            </a:r>
            <a:r>
              <a:rPr lang="en-US" sz="1200" dirty="0" err="1"/>
              <a:t>yo</a:t>
            </a:r>
            <a:r>
              <a:rPr lang="en-US" sz="1200" dirty="0"/>
              <a:t> pi </a:t>
            </a:r>
            <a:r>
              <a:rPr lang="en-US" sz="1200" dirty="0" err="1"/>
              <a:t>bonè</a:t>
            </a:r>
            <a:r>
              <a:rPr lang="en-US" sz="1200" dirty="0"/>
              <a:t> </a:t>
            </a:r>
            <a:r>
              <a:rPr lang="en-US" sz="1200" dirty="0" err="1"/>
              <a:t>si</a:t>
            </a:r>
            <a:r>
              <a:rPr lang="en-US" sz="1200" dirty="0"/>
              <a:t> </a:t>
            </a:r>
            <a:r>
              <a:rPr lang="en-US" sz="1200" dirty="0" err="1"/>
              <a:t>plis</a:t>
            </a:r>
            <a:r>
              <a:rPr lang="en-US" sz="1200" dirty="0"/>
              <a:t> </a:t>
            </a:r>
            <a:r>
              <a:rPr lang="en-US" sz="1200" dirty="0" err="1"/>
              <a:t>moun</a:t>
            </a:r>
            <a:r>
              <a:rPr lang="en-US" sz="1200" dirty="0"/>
              <a:t> </a:t>
            </a:r>
            <a:r>
              <a:rPr lang="en-US" sz="1200" dirty="0" err="1"/>
              <a:t>vaksine</a:t>
            </a:r>
            <a:r>
              <a:rPr lang="en-US" sz="1200" dirty="0"/>
              <a:t>.</a:t>
            </a:r>
            <a:endParaRPr lang="en-US" sz="1200" dirty="0">
              <a:cs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18D8D7-88CA-4EA5-B0B0-B08CEA1E9514}"/>
              </a:ext>
            </a:extLst>
          </p:cNvPr>
          <p:cNvGrpSpPr/>
          <p:nvPr/>
        </p:nvGrpSpPr>
        <p:grpSpPr>
          <a:xfrm>
            <a:off x="346908" y="5643860"/>
            <a:ext cx="825318" cy="847862"/>
            <a:chOff x="226764" y="5014666"/>
            <a:chExt cx="1147196" cy="1143784"/>
          </a:xfrm>
        </p:grpSpPr>
        <p:pic>
          <p:nvPicPr>
            <p:cNvPr id="9" name="Picture 8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45043F68-CCE6-4FF4-BA56-38E93599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64" y="5014666"/>
              <a:ext cx="1071176" cy="1057082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249565" y="5842790"/>
              <a:ext cx="1124395" cy="31566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228572" y="365808"/>
            <a:ext cx="1941297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21420"/>
            <a:r>
              <a:rPr lang="en-US" sz="1800" b="1" i="0" u="none" strike="noStrike" baseline="0">
                <a:solidFill>
                  <a:srgbClr val="0E5299"/>
                </a:solidFill>
                <a:latin typeface="Calibri" panose="020F0502020204030204" pitchFamily="34" charset="0"/>
              </a:rPr>
              <a:t>VAKSEN COVID-19 YO POU TIMOUN 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3671639"/>
            <a:ext cx="3376878" cy="57611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583881" y="3719708"/>
            <a:ext cx="2292310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R="118020" algn="ctr">
              <a:lnSpc>
                <a:spcPct val="90000"/>
              </a:lnSpc>
            </a:pPr>
            <a:r>
              <a:rPr lang="en-US" sz="1800" b="1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KIJANOU PROTEJE PITIT OU 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35176" y="4369686"/>
            <a:ext cx="2985722" cy="12080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/>
              <a:t>Al </a:t>
            </a:r>
            <a:r>
              <a:rPr lang="en-US" sz="1050" err="1"/>
              <a:t>pran</a:t>
            </a:r>
            <a:r>
              <a:rPr lang="en-US" sz="1050"/>
              <a:t> </a:t>
            </a:r>
            <a:r>
              <a:rPr lang="en-US" sz="1050" err="1"/>
              <a:t>vaksen</a:t>
            </a:r>
            <a:r>
              <a:rPr lang="en-US" sz="1050"/>
              <a:t> epi </a:t>
            </a:r>
            <a:r>
              <a:rPr lang="en-US" sz="1050" err="1"/>
              <a:t>fè</a:t>
            </a:r>
            <a:r>
              <a:rPr lang="en-US" sz="1050"/>
              <a:t> </a:t>
            </a:r>
            <a:r>
              <a:rPr lang="en-US" sz="1050" err="1"/>
              <a:t>timoun</a:t>
            </a:r>
            <a:r>
              <a:rPr lang="en-US" sz="1050"/>
              <a:t> </a:t>
            </a:r>
            <a:r>
              <a:rPr lang="en-US" sz="1050" err="1"/>
              <a:t>ou</a:t>
            </a:r>
            <a:r>
              <a:rPr lang="en-US" sz="1050"/>
              <a:t> </a:t>
            </a:r>
            <a:r>
              <a:rPr lang="en-US" sz="1050" err="1"/>
              <a:t>yo</a:t>
            </a:r>
            <a:r>
              <a:rPr lang="en-US" sz="1050"/>
              <a:t> ki gen 6 </a:t>
            </a:r>
            <a:r>
              <a:rPr lang="en-US" sz="1050" err="1"/>
              <a:t>mwa</a:t>
            </a:r>
            <a:r>
              <a:rPr lang="en-US" sz="1050"/>
              <a:t> </a:t>
            </a:r>
            <a:r>
              <a:rPr lang="en-US" sz="1050" err="1"/>
              <a:t>oswa</a:t>
            </a:r>
            <a:r>
              <a:rPr lang="en-US" sz="1050"/>
              <a:t> ki pi gran </a:t>
            </a:r>
            <a:r>
              <a:rPr lang="en-US" sz="1050" err="1"/>
              <a:t>pran</a:t>
            </a:r>
            <a:r>
              <a:rPr lang="en-US" sz="1050"/>
              <a:t> </a:t>
            </a:r>
            <a:r>
              <a:rPr lang="en-US" sz="1050" err="1"/>
              <a:t>vaksen</a:t>
            </a:r>
            <a:r>
              <a:rPr lang="en-US" sz="1050"/>
              <a:t>. </a:t>
            </a:r>
            <a:endParaRPr lang="en-US" sz="105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>
                <a:effectLst/>
                <a:ea typeface="Times New Roman" panose="02020603050405020304" pitchFamily="18" charset="0"/>
              </a:rPr>
              <a:t>Mete yon mask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lè</a:t>
            </a:r>
            <a:r>
              <a:rPr lang="en-US" sz="1050">
                <a:effectLst/>
                <a:ea typeface="Times New Roman" panose="02020603050405020304" pitchFamily="18" charset="0"/>
              </a:rPr>
              <a:t> w </a:t>
            </a:r>
            <a:r>
              <a:rPr lang="en-US" sz="1050" err="1">
                <a:cs typeface="Calibri"/>
              </a:rPr>
              <a:t>anddan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menm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si</a:t>
            </a:r>
            <a:r>
              <a:rPr lang="en-US" sz="1050">
                <a:effectLst/>
                <a:ea typeface="Times New Roman" panose="02020603050405020304" pitchFamily="18" charset="0"/>
              </a:rPr>
              <a:t> w</a:t>
            </a:r>
            <a:r>
              <a:rPr lang="en-US" sz="1050">
                <a:ea typeface="Times New Roman" panose="02020603050405020304" pitchFamily="18" charset="0"/>
              </a:rPr>
              <a:t> </a:t>
            </a:r>
            <a:r>
              <a:rPr lang="en-US" sz="1050">
                <a:effectLst/>
                <a:ea typeface="Times New Roman" panose="02020603050405020304" pitchFamily="18" charset="0"/>
              </a:rPr>
              <a:t> fin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pran</a:t>
            </a:r>
            <a:r>
              <a:rPr lang="en-US" sz="1050">
                <a:effectLst/>
                <a:ea typeface="Times New Roman" panose="02020603050405020304" pitchFamily="18" charset="0"/>
              </a:rPr>
              <a:t> tout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50">
                <a:effectLst/>
                <a:ea typeface="Times New Roman" panose="02020603050405020304" pitchFamily="18" charset="0"/>
              </a:rPr>
              <a:t> w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>
                <a:effectLst/>
                <a:ea typeface="Times New Roman" panose="02020603050405020304" pitchFamily="18" charset="0"/>
              </a:rPr>
              <a:t>.</a:t>
            </a:r>
            <a:r>
              <a:rPr lang="en-US" sz="1050">
                <a:ea typeface="Times New Roman" panose="02020603050405020304" pitchFamily="18" charset="0"/>
              </a:rPr>
              <a:t> </a:t>
            </a:r>
            <a:endParaRPr lang="en-US" sz="105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050">
                <a:effectLst/>
                <a:ea typeface="Times New Roman" panose="02020603050405020304" pitchFamily="18" charset="0"/>
              </a:rPr>
              <a:t>Si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pitit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ou</a:t>
            </a:r>
            <a:r>
              <a:rPr lang="en-US" sz="1050">
                <a:effectLst/>
                <a:ea typeface="Times New Roman" panose="02020603050405020304" pitchFamily="18" charset="0"/>
              </a:rPr>
              <a:t> fin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pran</a:t>
            </a:r>
            <a:r>
              <a:rPr lang="en-US" sz="1050">
                <a:effectLst/>
                <a:ea typeface="Times New Roman" panose="02020603050405020304" pitchFamily="18" charset="0"/>
              </a:rPr>
              <a:t> tout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vaksen</a:t>
            </a:r>
            <a:r>
              <a:rPr lang="en-US" sz="1050">
                <a:effectLst/>
                <a:ea typeface="Times New Roman" panose="02020603050405020304" pitchFamily="18" charset="0"/>
              </a:rPr>
              <a:t> li epi li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ekspoze</a:t>
            </a:r>
            <a:r>
              <a:rPr lang="en-US" sz="1050">
                <a:effectLst/>
                <a:ea typeface="Times New Roman" panose="02020603050405020304" pitchFamily="18" charset="0"/>
              </a:rPr>
              <a:t> a COVID-19,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timoun</a:t>
            </a:r>
            <a:r>
              <a:rPr lang="en-US" sz="1050">
                <a:effectLst/>
                <a:ea typeface="Times New Roman" panose="02020603050405020304" pitchFamily="18" charset="0"/>
              </a:rPr>
              <a:t> nan pa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bezwen</a:t>
            </a:r>
            <a:r>
              <a:rPr lang="en-US" sz="1050">
                <a:effectLst/>
                <a:ea typeface="Times New Roman" panose="02020603050405020304" pitchFamily="18" charset="0"/>
              </a:rPr>
              <a:t> mete l nan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karantèn</a:t>
            </a:r>
            <a:r>
              <a:rPr lang="en-US" sz="1050">
                <a:effectLst/>
                <a:ea typeface="Times New Roman" panose="02020603050405020304" pitchFamily="18" charset="0"/>
              </a:rPr>
              <a:t>.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Fè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>
                <a:effectLst/>
                <a:ea typeface="Times New Roman" panose="02020603050405020304" pitchFamily="18" charset="0"/>
              </a:rPr>
              <a:t> teste 5-7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jou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apre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yo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te</a:t>
            </a:r>
            <a:r>
              <a:rPr lang="en-US" sz="1050">
                <a:effectLst/>
                <a:ea typeface="Times New Roman" panose="02020603050405020304" pitchFamily="18" charset="0"/>
              </a:rPr>
              <a:t> </a:t>
            </a:r>
            <a:r>
              <a:rPr lang="en-US" sz="1050" err="1">
                <a:effectLst/>
                <a:ea typeface="Times New Roman" panose="02020603050405020304" pitchFamily="18" charset="0"/>
              </a:rPr>
              <a:t>ekspoze</a:t>
            </a:r>
            <a:r>
              <a:rPr lang="en-US" sz="1050">
                <a:effectLst/>
                <a:ea typeface="Times New Roman" panose="02020603050405020304" pitchFamily="18" charset="0"/>
              </a:rPr>
              <a:t> an.</a:t>
            </a:r>
            <a:endParaRPr lang="en-US" sz="1050">
              <a:effectLst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171606" y="5745892"/>
            <a:ext cx="1589539" cy="6740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s-ES" sz="1400" b="1" err="1"/>
              <a:t>Konsiderasyon</a:t>
            </a:r>
            <a:r>
              <a:rPr lang="es-ES" sz="1400" b="1"/>
              <a:t> </a:t>
            </a:r>
            <a:r>
              <a:rPr lang="es-ES" sz="1400" b="1" err="1"/>
              <a:t>Espesyal</a:t>
            </a:r>
            <a:r>
              <a:rPr lang="es-ES" sz="1400" b="1"/>
              <a:t> </a:t>
            </a:r>
            <a:r>
              <a:rPr lang="es-ES" sz="1400" b="1" err="1"/>
              <a:t>pou</a:t>
            </a:r>
            <a:r>
              <a:rPr lang="es-ES" sz="1400" b="1"/>
              <a:t> </a:t>
            </a:r>
            <a:br>
              <a:rPr lang="es-ES" sz="1400" b="1"/>
            </a:br>
            <a:r>
              <a:rPr lang="es-ES" sz="1400" b="1" err="1"/>
              <a:t>Fanm</a:t>
            </a:r>
            <a:r>
              <a:rPr lang="es-ES" sz="1400" b="1"/>
              <a:t> yo</a:t>
            </a:r>
            <a:endParaRPr lang="en-US" sz="1400" b="1">
              <a:cs typeface="Calibri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248374" y="802717"/>
            <a:ext cx="2945279" cy="26468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endParaRPr lang="en-US" sz="1050"/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5000"/>
              <a:buFont typeface="Wingdings" panose="05000000000000000000" pitchFamily="2" charset="2"/>
              <a:buChar char="Ø"/>
            </a:pPr>
            <a:r>
              <a:rPr lang="en-US" sz="1050" b="1" err="1">
                <a:ea typeface="+mn-lt"/>
                <a:cs typeface="+mn-lt"/>
              </a:rPr>
              <a:t>Timoun</a:t>
            </a:r>
            <a:r>
              <a:rPr lang="en-US" sz="1050" b="1">
                <a:ea typeface="+mn-lt"/>
                <a:cs typeface="+mn-lt"/>
              </a:rPr>
              <a:t> 6 </a:t>
            </a:r>
            <a:r>
              <a:rPr lang="en-US" sz="1050" b="1" err="1">
                <a:ea typeface="+mn-lt"/>
                <a:cs typeface="+mn-lt"/>
              </a:rPr>
              <a:t>mwa</a:t>
            </a:r>
            <a:r>
              <a:rPr lang="en-US" sz="1050" b="1">
                <a:ea typeface="+mn-lt"/>
                <a:cs typeface="+mn-lt"/>
              </a:rPr>
              <a:t> rive 4 lane: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>
                <a:effectLst/>
                <a:ea typeface="+mn-lt"/>
                <a:cs typeface="+mn-lt"/>
              </a:rPr>
              <a:t>3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Pfizer, 2 </a:t>
            </a:r>
            <a:r>
              <a:rPr lang="en-US" sz="1050" err="1">
                <a:ea typeface="+mn-lt"/>
                <a:cs typeface="+mn-lt"/>
              </a:rPr>
              <a:t>dòz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Moderna. </a:t>
            </a:r>
            <a:r>
              <a:rPr lang="en-US" sz="1050" err="1">
                <a:ea typeface="+mn-lt"/>
                <a:cs typeface="+mn-lt"/>
              </a:rPr>
              <a:t>Okenn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boustè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pou</a:t>
            </a:r>
            <a:r>
              <a:rPr lang="en-US" sz="1050">
                <a:ea typeface="+mn-lt"/>
                <a:cs typeface="+mn-lt"/>
              </a:rPr>
              <a:t> </a:t>
            </a:r>
            <a:r>
              <a:rPr lang="en-US" sz="1050" err="1">
                <a:ea typeface="+mn-lt"/>
                <a:cs typeface="+mn-lt"/>
              </a:rPr>
              <a:t>kounye</a:t>
            </a:r>
            <a:r>
              <a:rPr lang="en-US" sz="1050">
                <a:ea typeface="+mn-lt"/>
                <a:cs typeface="+mn-lt"/>
              </a:rPr>
              <a:t> a.*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Timoun</a:t>
            </a:r>
            <a:r>
              <a:rPr lang="en-US" sz="1050" b="1">
                <a:cs typeface="Calibri"/>
              </a:rPr>
              <a:t> 5 lane </a:t>
            </a:r>
            <a:r>
              <a:rPr lang="en-US" sz="1050" b="1" err="1">
                <a:cs typeface="Calibri"/>
              </a:rPr>
              <a:t>oswa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plis</a:t>
            </a:r>
            <a:r>
              <a:rPr lang="en-US" sz="1050" b="1">
                <a:cs typeface="Calibri"/>
              </a:rPr>
              <a:t>:</a:t>
            </a:r>
            <a:r>
              <a:rPr lang="en-US" sz="1050">
                <a:cs typeface="Calibri"/>
              </a:rPr>
              <a:t> 2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. Pfizer, 1 boustè.*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Timoun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Sistèm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Iminitè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yo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Afebli</a:t>
            </a:r>
            <a:r>
              <a:rPr lang="en-US" sz="1050" b="1">
                <a:cs typeface="Calibri"/>
              </a:rPr>
              <a:t>: </a:t>
            </a:r>
            <a:br>
              <a:rPr lang="en-US" sz="1050">
                <a:cs typeface="Calibri"/>
              </a:rPr>
            </a:br>
            <a:r>
              <a:rPr lang="en-US" sz="1050" err="1">
                <a:cs typeface="Calibri"/>
              </a:rPr>
              <a:t>Timoun</a:t>
            </a:r>
            <a:r>
              <a:rPr lang="en-US" sz="1050">
                <a:cs typeface="Calibri"/>
              </a:rPr>
              <a:t> ant 5 </a:t>
            </a:r>
            <a:r>
              <a:rPr lang="en-US" sz="1050" err="1">
                <a:cs typeface="Calibri"/>
              </a:rPr>
              <a:t>ak</a:t>
            </a:r>
            <a:r>
              <a:rPr lang="en-US" sz="1050">
                <a:cs typeface="Calibri"/>
              </a:rPr>
              <a:t> 11 lane: 3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</a:t>
            </a:r>
            <a:r>
              <a:rPr lang="en-US" sz="1050" err="1">
                <a:cs typeface="Calibri"/>
              </a:rPr>
              <a:t>plis</a:t>
            </a:r>
            <a:r>
              <a:rPr lang="en-US" sz="1050">
                <a:cs typeface="Calibri"/>
              </a:rPr>
              <a:t> yon (1) </a:t>
            </a:r>
            <a:r>
              <a:rPr lang="en-US" sz="1050" err="1">
                <a:cs typeface="Calibri"/>
              </a:rPr>
              <a:t>boustè</a:t>
            </a:r>
            <a:r>
              <a:rPr lang="en-US" sz="1050">
                <a:cs typeface="Calibri"/>
              </a:rPr>
              <a:t>. </a:t>
            </a:r>
            <a:br>
              <a:rPr lang="en-US" sz="1050">
                <a:cs typeface="Calibri"/>
              </a:rPr>
            </a:br>
            <a:r>
              <a:rPr lang="en-US" sz="1050">
                <a:cs typeface="Calibri"/>
              </a:rPr>
              <a:t>12-17 </a:t>
            </a:r>
            <a:r>
              <a:rPr lang="en-US" sz="1050" err="1">
                <a:cs typeface="Calibri"/>
              </a:rPr>
              <a:t>ane</a:t>
            </a:r>
            <a:r>
              <a:rPr lang="en-US" sz="1050">
                <a:cs typeface="Calibri"/>
              </a:rPr>
              <a:t>: 3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</a:t>
            </a:r>
            <a:r>
              <a:rPr lang="en-US" sz="1050" err="1">
                <a:cs typeface="Calibri"/>
              </a:rPr>
              <a:t>plis</a:t>
            </a:r>
            <a:r>
              <a:rPr lang="en-US" sz="1050">
                <a:cs typeface="Calibri"/>
              </a:rPr>
              <a:t> 2 </a:t>
            </a:r>
            <a:r>
              <a:rPr lang="en-US" sz="1050" err="1">
                <a:cs typeface="Calibri"/>
              </a:rPr>
              <a:t>boustè</a:t>
            </a:r>
            <a:r>
              <a:rPr lang="en-US" sz="1050">
                <a:cs typeface="Calibri"/>
              </a:rPr>
              <a:t>. 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Clr>
                <a:srgbClr val="0E5299"/>
              </a:buClr>
              <a:buSzPct val="114999"/>
              <a:buFont typeface="Wingdings" panose="05000000000000000000" pitchFamily="2" charset="2"/>
              <a:buChar char="Ø"/>
            </a:pPr>
            <a:r>
              <a:rPr lang="en-US" sz="1050" b="1" err="1">
                <a:cs typeface="Calibri"/>
              </a:rPr>
              <a:t>Entèval</a:t>
            </a:r>
            <a:r>
              <a:rPr lang="en-US" sz="1050" b="1">
                <a:cs typeface="Calibri"/>
              </a:rPr>
              <a:t> ant </a:t>
            </a:r>
            <a:r>
              <a:rPr lang="en-US" sz="1050" b="1" err="1">
                <a:cs typeface="Calibri"/>
              </a:rPr>
              <a:t>dòz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yo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varye</a:t>
            </a:r>
            <a:r>
              <a:rPr lang="en-US" sz="1050" b="1">
                <a:cs typeface="Calibri"/>
              </a:rPr>
              <a:t>, men </a:t>
            </a:r>
            <a:r>
              <a:rPr lang="en-US" sz="1050" b="1" err="1">
                <a:cs typeface="Calibri"/>
              </a:rPr>
              <a:t>pou</a:t>
            </a:r>
            <a:r>
              <a:rPr lang="en-US" sz="1050" b="1">
                <a:cs typeface="Calibri"/>
              </a:rPr>
              <a:t> </a:t>
            </a:r>
            <a:r>
              <a:rPr lang="en-US" sz="1050" b="1" err="1">
                <a:cs typeface="Calibri"/>
              </a:rPr>
              <a:t>tigason</a:t>
            </a:r>
            <a:r>
              <a:rPr lang="en-US" sz="1050" b="1">
                <a:cs typeface="Calibri"/>
              </a:rPr>
              <a:t> 12-17 </a:t>
            </a:r>
            <a:r>
              <a:rPr lang="en-US" sz="1050" b="1" err="1">
                <a:cs typeface="Calibri"/>
              </a:rPr>
              <a:t>ane</a:t>
            </a:r>
            <a:r>
              <a:rPr lang="en-US" sz="1050" b="1">
                <a:cs typeface="Calibri"/>
              </a:rPr>
              <a:t>: </a:t>
            </a:r>
            <a:r>
              <a:rPr lang="en-US" sz="1050">
                <a:cs typeface="Calibri"/>
              </a:rPr>
              <a:t>2 </a:t>
            </a:r>
            <a:r>
              <a:rPr lang="en-US" sz="1050" err="1">
                <a:cs typeface="Calibri"/>
              </a:rPr>
              <a:t>dòz</a:t>
            </a:r>
            <a:r>
              <a:rPr lang="en-US" sz="1050">
                <a:cs typeface="Calibri"/>
              </a:rPr>
              <a:t>, 8 </a:t>
            </a:r>
            <a:r>
              <a:rPr lang="en-US" sz="1050" err="1">
                <a:cs typeface="Calibri"/>
              </a:rPr>
              <a:t>semèn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entèval</a:t>
            </a:r>
            <a:r>
              <a:rPr lang="en-US" sz="1050">
                <a:cs typeface="Calibri"/>
              </a:rPr>
              <a:t>.** </a:t>
            </a:r>
            <a:r>
              <a:rPr lang="en-US" sz="1050" err="1">
                <a:cs typeface="Calibri"/>
              </a:rPr>
              <a:t>Vizite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paj</a:t>
            </a:r>
            <a:r>
              <a:rPr lang="en-US" sz="1050">
                <a:cs typeface="Calibri"/>
              </a:rPr>
              <a:t> CDC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pou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entèval</a:t>
            </a:r>
            <a:r>
              <a:rPr lang="en-US" sz="1050">
                <a:cs typeface="Calibri"/>
              </a:rPr>
              <a:t> </a:t>
            </a:r>
            <a:r>
              <a:rPr lang="en-US" sz="1050" err="1">
                <a:cs typeface="Calibri"/>
              </a:rPr>
              <a:t>yo</a:t>
            </a:r>
            <a:r>
              <a:rPr lang="en-US" sz="1050">
                <a:cs typeface="Calibri"/>
              </a:rPr>
              <a:t>: </a:t>
            </a:r>
            <a:r>
              <a:rPr lang="en-US" sz="1050">
                <a:cs typeface="Calibri"/>
                <a:hlinkClick r:id="rId21"/>
              </a:rPr>
              <a:t>https://bit.ly/3zcBgwT</a:t>
            </a:r>
            <a:r>
              <a:rPr lang="en-US" sz="1050">
                <a:cs typeface="Calibri"/>
              </a:rPr>
              <a:t> </a:t>
            </a:r>
          </a:p>
          <a:p>
            <a:r>
              <a:rPr lang="fr-HT" sz="1050">
                <a:ea typeface="+mn-lt"/>
                <a:cs typeface="+mn-lt"/>
              </a:rPr>
              <a:t>*Nou </a:t>
            </a:r>
            <a:r>
              <a:rPr lang="fr-HT" sz="1050" err="1">
                <a:ea typeface="+mn-lt"/>
                <a:cs typeface="+mn-lt"/>
              </a:rPr>
              <a:t>espere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boustè</a:t>
            </a:r>
            <a:r>
              <a:rPr lang="fr-HT" sz="1050">
                <a:ea typeface="+mn-lt"/>
                <a:cs typeface="+mn-lt"/>
              </a:rPr>
              <a:t> Moderna pou </a:t>
            </a:r>
            <a:r>
              <a:rPr lang="fr-HT" sz="1050" err="1">
                <a:ea typeface="+mn-lt"/>
                <a:cs typeface="+mn-lt"/>
              </a:rPr>
              <a:t>toude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gwoup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laj</a:t>
            </a:r>
            <a:r>
              <a:rPr lang="fr-HT" sz="1050">
                <a:ea typeface="+mn-lt"/>
                <a:cs typeface="+mn-lt"/>
              </a:rPr>
              <a:t> yo </a:t>
            </a:r>
            <a:r>
              <a:rPr lang="fr-HT" sz="1050" err="1">
                <a:ea typeface="+mn-lt"/>
                <a:cs typeface="+mn-lt"/>
              </a:rPr>
              <a:t>ap</a:t>
            </a:r>
            <a:r>
              <a:rPr lang="fr-HT" sz="1050">
                <a:ea typeface="+mn-lt"/>
                <a:cs typeface="+mn-lt"/>
              </a:rPr>
              <a:t> la </a:t>
            </a:r>
            <a:r>
              <a:rPr lang="fr-HT" sz="1050" err="1">
                <a:ea typeface="+mn-lt"/>
                <a:cs typeface="+mn-lt"/>
              </a:rPr>
              <a:t>byento</a:t>
            </a:r>
            <a:r>
              <a:rPr lang="fr-HT" sz="1050">
                <a:ea typeface="+mn-lt"/>
                <a:cs typeface="+mn-lt"/>
              </a:rPr>
              <a:t>.</a:t>
            </a:r>
            <a:endParaRPr lang="en-US" sz="1050">
              <a:ea typeface="+mn-lt"/>
              <a:cs typeface="+mn-lt"/>
            </a:endParaRPr>
          </a:p>
          <a:p>
            <a:r>
              <a:rPr lang="fr-HT" sz="1050">
                <a:ea typeface="+mn-lt"/>
                <a:cs typeface="+mn-lt"/>
              </a:rPr>
              <a:t>** CDC </a:t>
            </a:r>
            <a:r>
              <a:rPr lang="fr-HT" sz="1050" err="1">
                <a:ea typeface="+mn-lt"/>
                <a:cs typeface="+mn-lt"/>
              </a:rPr>
              <a:t>rekòmande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kalandriye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ki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modifye</a:t>
            </a:r>
            <a:r>
              <a:rPr lang="fr-HT" sz="1050">
                <a:ea typeface="+mn-lt"/>
                <a:cs typeface="+mn-lt"/>
              </a:rPr>
              <a:t> sa a </a:t>
            </a:r>
            <a:r>
              <a:rPr lang="fr-HT" sz="1050" err="1">
                <a:ea typeface="+mn-lt"/>
                <a:cs typeface="+mn-lt"/>
              </a:rPr>
              <a:t>yon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fason</a:t>
            </a:r>
            <a:r>
              <a:rPr lang="fr-HT" sz="1050">
                <a:ea typeface="+mn-lt"/>
                <a:cs typeface="+mn-lt"/>
              </a:rPr>
              <a:t> pou </a:t>
            </a:r>
            <a:r>
              <a:rPr lang="fr-HT" sz="1050" err="1">
                <a:ea typeface="+mn-lt"/>
                <a:cs typeface="+mn-lt"/>
              </a:rPr>
              <a:t>redui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risk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ki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fèb</a:t>
            </a:r>
            <a:r>
              <a:rPr lang="fr-HT" sz="1050">
                <a:ea typeface="+mn-lt"/>
                <a:cs typeface="+mn-lt"/>
              </a:rPr>
              <a:t> pou </a:t>
            </a:r>
            <a:r>
              <a:rPr lang="fr-HT" sz="1050" err="1">
                <a:ea typeface="+mn-lt"/>
                <a:cs typeface="+mn-lt"/>
              </a:rPr>
              <a:t>tigason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adolesan</a:t>
            </a:r>
            <a:r>
              <a:rPr lang="fr-HT" sz="1050">
                <a:ea typeface="+mn-lt"/>
                <a:cs typeface="+mn-lt"/>
              </a:rPr>
              <a:t> yo </a:t>
            </a:r>
            <a:r>
              <a:rPr lang="fr-HT" sz="1050" err="1">
                <a:ea typeface="+mn-lt"/>
                <a:cs typeface="+mn-lt"/>
              </a:rPr>
              <a:t>gen</a:t>
            </a:r>
            <a:r>
              <a:rPr lang="fr-HT" sz="1050">
                <a:ea typeface="+mn-lt"/>
                <a:cs typeface="+mn-lt"/>
              </a:rPr>
              <a:t> </a:t>
            </a:r>
            <a:r>
              <a:rPr lang="fr-HT" sz="1050" err="1">
                <a:ea typeface="+mn-lt"/>
                <a:cs typeface="+mn-lt"/>
              </a:rPr>
              <a:t>miyokadit</a:t>
            </a:r>
            <a:endParaRPr lang="en-US" sz="1050">
              <a:cs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36685" y="6487126"/>
            <a:ext cx="2958193" cy="96180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/>
              <a:t>Pou </a:t>
            </a:r>
            <a:r>
              <a:rPr lang="es-ES" sz="1050" err="1"/>
              <a:t>fanm</a:t>
            </a:r>
            <a:r>
              <a:rPr lang="es-ES" sz="1050"/>
              <a:t> de </a:t>
            </a:r>
            <a:r>
              <a:rPr lang="es-ES" sz="1050" err="1"/>
              <a:t>nenpòt</a:t>
            </a:r>
            <a:r>
              <a:rPr lang="es-ES" sz="1050"/>
              <a:t> </a:t>
            </a:r>
            <a:r>
              <a:rPr lang="es-ES" sz="1050" err="1"/>
              <a:t>laj</a:t>
            </a:r>
            <a:r>
              <a:rPr lang="es-ES" sz="1050"/>
              <a:t> </a:t>
            </a:r>
            <a:r>
              <a:rPr lang="es-ES" sz="1050" err="1"/>
              <a:t>ki</a:t>
            </a:r>
            <a:r>
              <a:rPr lang="es-ES" sz="1050"/>
              <a:t> </a:t>
            </a:r>
            <a:r>
              <a:rPr lang="es-ES" sz="1050" err="1"/>
              <a:t>ansent</a:t>
            </a:r>
            <a:r>
              <a:rPr lang="es-ES" sz="1050"/>
              <a:t>, </a:t>
            </a:r>
            <a:r>
              <a:rPr lang="es-ES" sz="1050" err="1"/>
              <a:t>kap</a:t>
            </a:r>
            <a:r>
              <a:rPr lang="es-ES" sz="1050"/>
              <a:t> </a:t>
            </a:r>
            <a:r>
              <a:rPr lang="es-ES" sz="1050" err="1"/>
              <a:t>bay</a:t>
            </a:r>
            <a:r>
              <a:rPr lang="es-ES" sz="1050"/>
              <a:t> tete, </a:t>
            </a:r>
            <a:r>
              <a:rPr lang="es-ES" sz="1050" err="1"/>
              <a:t>oswa</a:t>
            </a:r>
            <a:r>
              <a:rPr lang="es-ES" sz="1050"/>
              <a:t> </a:t>
            </a:r>
            <a:r>
              <a:rPr lang="es-ES" sz="1050" err="1"/>
              <a:t>kap</a:t>
            </a:r>
            <a:r>
              <a:rPr lang="es-ES" sz="1050"/>
              <a:t> </a:t>
            </a:r>
            <a:r>
              <a:rPr lang="es-ES" sz="1050" err="1"/>
              <a:t>eseye</a:t>
            </a:r>
            <a:r>
              <a:rPr lang="es-ES" sz="1050"/>
              <a:t> </a:t>
            </a:r>
            <a:r>
              <a:rPr lang="es-ES" sz="1050" err="1"/>
              <a:t>vin</a:t>
            </a:r>
            <a:r>
              <a:rPr lang="es-ES" sz="1050"/>
              <a:t> </a:t>
            </a:r>
            <a:r>
              <a:rPr lang="es-ES" sz="1050" err="1"/>
              <a:t>ansent</a:t>
            </a:r>
            <a:r>
              <a:rPr lang="es-ES" sz="1050"/>
              <a:t>, </a:t>
            </a:r>
            <a:r>
              <a:rPr lang="es-ES" sz="1050" err="1"/>
              <a:t>vaksen</a:t>
            </a:r>
            <a:r>
              <a:rPr lang="es-ES" sz="1050"/>
              <a:t> yo </a:t>
            </a:r>
            <a:r>
              <a:rPr lang="es-ES" sz="1050" err="1"/>
              <a:t>enpòtan</a:t>
            </a:r>
            <a:r>
              <a:rPr lang="es-ES" sz="1050"/>
              <a:t> </a:t>
            </a:r>
            <a:r>
              <a:rPr lang="es-ES" sz="1050" err="1"/>
              <a:t>pou</a:t>
            </a:r>
            <a:r>
              <a:rPr lang="es-ES" sz="1050"/>
              <a:t> </a:t>
            </a:r>
            <a:r>
              <a:rPr lang="es-ES" sz="1050" err="1"/>
              <a:t>kenbe</a:t>
            </a:r>
            <a:r>
              <a:rPr lang="es-ES" sz="1050"/>
              <a:t> </a:t>
            </a:r>
            <a:r>
              <a:rPr lang="es-ES" sz="1050" err="1"/>
              <a:t>manman</a:t>
            </a:r>
            <a:r>
              <a:rPr lang="es-ES" sz="1050"/>
              <a:t> yo </a:t>
            </a:r>
            <a:r>
              <a:rPr lang="es-ES" sz="1050" err="1"/>
              <a:t>ak</a:t>
            </a:r>
            <a:r>
              <a:rPr lang="es-ES" sz="1050"/>
              <a:t> bebe yo </a:t>
            </a:r>
            <a:r>
              <a:rPr lang="es-ES" sz="1050" err="1"/>
              <a:t>an</a:t>
            </a:r>
            <a:r>
              <a:rPr lang="es-ES" sz="1050"/>
              <a:t> sante.</a:t>
            </a:r>
            <a:endParaRPr lang="en-US" sz="1050">
              <a:ea typeface="+mn-lt"/>
              <a:cs typeface="+mn-lt"/>
            </a:endParaRPr>
          </a:p>
          <a:p>
            <a:pPr marL="171450" indent="-171450">
              <a:spcAft>
                <a:spcPts val="12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s-ES" sz="1050">
                <a:ea typeface="+mn-lt"/>
                <a:cs typeface="+mn-lt"/>
              </a:rPr>
              <a:t>Nou </a:t>
            </a:r>
            <a:r>
              <a:rPr lang="es-ES" sz="1050" err="1">
                <a:ea typeface="+mn-lt"/>
                <a:cs typeface="+mn-lt"/>
              </a:rPr>
              <a:t>rekòmande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adilt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ak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adolesan</a:t>
            </a:r>
            <a:r>
              <a:rPr lang="es-ES" sz="1050">
                <a:ea typeface="+mn-lt"/>
                <a:cs typeface="+mn-lt"/>
              </a:rPr>
              <a:t> </a:t>
            </a:r>
            <a:r>
              <a:rPr lang="es-ES" sz="1050" err="1">
                <a:ea typeface="+mn-lt"/>
                <a:cs typeface="+mn-lt"/>
              </a:rPr>
              <a:t>ki</a:t>
            </a:r>
            <a:r>
              <a:rPr lang="es-ES" sz="1050">
                <a:ea typeface="+mn-lt"/>
                <a:cs typeface="+mn-lt"/>
              </a:rPr>
              <a:t> gen </a:t>
            </a:r>
            <a:r>
              <a:rPr lang="es-ES" sz="1050" err="1">
                <a:ea typeface="+mn-lt"/>
                <a:cs typeface="+mn-lt"/>
              </a:rPr>
              <a:t>ant</a:t>
            </a:r>
            <a:r>
              <a:rPr lang="es-ES" sz="1050">
                <a:ea typeface="+mn-lt"/>
                <a:cs typeface="+mn-lt"/>
              </a:rPr>
              <a:t> 18-60 </a:t>
            </a:r>
            <a:r>
              <a:rPr lang="es-ES" sz="1050" err="1">
                <a:ea typeface="+mn-lt"/>
                <a:cs typeface="+mn-lt"/>
              </a:rPr>
              <a:t>ane</a:t>
            </a:r>
            <a:r>
              <a:rPr lang="es-ES" sz="1050">
                <a:ea typeface="+mn-lt"/>
                <a:cs typeface="+mn-lt"/>
              </a:rPr>
              <a:t> yo </a:t>
            </a:r>
            <a:r>
              <a:rPr lang="es-ES" sz="1050" err="1">
                <a:ea typeface="+mn-lt"/>
                <a:cs typeface="+mn-lt"/>
              </a:rPr>
              <a:t>pou</a:t>
            </a:r>
            <a:r>
              <a:rPr lang="es-ES" sz="1050">
                <a:ea typeface="+mn-lt"/>
                <a:cs typeface="+mn-lt"/>
              </a:rPr>
              <a:t> yo </a:t>
            </a:r>
            <a:r>
              <a:rPr lang="es-ES" sz="1050" err="1">
                <a:ea typeface="+mn-lt"/>
                <a:cs typeface="+mn-lt"/>
              </a:rPr>
              <a:t>pran</a:t>
            </a:r>
            <a:r>
              <a:rPr lang="es-ES" sz="1050">
                <a:ea typeface="+mn-lt"/>
                <a:cs typeface="+mn-lt"/>
              </a:rPr>
              <a:t> Pfizer </a:t>
            </a:r>
            <a:r>
              <a:rPr lang="es-ES" sz="1050" err="1">
                <a:ea typeface="+mn-lt"/>
                <a:cs typeface="+mn-lt"/>
              </a:rPr>
              <a:t>oswa</a:t>
            </a:r>
            <a:r>
              <a:rPr lang="es-ES" sz="1050">
                <a:ea typeface="+mn-lt"/>
                <a:cs typeface="+mn-lt"/>
              </a:rPr>
              <a:t> Moderna.</a:t>
            </a:r>
            <a:endParaRPr lang="en-US" sz="1050">
              <a:ea typeface="+mn-lt"/>
              <a:cs typeface="+mn-lt"/>
            </a:endParaRPr>
          </a:p>
        </p:txBody>
      </p:sp>
      <p:pic>
        <p:nvPicPr>
          <p:cNvPr id="73" name="Picture 72" descr="A picture containing text&#10;&#10;Description automatically generated">
            <a:extLst>
              <a:ext uri="{FF2B5EF4-FFF2-40B4-BE49-F238E27FC236}">
                <a16:creationId xmlns:a16="http://schemas.microsoft.com/office/drawing/2014/main" id="{09FA7CD6-E043-05E2-6824-57DB17DE83BF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7"/>
          <a:stretch/>
        </p:blipFill>
        <p:spPr>
          <a:xfrm>
            <a:off x="3847582" y="6042479"/>
            <a:ext cx="818281" cy="8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2DC147-210E-4806-A43B-AA193BBB9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912</Words>
  <Application>Microsoft Office PowerPoint</Application>
  <PresentationFormat>Custom</PresentationFormat>
  <Paragraphs>70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Timoun ak Vaksen COVID 19 la Trifold Handout Template</dc:title>
  <dc:creator>Migrant Clinicians Network</dc:creator>
  <cp:lastModifiedBy>Claire Hutkins Seda</cp:lastModifiedBy>
  <cp:revision>98</cp:revision>
  <dcterms:created xsi:type="dcterms:W3CDTF">2021-06-09T15:49:13Z</dcterms:created>
  <dcterms:modified xsi:type="dcterms:W3CDTF">2022-07-18T18:49:25Z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