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B99792-8BE8-A8EB-BE8D-E41AC500DBBB}" name="Noel Dufrene" initials="ND" userId="S::ndufrene@migrantclinician.org::131c83a1-d70b-4f56-8487-a9b39281de7c" providerId="AD"/>
  <p188:author id="{856C5DAC-E5F0-24A3-7CE8-D27D76A768C5}" name="Alma Galvan" initials="AG" userId="S::agalvan@migrantclinician.org::82bfc8be-73ed-4017-b250-fad6233e87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997"/>
    <a:srgbClr val="F29D2C"/>
    <a:srgbClr val="0E5299"/>
    <a:srgbClr val="FFD243"/>
    <a:srgbClr val="549FEA"/>
    <a:srgbClr val="2F3492"/>
    <a:srgbClr val="69ABED"/>
    <a:srgbClr val="72B0EE"/>
    <a:srgbClr val="84BAF0"/>
    <a:srgbClr val="8EC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F637D0-B4C2-4CE8-BCE8-C86D8BE6222F}" v="4" dt="2022-09-09T18:26:32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20" y="-2052"/>
      </p:cViewPr>
      <p:guideLst>
        <p:guide pos="1920"/>
        <p:guide pos="2352"/>
        <p:guide pos="4032"/>
        <p:guide pos="4464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F2553-7270-4B86-8C8B-EA683ECD0B60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A6B62-3D33-40C4-8E30-3B47DC9BD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A6B62-3D33-40C4-8E30-3B47DC9BDC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7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21" Type="http://schemas.openxmlformats.org/officeDocument/2006/relationships/image" Target="../media/image29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Qr code&#10;&#10;Description automatically generated">
            <a:extLst>
              <a:ext uri="{FF2B5EF4-FFF2-40B4-BE49-F238E27FC236}">
                <a16:creationId xmlns:a16="http://schemas.microsoft.com/office/drawing/2014/main" id="{BB438C15-EAE3-4B06-9978-F4228B400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69" y="6307828"/>
            <a:ext cx="951912" cy="951912"/>
          </a:xfrm>
          <a:prstGeom prst="rect">
            <a:avLst/>
          </a:prstGeom>
        </p:spPr>
      </p:pic>
      <p:pic>
        <p:nvPicPr>
          <p:cNvPr id="49" name="Picture 48" descr="A picture containing sky, ground, outdoor, person&#10;&#10;Description automatically generated">
            <a:extLst>
              <a:ext uri="{FF2B5EF4-FFF2-40B4-BE49-F238E27FC236}">
                <a16:creationId xmlns:a16="http://schemas.microsoft.com/office/drawing/2014/main" id="{42ADC207-3D30-4715-A8DF-BB62603FCA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6546" y="0"/>
            <a:ext cx="3371852" cy="468672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39257" y="1"/>
            <a:ext cx="3347289" cy="798935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E25BEA7-74A3-426F-9423-80D6622F86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22" r="26222" b="42984"/>
          <a:stretch/>
        </p:blipFill>
        <p:spPr>
          <a:xfrm>
            <a:off x="6695733" y="4153719"/>
            <a:ext cx="3371852" cy="35907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8BBB72-9924-4B51-98AE-0EBBD037D7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134" r="25085" b="44384"/>
          <a:stretch/>
        </p:blipFill>
        <p:spPr>
          <a:xfrm>
            <a:off x="6695734" y="4463697"/>
            <a:ext cx="3371851" cy="330925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E4A26E8-40C4-4F86-A709-BE045139E941}"/>
              </a:ext>
            </a:extLst>
          </p:cNvPr>
          <p:cNvSpPr txBox="1"/>
          <p:nvPr/>
        </p:nvSpPr>
        <p:spPr>
          <a:xfrm>
            <a:off x="505888" y="178611"/>
            <a:ext cx="2346326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600" b="1" dirty="0">
                <a:solidFill>
                  <a:srgbClr val="0E5299"/>
                </a:solidFill>
              </a:rPr>
              <a:t>LAS VACUNAS SON </a:t>
            </a:r>
            <a:br>
              <a:rPr lang="es-ES" sz="1600" b="1" dirty="0"/>
            </a:br>
            <a:r>
              <a:rPr lang="es-ES" sz="1600" b="1" dirty="0">
                <a:solidFill>
                  <a:srgbClr val="0E5299"/>
                </a:solidFill>
              </a:rPr>
              <a:t>SEGURAS Y EFECTIVAS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D580481-7DAC-4EB7-BA56-D40A9FE54935}"/>
              </a:ext>
            </a:extLst>
          </p:cNvPr>
          <p:cNvGrpSpPr/>
          <p:nvPr/>
        </p:nvGrpSpPr>
        <p:grpSpPr>
          <a:xfrm>
            <a:off x="7038210" y="5698532"/>
            <a:ext cx="2711450" cy="1506458"/>
            <a:chOff x="6995452" y="5893044"/>
            <a:chExt cx="2711450" cy="15064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5F4A01-344D-4EE3-A0A1-9301F64A6BB1}"/>
                </a:ext>
              </a:extLst>
            </p:cNvPr>
            <p:cNvSpPr txBox="1"/>
            <p:nvPr/>
          </p:nvSpPr>
          <p:spPr>
            <a:xfrm>
              <a:off x="6995452" y="5993989"/>
              <a:ext cx="2711450" cy="140551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s-ES" sz="1600" b="1">
                  <a:solidFill>
                    <a:schemeClr val="bg1"/>
                  </a:solidFill>
                  <a:ea typeface="+mn-lt"/>
                  <a:cs typeface="+mn-lt"/>
                </a:rPr>
                <a:t>¡VACUNESE!</a:t>
              </a:r>
              <a:endParaRPr lang="es-ES" sz="1600" b="1">
                <a:solidFill>
                  <a:schemeClr val="bg1"/>
                </a:solidFill>
                <a:cs typeface="Calibri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s-ES" sz="1600" b="1">
                  <a:solidFill>
                    <a:schemeClr val="bg1"/>
                  </a:solidFill>
                </a:rPr>
                <a:t>Use cubrebocas</a:t>
              </a:r>
              <a:endParaRPr lang="es-ES" sz="1600" b="1">
                <a:solidFill>
                  <a:schemeClr val="bg1"/>
                </a:solidFill>
                <a:cs typeface="Calibri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s-ES" sz="1600" b="1">
                  <a:solidFill>
                    <a:schemeClr val="bg1"/>
                  </a:solidFill>
                </a:rPr>
                <a:t>Distanciamiento social</a:t>
              </a:r>
              <a:endParaRPr lang="es-ES" sz="1600" b="1">
                <a:solidFill>
                  <a:schemeClr val="bg1"/>
                </a:solidFill>
                <a:cs typeface="Calibri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s-ES" sz="1600" b="1">
                  <a:solidFill>
                    <a:schemeClr val="bg1"/>
                  </a:solidFill>
                </a:rPr>
                <a:t>Lávese las manos</a:t>
              </a:r>
              <a:endParaRPr lang="es-ES" sz="1600" b="1">
                <a:solidFill>
                  <a:schemeClr val="bg1"/>
                </a:solidFill>
                <a:cs typeface="Calibri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endParaRPr lang="es-ES" sz="1600" b="1">
                <a:solidFill>
                  <a:schemeClr val="bg1"/>
                </a:solidFill>
                <a:cs typeface="Calibri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094B6B-EDAB-4DA8-AA65-B105A3E353A4}"/>
                </a:ext>
              </a:extLst>
            </p:cNvPr>
            <p:cNvCxnSpPr>
              <a:cxnSpLocks/>
            </p:cNvCxnSpPr>
            <p:nvPr/>
          </p:nvCxnSpPr>
          <p:spPr>
            <a:xfrm>
              <a:off x="7274153" y="5893044"/>
              <a:ext cx="2334057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73007" y="183410"/>
            <a:ext cx="2862036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</a:rPr>
              <a:t>¿CÓMO CONSIGO UNA VACUNA CONTRA COVID-19?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523219" y="940919"/>
            <a:ext cx="2942879" cy="27930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500"/>
              </a:spcAft>
              <a:buClr>
                <a:schemeClr val="accent2"/>
              </a:buClr>
              <a:buSzPct val="130000"/>
              <a:buFont typeface="Wingdings"/>
              <a:buChar char="ü"/>
            </a:pPr>
            <a:r>
              <a:rPr lang="es-419" sz="1200" b="1" dirty="0">
                <a:ea typeface="+mn-lt"/>
                <a:cs typeface="+mn-lt"/>
              </a:rPr>
              <a:t>Contacte</a:t>
            </a:r>
            <a:r>
              <a:rPr lang="es-419" sz="1200" dirty="0">
                <a:ea typeface="+mn-lt"/>
                <a:cs typeface="+mn-lt"/>
              </a:rPr>
              <a:t> </a:t>
            </a:r>
            <a:r>
              <a:rPr lang="es-419" sz="1200" b="1" dirty="0">
                <a:ea typeface="+mn-lt"/>
                <a:cs typeface="+mn-lt"/>
              </a:rPr>
              <a:t>a su departamento de </a:t>
            </a:r>
            <a:r>
              <a:rPr lang="es-419" sz="1100" b="1" dirty="0">
                <a:ea typeface="+mn-lt"/>
                <a:cs typeface="+mn-lt"/>
              </a:rPr>
              <a:t>salud</a:t>
            </a:r>
            <a:r>
              <a:rPr lang="es-419" sz="1200" dirty="0">
                <a:ea typeface="+mn-lt"/>
                <a:cs typeface="+mn-lt"/>
              </a:rPr>
              <a:t> local para hacer una cita o para preguntar dónde se encuentran las clínicas móviles de vacunación. </a:t>
            </a:r>
            <a:endParaRPr lang="es-419" sz="1200" b="1" dirty="0">
              <a:ea typeface="+mn-lt"/>
              <a:cs typeface="+mn-lt"/>
            </a:endParaRPr>
          </a:p>
          <a:p>
            <a:pPr marL="171450" indent="-171450">
              <a:spcAft>
                <a:spcPts val="1500"/>
              </a:spcAft>
              <a:buClr>
                <a:schemeClr val="accent2"/>
              </a:buClr>
              <a:buSzPct val="130000"/>
              <a:buFont typeface="Wingdings"/>
              <a:buChar char="ü"/>
            </a:pPr>
            <a:r>
              <a:rPr lang="es-419" sz="1200" b="1" dirty="0">
                <a:ea typeface="+mn-lt"/>
                <a:cs typeface="+mn-lt"/>
              </a:rPr>
              <a:t>Visite</a:t>
            </a:r>
            <a:r>
              <a:rPr lang="es-419" sz="1200" dirty="0">
                <a:ea typeface="+mn-lt"/>
                <a:cs typeface="+mn-lt"/>
              </a:rPr>
              <a:t> </a:t>
            </a:r>
            <a:r>
              <a:rPr lang="es-419" sz="1200" b="1" dirty="0">
                <a:ea typeface="+mn-lt"/>
                <a:cs typeface="+mn-lt"/>
              </a:rPr>
              <a:t>su farmacia local</a:t>
            </a:r>
            <a:r>
              <a:rPr lang="es-419" sz="1200" dirty="0">
                <a:ea typeface="+mn-lt"/>
                <a:cs typeface="+mn-lt"/>
              </a:rPr>
              <a:t>. Ellos podrían estar ofreciendo las vacunas.</a:t>
            </a:r>
            <a:r>
              <a:rPr lang="es-ES" sz="1200" dirty="0">
                <a:ea typeface="+mn-lt"/>
                <a:cs typeface="+mn-lt"/>
              </a:rPr>
              <a:t> </a:t>
            </a:r>
            <a:endParaRPr lang="es-419" sz="1200" b="1" dirty="0">
              <a:ea typeface="+mn-lt"/>
              <a:cs typeface="+mn-lt"/>
            </a:endParaRPr>
          </a:p>
          <a:p>
            <a:pPr marL="171450" indent="-171450">
              <a:spcAft>
                <a:spcPts val="1500"/>
              </a:spcAft>
              <a:buClr>
                <a:schemeClr val="accent2"/>
              </a:buClr>
              <a:buSzPct val="130000"/>
              <a:buFont typeface="Wingdings"/>
              <a:buChar char="ü"/>
            </a:pPr>
            <a:r>
              <a:rPr lang="es-419" sz="1200" b="1" dirty="0">
                <a:ea typeface="+mn-lt"/>
                <a:cs typeface="+mn-lt"/>
              </a:rPr>
              <a:t>Contacte su centro de salud comunitario  para hacer una cita.</a:t>
            </a:r>
            <a:endParaRPr lang="es-ES" sz="1200" b="1" dirty="0"/>
          </a:p>
          <a:p>
            <a:pPr marL="171450" indent="-171450">
              <a:spcAft>
                <a:spcPts val="1500"/>
              </a:spcAft>
              <a:buClr>
                <a:schemeClr val="accent2"/>
              </a:buClr>
              <a:buSzPct val="130000"/>
              <a:buFont typeface="Wingdings"/>
              <a:buChar char="ü"/>
            </a:pPr>
            <a:r>
              <a:rPr lang="es-ES" sz="1200" b="1" dirty="0"/>
              <a:t>Hable con su empleador</a:t>
            </a:r>
            <a:r>
              <a:rPr lang="es-ES" sz="1200" dirty="0"/>
              <a:t> </a:t>
            </a:r>
            <a:r>
              <a:rPr lang="es-ES" sz="1200" dirty="0">
                <a:ea typeface="+mn-lt"/>
                <a:cs typeface="+mn-lt"/>
              </a:rPr>
              <a:t>sobre su interés de vacunarse contra COVID-19. Su empleador puede ayudarle a hacer los arreglos para vacunarse.</a:t>
            </a:r>
            <a:endParaRPr lang="es-ES" dirty="0">
              <a:cs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378755-848F-424C-8701-301742D24FA5}"/>
              </a:ext>
            </a:extLst>
          </p:cNvPr>
          <p:cNvSpPr txBox="1"/>
          <p:nvPr/>
        </p:nvSpPr>
        <p:spPr>
          <a:xfrm>
            <a:off x="3526345" y="3880604"/>
            <a:ext cx="2951843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b="1" dirty="0"/>
              <a:t>Anime a sus compañeros para que </a:t>
            </a:r>
            <a:r>
              <a:rPr lang="es-ES" sz="1100" b="1" dirty="0"/>
              <a:t>se</a:t>
            </a:r>
            <a:r>
              <a:rPr lang="es-ES" sz="1200" b="1" dirty="0"/>
              <a:t> vacunen</a:t>
            </a:r>
            <a:r>
              <a:rPr lang="es-ES" sz="1200" dirty="0"/>
              <a:t> y que toda nuestra comunidad esté a salvo.</a:t>
            </a:r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833B9E-E49C-4329-9D8D-978623D904FE}"/>
              </a:ext>
            </a:extLst>
          </p:cNvPr>
          <p:cNvGrpSpPr/>
          <p:nvPr/>
        </p:nvGrpSpPr>
        <p:grpSpPr>
          <a:xfrm>
            <a:off x="3667042" y="4432117"/>
            <a:ext cx="2691718" cy="332341"/>
            <a:chOff x="3652352" y="4550212"/>
            <a:chExt cx="2691718" cy="33234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12BEDF-938B-4552-A838-8D513795A6C4}"/>
                </a:ext>
              </a:extLst>
            </p:cNvPr>
            <p:cNvSpPr txBox="1"/>
            <p:nvPr/>
          </p:nvSpPr>
          <p:spPr>
            <a:xfrm>
              <a:off x="3729116" y="4550212"/>
              <a:ext cx="258446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b="1"/>
                <a:t>PARA MÁS INFORMACIÓN</a:t>
              </a:r>
              <a:endParaRPr lang="es-ES" sz="1600" b="1">
                <a:cs typeface="Calibri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1B9FDB4-492B-471F-AA2B-648877AF1225}"/>
                </a:ext>
              </a:extLst>
            </p:cNvPr>
            <p:cNvCxnSpPr>
              <a:cxnSpLocks/>
            </p:cNvCxnSpPr>
            <p:nvPr/>
          </p:nvCxnSpPr>
          <p:spPr>
            <a:xfrm>
              <a:off x="3652352" y="4882553"/>
              <a:ext cx="2691718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D06FD5C7-82A7-4814-91FD-962FC0EC1877}"/>
              </a:ext>
            </a:extLst>
          </p:cNvPr>
          <p:cNvSpPr/>
          <p:nvPr/>
        </p:nvSpPr>
        <p:spPr>
          <a:xfrm>
            <a:off x="-4280" y="2624262"/>
            <a:ext cx="3343538" cy="346376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6CE72B4-5053-434F-BAD0-E2473CB6CA17}"/>
              </a:ext>
            </a:extLst>
          </p:cNvPr>
          <p:cNvSpPr txBox="1"/>
          <p:nvPr/>
        </p:nvSpPr>
        <p:spPr>
          <a:xfrm>
            <a:off x="771116" y="2705965"/>
            <a:ext cx="1819684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600" b="1" dirty="0">
                <a:solidFill>
                  <a:schemeClr val="bg1"/>
                </a:solidFill>
              </a:rPr>
              <a:t>RECOMENDACIONES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C75D11-FA61-4138-BC13-F55508F61B3B}"/>
              </a:ext>
            </a:extLst>
          </p:cNvPr>
          <p:cNvSpPr txBox="1"/>
          <p:nvPr/>
        </p:nvSpPr>
        <p:spPr>
          <a:xfrm>
            <a:off x="149597" y="3056473"/>
            <a:ext cx="3159167" cy="31393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050" dirty="0"/>
              <a:t>Vacúnese y póngase los refuerzos.</a:t>
            </a:r>
            <a:endParaRPr lang="es-MX" sz="1050" dirty="0">
              <a:highlight>
                <a:srgbClr val="00FFFF"/>
              </a:highlight>
              <a:cs typeface="Calibri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050" dirty="0">
                <a:cs typeface="Calibri"/>
              </a:rPr>
              <a:t>Asegúrese que su familia se vacune y se ponga las dosis de refuerzo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050" dirty="0">
                <a:cs typeface="Calibri"/>
              </a:rPr>
              <a:t>Se recomiendan Pfizer o Moderna si tiene la opción </a:t>
            </a:r>
            <a:br>
              <a:rPr lang="es-ES" sz="1050" dirty="0">
                <a:cs typeface="Calibri"/>
              </a:rPr>
            </a:br>
            <a:r>
              <a:rPr lang="es-ES" sz="1050" dirty="0">
                <a:cs typeface="Calibri"/>
              </a:rPr>
              <a:t>de decidir.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050" dirty="0">
                <a:cs typeface="Calibri"/>
              </a:rPr>
              <a:t>Use cubrebocas en espacios cerrados, aunque esté </a:t>
            </a:r>
            <a:br>
              <a:rPr lang="es-ES" sz="1050" dirty="0">
                <a:cs typeface="Calibri"/>
              </a:rPr>
            </a:br>
            <a:r>
              <a:rPr lang="es-ES" sz="1050" dirty="0">
                <a:cs typeface="Calibri"/>
              </a:rPr>
              <a:t>al día con sus vacunas y también en espacios abiertos si hay mucha gente.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419" sz="1050" dirty="0">
                <a:ea typeface="+mn-lt"/>
                <a:cs typeface="+mn-lt"/>
              </a:rPr>
              <a:t>Si está al día con sus vacunas y estuvo expuesto a COVID-19, haga lo siguiente: </a:t>
            </a:r>
          </a:p>
          <a:p>
            <a:pPr marL="174625" lvl="1" indent="-114300">
              <a:spcAft>
                <a:spcPts val="300"/>
              </a:spcAft>
              <a:buClr>
                <a:srgbClr val="0E5299"/>
              </a:buClr>
              <a:buSzPct val="150000"/>
              <a:buFont typeface="Arial" panose="020F0502020204030204" pitchFamily="34" charset="0"/>
              <a:buChar char="•"/>
            </a:pPr>
            <a:r>
              <a:rPr lang="es-419" sz="1050" dirty="0">
                <a:ea typeface="+mn-lt"/>
                <a:cs typeface="+mn-lt"/>
              </a:rPr>
              <a:t>Si tiene síntomas: Hágase la prueba inmediatamente. Si la prueba es negativa, hágasela otra vez en 48 horas. </a:t>
            </a:r>
          </a:p>
          <a:p>
            <a:pPr marL="174625" lvl="1" indent="-114300">
              <a:spcAft>
                <a:spcPts val="300"/>
              </a:spcAft>
              <a:buClr>
                <a:srgbClr val="0E5299"/>
              </a:buClr>
              <a:buSzPct val="150000"/>
              <a:buFont typeface="Arial" panose="020F0502020204030204" pitchFamily="34" charset="0"/>
              <a:buChar char="•"/>
            </a:pPr>
            <a:r>
              <a:rPr lang="es-419" sz="1050" dirty="0">
                <a:ea typeface="+mn-lt"/>
                <a:cs typeface="+mn-lt"/>
              </a:rPr>
              <a:t>Si no tiene síntomas: Hágase la prueba al menos 5 </a:t>
            </a:r>
            <a:br>
              <a:rPr lang="es-419" sz="1050" dirty="0">
                <a:ea typeface="+mn-lt"/>
                <a:cs typeface="+mn-lt"/>
              </a:rPr>
            </a:br>
            <a:r>
              <a:rPr lang="es-419" sz="1050" dirty="0">
                <a:ea typeface="+mn-lt"/>
                <a:cs typeface="+mn-lt"/>
              </a:rPr>
              <a:t>días después de la exposición. Si la prueba sale negativa, hágase una segunda prueba en 48 horas y, </a:t>
            </a:r>
            <a:br>
              <a:rPr lang="es-419" sz="1050" dirty="0">
                <a:ea typeface="+mn-lt"/>
                <a:cs typeface="+mn-lt"/>
              </a:rPr>
            </a:br>
            <a:r>
              <a:rPr lang="es-419" sz="1050" dirty="0">
                <a:ea typeface="+mn-lt"/>
                <a:cs typeface="+mn-lt"/>
              </a:rPr>
              <a:t>si el resultado sale negativo, hágase otra prueba 48 horas después. Hable con el doctor si cree que </a:t>
            </a:r>
            <a:br>
              <a:rPr lang="es-419" sz="1050" dirty="0">
                <a:ea typeface="+mn-lt"/>
                <a:cs typeface="+mn-lt"/>
              </a:rPr>
            </a:br>
            <a:r>
              <a:rPr lang="es-419" sz="1050" dirty="0">
                <a:ea typeface="+mn-lt"/>
                <a:cs typeface="+mn-lt"/>
              </a:rPr>
              <a:t>está enfermo.</a:t>
            </a:r>
            <a:endParaRPr lang="es-ES" sz="1050" dirty="0"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7271352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6A11825-4985-4013-B0CA-05334A7C2540}"/>
              </a:ext>
            </a:extLst>
          </p:cNvPr>
          <p:cNvSpPr txBox="1"/>
          <p:nvPr/>
        </p:nvSpPr>
        <p:spPr>
          <a:xfrm>
            <a:off x="107194" y="6222529"/>
            <a:ext cx="2752640" cy="3000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ES" sz="1500" b="1" dirty="0"/>
              <a:t>Recomendaciones para mujeres</a:t>
            </a:r>
            <a:endParaRPr lang="es-ES" sz="1500" b="1" dirty="0"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6D7C19-40A1-477B-B740-37809A43A22C}"/>
              </a:ext>
            </a:extLst>
          </p:cNvPr>
          <p:cNvSpPr txBox="1"/>
          <p:nvPr/>
        </p:nvSpPr>
        <p:spPr>
          <a:xfrm>
            <a:off x="768639" y="1586502"/>
            <a:ext cx="2456064" cy="93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100" b="1" dirty="0"/>
              <a:t>¡Póngase sus dosis iniciales ya! </a:t>
            </a:r>
            <a:br>
              <a:rPr lang="es-ES" sz="1100" dirty="0"/>
            </a:br>
            <a:r>
              <a:rPr lang="es-ES" sz="1000" dirty="0"/>
              <a:t>La protección se activa después de </a:t>
            </a:r>
            <a:r>
              <a:rPr lang="es-ES" sz="1000" b="1" dirty="0"/>
              <a:t>2 semanas.</a:t>
            </a:r>
            <a:r>
              <a:rPr lang="es-ES" sz="1000" dirty="0"/>
              <a:t> Según la edad, la vacuna recibida y otros factores, puede necesitar una o más dosis de refuerzo varios meses después de completar </a:t>
            </a:r>
            <a:br>
              <a:rPr lang="es-ES" sz="1000" dirty="0"/>
            </a:br>
            <a:r>
              <a:rPr lang="es-ES" sz="1000" dirty="0"/>
              <a:t>el esquema inicial.</a:t>
            </a:r>
            <a:endParaRPr lang="en-US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0AC4BE-D12D-4492-ABC3-A97A056DED9B}"/>
              </a:ext>
            </a:extLst>
          </p:cNvPr>
          <p:cNvSpPr txBox="1"/>
          <p:nvPr/>
        </p:nvSpPr>
        <p:spPr>
          <a:xfrm>
            <a:off x="810791" y="699619"/>
            <a:ext cx="2172301" cy="8297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s-ES" sz="1050" b="1" dirty="0"/>
              <a:t>Tipos de vacunas disponibles en EUA:</a:t>
            </a:r>
            <a:endParaRPr lang="es-ES" sz="1050" b="1" dirty="0">
              <a:cs typeface="Calibri"/>
            </a:endParaRPr>
          </a:p>
          <a:p>
            <a:pPr marL="171450" indent="-17145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1050" dirty="0"/>
              <a:t>Pfizer</a:t>
            </a:r>
            <a:endParaRPr lang="es-ES" sz="1050" dirty="0">
              <a:cs typeface="Calibri"/>
            </a:endParaRPr>
          </a:p>
          <a:p>
            <a:pPr marL="171450" indent="-17145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1050" dirty="0"/>
              <a:t>Moderna</a:t>
            </a:r>
            <a:endParaRPr lang="es-ES" sz="1050" dirty="0">
              <a:cs typeface="Calibri"/>
            </a:endParaRPr>
          </a:p>
          <a:p>
            <a:pPr marL="171450" indent="-17145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1050" dirty="0"/>
              <a:t>Johnson &amp; Johnson (J&amp;J)</a:t>
            </a:r>
            <a:endParaRPr lang="es-ES" sz="1050" dirty="0">
              <a:cs typeface="Calibri"/>
            </a:endParaRPr>
          </a:p>
          <a:p>
            <a:pPr marL="171450" indent="-17145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cs typeface="Calibri"/>
              </a:rPr>
              <a:t>Novavax</a:t>
            </a:r>
            <a:endParaRPr lang="es-ES" sz="1050" dirty="0">
              <a:cs typeface="Calibri"/>
            </a:endParaRP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062A7F32-5726-4D86-A239-C9420B849F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82120">
            <a:off x="178975" y="851131"/>
            <a:ext cx="562141" cy="5164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A0964E-4B62-4220-A51F-EF5496501B9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563" t="8242" r="5563" b="41028"/>
          <a:stretch/>
        </p:blipFill>
        <p:spPr>
          <a:xfrm>
            <a:off x="7043718" y="4796141"/>
            <a:ext cx="2675882" cy="73165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10" y="7207089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200">
                <a:solidFill>
                  <a:schemeClr val="bg1"/>
                </a:solidFill>
              </a:rPr>
              <a:t>Campaña de comunicación sobre COVID-19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8D3850C-DBFB-45CD-853C-FDB6CC70CDC7}"/>
              </a:ext>
            </a:extLst>
          </p:cNvPr>
          <p:cNvSpPr txBox="1"/>
          <p:nvPr/>
        </p:nvSpPr>
        <p:spPr>
          <a:xfrm>
            <a:off x="3650322" y="7324646"/>
            <a:ext cx="269171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419" sz="1200" b="0" i="0">
                <a:solidFill>
                  <a:srgbClr val="000000"/>
                </a:solidFill>
                <a:effectLst/>
              </a:rPr>
              <a:t> Revisado el </a:t>
            </a:r>
            <a:r>
              <a:rPr lang="es-419" sz="1200">
                <a:solidFill>
                  <a:srgbClr val="000000"/>
                </a:solidFill>
              </a:rPr>
              <a:t>18 de agosto del</a:t>
            </a:r>
            <a:r>
              <a:rPr lang="es-419" sz="1200" b="0" i="0">
                <a:solidFill>
                  <a:srgbClr val="000000"/>
                </a:solidFill>
                <a:effectLst/>
              </a:rPr>
              <a:t> </a:t>
            </a:r>
            <a:r>
              <a:rPr lang="es-419" sz="1200">
                <a:solidFill>
                  <a:srgbClr val="000000"/>
                </a:solidFill>
              </a:rPr>
              <a:t>2022</a:t>
            </a:r>
            <a:endParaRPr lang="es-419" sz="1200">
              <a:cs typeface="Calibri"/>
            </a:endParaRPr>
          </a:p>
        </p:txBody>
      </p:sp>
      <p:sp>
        <p:nvSpPr>
          <p:cNvPr id="50" name="Google Shape;55;p13">
            <a:extLst>
              <a:ext uri="{FF2B5EF4-FFF2-40B4-BE49-F238E27FC236}">
                <a16:creationId xmlns:a16="http://schemas.microsoft.com/office/drawing/2014/main" id="{C5621182-59AF-46D0-BB97-9FCEDB869F55}"/>
              </a:ext>
            </a:extLst>
          </p:cNvPr>
          <p:cNvSpPr/>
          <p:nvPr/>
        </p:nvSpPr>
        <p:spPr>
          <a:xfrm>
            <a:off x="10927603" y="343424"/>
            <a:ext cx="3371852" cy="816675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Add an image and scale it 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Upload from Computer and select an image of you that you’d like 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</a:t>
            </a:r>
          </a:p>
          <a:p>
            <a:pPr>
              <a:lnSpc>
                <a:spcPct val="115000"/>
              </a:lnSpc>
              <a:buSzPts val="1100"/>
            </a:pPr>
            <a:endParaRPr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-US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4D08814-C4A6-43E2-A352-4F7BF759AF27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Google Shape;56;p13">
            <a:extLst>
              <a:ext uri="{FF2B5EF4-FFF2-40B4-BE49-F238E27FC236}">
                <a16:creationId xmlns:a16="http://schemas.microsoft.com/office/drawing/2014/main" id="{365836BF-07E5-48A6-A831-95D047ECE737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" name="Google Shape;55;p13">
            <a:extLst>
              <a:ext uri="{FF2B5EF4-FFF2-40B4-BE49-F238E27FC236}">
                <a16:creationId xmlns:a16="http://schemas.microsoft.com/office/drawing/2014/main" id="{97C9AE48-AD5B-487D-A3ED-8F6695B1D3FB}"/>
              </a:ext>
            </a:extLst>
          </p:cNvPr>
          <p:cNvSpPr/>
          <p:nvPr/>
        </p:nvSpPr>
        <p:spPr>
          <a:xfrm>
            <a:off x="1609544" y="8410461"/>
            <a:ext cx="6861995" cy="12111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</a:p>
        </p:txBody>
      </p:sp>
      <p:sp>
        <p:nvSpPr>
          <p:cNvPr id="68" name="Google Shape;56;p13">
            <a:extLst>
              <a:ext uri="{FF2B5EF4-FFF2-40B4-BE49-F238E27FC236}">
                <a16:creationId xmlns:a16="http://schemas.microsoft.com/office/drawing/2014/main" id="{95C9A9CA-D1A8-48D1-B494-F591F329258D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7ACD0B0-6FCC-41DD-91A9-8BC889F28D69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Google Shape;56;p13">
            <a:extLst>
              <a:ext uri="{FF2B5EF4-FFF2-40B4-BE49-F238E27FC236}">
                <a16:creationId xmlns:a16="http://schemas.microsoft.com/office/drawing/2014/main" id="{D6A1928E-2F89-4E7B-895C-67FC11921563}"/>
              </a:ext>
            </a:extLst>
          </p:cNvPr>
          <p:cNvSpPr/>
          <p:nvPr/>
        </p:nvSpPr>
        <p:spPr>
          <a:xfrm>
            <a:off x="1560419" y="-3574512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23EC02F-F116-43EF-BD31-4AECFA5E43BF}"/>
              </a:ext>
            </a:extLst>
          </p:cNvPr>
          <p:cNvCxnSpPr>
            <a:cxnSpLocks/>
          </p:cNvCxnSpPr>
          <p:nvPr/>
        </p:nvCxnSpPr>
        <p:spPr>
          <a:xfrm flipH="1">
            <a:off x="5016919" y="-577856"/>
            <a:ext cx="24562" cy="5778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Google Shape;55;p13">
            <a:extLst>
              <a:ext uri="{FF2B5EF4-FFF2-40B4-BE49-F238E27FC236}">
                <a16:creationId xmlns:a16="http://schemas.microsoft.com/office/drawing/2014/main" id="{9F1D4D9E-14C2-49D2-BAB2-4FEB946367CB}"/>
              </a:ext>
            </a:extLst>
          </p:cNvPr>
          <p:cNvSpPr/>
          <p:nvPr/>
        </p:nvSpPr>
        <p:spPr>
          <a:xfrm>
            <a:off x="1560419" y="-3218014"/>
            <a:ext cx="6837432" cy="263704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6" name="Graphic 1">
            <a:extLst>
              <a:ext uri="{FF2B5EF4-FFF2-40B4-BE49-F238E27FC236}">
                <a16:creationId xmlns:a16="http://schemas.microsoft.com/office/drawing/2014/main" id="{40F4A587-3396-4982-A76B-91D881D515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8705" y="1773556"/>
            <a:ext cx="505596" cy="505594"/>
          </a:xfrm>
          <a:prstGeom prst="rect">
            <a:avLst/>
          </a:prstGeom>
        </p:spPr>
      </p:pic>
      <p:pic>
        <p:nvPicPr>
          <p:cNvPr id="66" name="Picture 65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3F351B26-7184-420E-9B02-C5C15C30CC0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025" y="6482995"/>
            <a:ext cx="1129218" cy="606176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D73B1652-ECAC-4FDC-B9CB-A59636E661F9}"/>
              </a:ext>
            </a:extLst>
          </p:cNvPr>
          <p:cNvSpPr txBox="1"/>
          <p:nvPr/>
        </p:nvSpPr>
        <p:spPr>
          <a:xfrm>
            <a:off x="3581543" y="5824418"/>
            <a:ext cx="2951392" cy="4847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50"/>
              <a:t>Para </a:t>
            </a:r>
            <a:r>
              <a:rPr lang="en-US" sz="1050" err="1"/>
              <a:t>respuestas</a:t>
            </a:r>
            <a:r>
              <a:rPr lang="en-US" sz="1050"/>
              <a:t> a </a:t>
            </a:r>
            <a:r>
              <a:rPr lang="en-US" sz="1050" err="1"/>
              <a:t>preguntas</a:t>
            </a:r>
            <a:r>
              <a:rPr lang="en-US" sz="1050"/>
              <a:t> </a:t>
            </a:r>
            <a:r>
              <a:rPr lang="en-US" sz="1050" err="1"/>
              <a:t>frecuentes</a:t>
            </a:r>
            <a:r>
              <a:rPr lang="en-US" sz="1050"/>
              <a:t> </a:t>
            </a:r>
            <a:r>
              <a:rPr lang="en-US" sz="1050" err="1"/>
              <a:t>sobre</a:t>
            </a:r>
            <a:r>
              <a:rPr lang="en-US" sz="1050"/>
              <a:t> </a:t>
            </a:r>
            <a:br>
              <a:rPr lang="en-US" sz="1050"/>
            </a:br>
            <a:r>
              <a:rPr lang="en-US" sz="1050"/>
              <a:t>COVID-19 </a:t>
            </a:r>
            <a:r>
              <a:rPr lang="en-US" sz="1050" err="1"/>
              <a:t>visite</a:t>
            </a:r>
            <a:r>
              <a:rPr lang="en-US" sz="1050"/>
              <a:t> </a:t>
            </a:r>
            <a:r>
              <a:rPr lang="en-US" sz="1050" b="1"/>
              <a:t>Migrant Clinicians Network</a:t>
            </a:r>
            <a:r>
              <a:rPr lang="en-US" sz="1050"/>
              <a:t> (MCN):</a:t>
            </a:r>
            <a:br>
              <a:rPr lang="en-US" sz="1050"/>
            </a:br>
            <a:r>
              <a:rPr lang="es-MX" sz="1050">
                <a:ea typeface="+mn-lt"/>
                <a:cs typeface="+mn-lt"/>
              </a:rPr>
              <a:t>https://bit.ly/3Cf3dTk</a:t>
            </a:r>
            <a:endParaRPr lang="en-US" sz="10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83F390-145A-B9D9-F37A-918C81CFA62C}"/>
              </a:ext>
            </a:extLst>
          </p:cNvPr>
          <p:cNvSpPr txBox="1"/>
          <p:nvPr/>
        </p:nvSpPr>
        <p:spPr>
          <a:xfrm>
            <a:off x="157217" y="6527181"/>
            <a:ext cx="3100506" cy="100796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050" dirty="0"/>
              <a:t>Para las personas embarazadas, amamantando o tratando de quedar embarazadas, las vacunas son muy importantes para que se mantengan ellas y sus bebés sanos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050" dirty="0">
                <a:cs typeface="Calibri"/>
              </a:rPr>
              <a:t>Para mujeres entre 18 y 60 años recomendamos las  vacunas de Pfizer o Moderna.  </a:t>
            </a:r>
          </a:p>
        </p:txBody>
      </p: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0D224C6D-E8EF-4211-9756-6DC6C615AA6C}"/>
              </a:ext>
            </a:extLst>
          </p:cNvPr>
          <p:cNvSpPr/>
          <p:nvPr/>
        </p:nvSpPr>
        <p:spPr>
          <a:xfrm>
            <a:off x="6752666" y="2347914"/>
            <a:ext cx="3314700" cy="757894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E17B11B-52C6-47D5-B28A-E51F8EAE0034}"/>
              </a:ext>
            </a:extLst>
          </p:cNvPr>
          <p:cNvSpPr/>
          <p:nvPr/>
        </p:nvSpPr>
        <p:spPr>
          <a:xfrm>
            <a:off x="6743700" y="-2345"/>
            <a:ext cx="3314700" cy="884253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7F08F341-63C8-4E34-8EF8-33FB31D3C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t="2198" r="5067" b="27522"/>
          <a:stretch/>
        </p:blipFill>
        <p:spPr>
          <a:xfrm>
            <a:off x="-4" y="-1"/>
            <a:ext cx="3371851" cy="1672135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5"/>
            <a:ext cx="3371851" cy="884253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871329" y="252490"/>
            <a:ext cx="2372892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600" b="1" dirty="0">
                <a:solidFill>
                  <a:schemeClr val="bg1"/>
                </a:solidFill>
              </a:rPr>
              <a:t>LO QUE HAY QUE SABER AL VACUNARSE 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219E5C-240E-4E38-9050-D19698E7D036}"/>
              </a:ext>
            </a:extLst>
          </p:cNvPr>
          <p:cNvGrpSpPr/>
          <p:nvPr/>
        </p:nvGrpSpPr>
        <p:grpSpPr>
          <a:xfrm>
            <a:off x="3667640" y="4290425"/>
            <a:ext cx="2908194" cy="1535374"/>
            <a:chOff x="3709655" y="4315161"/>
            <a:chExt cx="2908194" cy="153537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D3EC11-B334-473F-BCC6-24366A951BED}"/>
                </a:ext>
              </a:extLst>
            </p:cNvPr>
            <p:cNvGrpSpPr/>
            <p:nvPr/>
          </p:nvGrpSpPr>
          <p:grpSpPr>
            <a:xfrm>
              <a:off x="3709655" y="4315161"/>
              <a:ext cx="1154032" cy="1409202"/>
              <a:chOff x="3709655" y="4315161"/>
              <a:chExt cx="1154032" cy="140920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C3BAA96-8C90-41D8-A7B5-0119B6C9224E}"/>
                  </a:ext>
                </a:extLst>
              </p:cNvPr>
              <p:cNvGrpSpPr/>
              <p:nvPr/>
            </p:nvGrpSpPr>
            <p:grpSpPr>
              <a:xfrm>
                <a:off x="3830342" y="4315161"/>
                <a:ext cx="912659" cy="912659"/>
                <a:chOff x="4125623" y="3537465"/>
                <a:chExt cx="1906877" cy="190687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75462CB-7506-47B5-BEF3-D13CAE4F1353}"/>
                    </a:ext>
                  </a:extLst>
                </p:cNvPr>
                <p:cNvSpPr/>
                <p:nvPr/>
              </p:nvSpPr>
              <p:spPr>
                <a:xfrm>
                  <a:off x="4125623" y="3537465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5CABCE15-D27A-47DA-946E-92F6653B1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3589" y="3691146"/>
                  <a:ext cx="1599516" cy="1599516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4D6256-75F4-4D11-9E4D-F4ABDB12E451}"/>
                  </a:ext>
                </a:extLst>
              </p:cNvPr>
              <p:cNvSpPr txBox="1"/>
              <p:nvPr/>
            </p:nvSpPr>
            <p:spPr>
              <a:xfrm>
                <a:off x="3709655" y="5267315"/>
                <a:ext cx="1154032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s-ES" sz="1100" b="1" dirty="0"/>
                  <a:t>Se sentirá mejor </a:t>
                </a:r>
                <a:br>
                  <a:rPr lang="es-ES" sz="1100" b="1" dirty="0"/>
                </a:br>
                <a:r>
                  <a:rPr lang="es-ES" sz="1100" b="1" dirty="0"/>
                  <a:t>después de </a:t>
                </a:r>
                <a:br>
                  <a:rPr lang="es-ES" sz="1100" b="1" dirty="0"/>
                </a:br>
                <a:r>
                  <a:rPr lang="es-ES" sz="1100" b="1" dirty="0"/>
                  <a:t>unos días.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2CB385-2E8F-4957-A6FF-8EAA8DF3FEDC}"/>
                </a:ext>
              </a:extLst>
            </p:cNvPr>
            <p:cNvGrpSpPr/>
            <p:nvPr/>
          </p:nvGrpSpPr>
          <p:grpSpPr>
            <a:xfrm>
              <a:off x="4907632" y="4315758"/>
              <a:ext cx="1710217" cy="1534777"/>
              <a:chOff x="4907632" y="4315758"/>
              <a:chExt cx="1710217" cy="153477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53BD4F8-AFAC-4BB2-8D4D-6D1B2FDADE7F}"/>
                  </a:ext>
                </a:extLst>
              </p:cNvPr>
              <p:cNvGrpSpPr/>
              <p:nvPr/>
            </p:nvGrpSpPr>
            <p:grpSpPr>
              <a:xfrm>
                <a:off x="5339134" y="4315758"/>
                <a:ext cx="912659" cy="912659"/>
                <a:chOff x="5170426" y="3880938"/>
                <a:chExt cx="1906876" cy="1906877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D389D62-A03D-46AE-B379-DEA9A654EFD2}"/>
                    </a:ext>
                  </a:extLst>
                </p:cNvPr>
                <p:cNvSpPr/>
                <p:nvPr/>
              </p:nvSpPr>
              <p:spPr>
                <a:xfrm>
                  <a:off x="5170426" y="3880938"/>
                  <a:ext cx="1906876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2982380A-5821-4881-8F72-A31E399D9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38568" y="3931315"/>
                  <a:ext cx="1806122" cy="1806122"/>
                </a:xfrm>
                <a:prstGeom prst="rect">
                  <a:avLst/>
                </a:prstGeom>
              </p:spPr>
            </p:pic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94E1F9-E0B9-48F3-A35C-C638E094663E}"/>
                  </a:ext>
                </a:extLst>
              </p:cNvPr>
              <p:cNvSpPr txBox="1"/>
              <p:nvPr/>
            </p:nvSpPr>
            <p:spPr>
              <a:xfrm>
                <a:off x="4907632" y="5268837"/>
                <a:ext cx="1710217" cy="581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s-ES" sz="1050" b="1" dirty="0"/>
                  <a:t> </a:t>
                </a:r>
                <a:r>
                  <a:rPr lang="es-ES" sz="1050" b="1" dirty="0">
                    <a:ea typeface="+mn-lt"/>
                    <a:cs typeface="+mn-lt"/>
                  </a:rPr>
                  <a:t>Se considera que usted está completamente vacunado dos semanas después de ponerse la última dosis inicial.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E48A02-8458-475B-8BCE-CF41ED4A85EA}"/>
              </a:ext>
            </a:extLst>
          </p:cNvPr>
          <p:cNvGrpSpPr/>
          <p:nvPr/>
        </p:nvGrpSpPr>
        <p:grpSpPr>
          <a:xfrm>
            <a:off x="3458623" y="5998540"/>
            <a:ext cx="3088280" cy="1546783"/>
            <a:chOff x="3500638" y="5978678"/>
            <a:chExt cx="3088280" cy="154678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DDE8E62-6C13-40D3-B7FE-BEC4C648D3A7}"/>
                </a:ext>
              </a:extLst>
            </p:cNvPr>
            <p:cNvGrpSpPr/>
            <p:nvPr/>
          </p:nvGrpSpPr>
          <p:grpSpPr>
            <a:xfrm>
              <a:off x="3500638" y="5981826"/>
              <a:ext cx="1627728" cy="1543635"/>
              <a:chOff x="3500638" y="5981826"/>
              <a:chExt cx="1627728" cy="154363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8583C2F-7784-4FCC-BD67-F89B45AAAB25}"/>
                  </a:ext>
                </a:extLst>
              </p:cNvPr>
              <p:cNvGrpSpPr/>
              <p:nvPr/>
            </p:nvGrpSpPr>
            <p:grpSpPr>
              <a:xfrm>
                <a:off x="3887492" y="5981826"/>
                <a:ext cx="912658" cy="912658"/>
                <a:chOff x="670449" y="6616319"/>
                <a:chExt cx="1906877" cy="1906877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D9D98DC-A3DE-4819-BACD-1451DB23D2BA}"/>
                    </a:ext>
                  </a:extLst>
                </p:cNvPr>
                <p:cNvSpPr/>
                <p:nvPr/>
              </p:nvSpPr>
              <p:spPr>
                <a:xfrm>
                  <a:off x="670449" y="6616319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8" name="Graphic 67">
                  <a:extLst>
                    <a:ext uri="{FF2B5EF4-FFF2-40B4-BE49-F238E27FC236}">
                      <a16:creationId xmlns:a16="http://schemas.microsoft.com/office/drawing/2014/main" id="{108C51B7-80EA-4AA9-9180-F79C7FB58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9285" y="6689123"/>
                  <a:ext cx="1580313" cy="1761267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5AAC854-2E22-419D-B132-096B2F209976}"/>
                  </a:ext>
                </a:extLst>
              </p:cNvPr>
              <p:cNvSpPr txBox="1"/>
              <p:nvPr/>
            </p:nvSpPr>
            <p:spPr>
              <a:xfrm>
                <a:off x="3500638" y="6943763"/>
                <a:ext cx="1627728" cy="581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s-MX" sz="1050" b="1" dirty="0"/>
                  <a:t>Siga usando el cubrebocas </a:t>
                </a:r>
                <a:br>
                  <a:rPr lang="es-MX" sz="1050" b="1" dirty="0"/>
                </a:br>
                <a:r>
                  <a:rPr lang="es-MX" sz="1050" b="1" dirty="0"/>
                  <a:t>en espacios cerrados donde </a:t>
                </a:r>
                <a:br>
                  <a:rPr lang="es-MX" sz="1050" b="1" dirty="0"/>
                </a:br>
                <a:r>
                  <a:rPr lang="es-MX" sz="1050" b="1" dirty="0"/>
                  <a:t>hay muchas personas y </a:t>
                </a:r>
                <a:br>
                  <a:rPr lang="es-MX" sz="1050" b="1" dirty="0"/>
                </a:br>
                <a:r>
                  <a:rPr lang="es-MX" sz="1050" b="1" dirty="0"/>
                  <a:t>lávese las manos.</a:t>
                </a:r>
                <a:endParaRPr lang="es-ES" sz="1050" b="1" dirty="0">
                  <a:cs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D9E393-0A72-457D-A10E-4A652B5FDD1C}"/>
                </a:ext>
              </a:extLst>
            </p:cNvPr>
            <p:cNvGrpSpPr/>
            <p:nvPr/>
          </p:nvGrpSpPr>
          <p:grpSpPr>
            <a:xfrm>
              <a:off x="5183121" y="5978678"/>
              <a:ext cx="1405797" cy="1546783"/>
              <a:chOff x="5183121" y="5978678"/>
              <a:chExt cx="1405797" cy="1546783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6A300940-612E-4434-A90A-166319E03B88}"/>
                  </a:ext>
                </a:extLst>
              </p:cNvPr>
              <p:cNvGrpSpPr/>
              <p:nvPr/>
            </p:nvGrpSpPr>
            <p:grpSpPr>
              <a:xfrm>
                <a:off x="5406247" y="5978678"/>
                <a:ext cx="910394" cy="950687"/>
                <a:chOff x="5310651" y="6616319"/>
                <a:chExt cx="1906877" cy="1991273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4ECC08A2-238A-4CB1-8AE0-794CADCFE2CA}"/>
                    </a:ext>
                  </a:extLst>
                </p:cNvPr>
                <p:cNvSpPr/>
                <p:nvPr/>
              </p:nvSpPr>
              <p:spPr>
                <a:xfrm>
                  <a:off x="5310651" y="6616319"/>
                  <a:ext cx="1906877" cy="1906877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0" name="Graphic 69">
                  <a:extLst>
                    <a:ext uri="{FF2B5EF4-FFF2-40B4-BE49-F238E27FC236}">
                      <a16:creationId xmlns:a16="http://schemas.microsoft.com/office/drawing/2014/main" id="{A5138267-2CC7-4BD0-98E1-87BB31AA73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8062" y="6700715"/>
                  <a:ext cx="1496071" cy="1906877"/>
                </a:xfrm>
                <a:prstGeom prst="rect">
                  <a:avLst/>
                </a:prstGeom>
              </p:spPr>
            </p:pic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50DF418-A625-4960-A393-2A15BFEA09B0}"/>
                  </a:ext>
                </a:extLst>
              </p:cNvPr>
              <p:cNvSpPr txBox="1"/>
              <p:nvPr/>
            </p:nvSpPr>
            <p:spPr>
              <a:xfrm>
                <a:off x="5183121" y="6943763"/>
                <a:ext cx="1405797" cy="581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50" b="1" dirty="0"/>
                  <a:t>¡</a:t>
                </a:r>
                <a:r>
                  <a:rPr lang="es-ES" sz="1050" b="1" dirty="0"/>
                  <a:t>Ya hizo su parte para protegerse usted y </a:t>
                </a:r>
                <a:br>
                  <a:rPr lang="es-ES" sz="1050" b="1" dirty="0"/>
                </a:br>
                <a:r>
                  <a:rPr lang="es-ES" sz="1050" b="1" dirty="0"/>
                  <a:t>a los demás de </a:t>
                </a:r>
                <a:br>
                  <a:rPr lang="es-ES" sz="1050" b="1" dirty="0"/>
                </a:br>
                <a:r>
                  <a:rPr lang="es-ES" sz="1050" b="1" dirty="0"/>
                  <a:t>COVID-19!</a:t>
                </a:r>
                <a:endParaRPr lang="es-ES" sz="1050" b="1" dirty="0">
                  <a:cs typeface="Calibri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326A80-958E-4B0F-8FA4-13F32A48FD5D}"/>
              </a:ext>
            </a:extLst>
          </p:cNvPr>
          <p:cNvGrpSpPr/>
          <p:nvPr/>
        </p:nvGrpSpPr>
        <p:grpSpPr>
          <a:xfrm>
            <a:off x="3667640" y="2606480"/>
            <a:ext cx="2854296" cy="1548479"/>
            <a:chOff x="3709655" y="2652212"/>
            <a:chExt cx="2854296" cy="154847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D77C0E5-23FA-49E5-BF97-77E73A22E292}"/>
                </a:ext>
              </a:extLst>
            </p:cNvPr>
            <p:cNvGrpSpPr/>
            <p:nvPr/>
          </p:nvGrpSpPr>
          <p:grpSpPr>
            <a:xfrm>
              <a:off x="3709655" y="2655956"/>
              <a:ext cx="1154032" cy="1392385"/>
              <a:chOff x="3709655" y="2655956"/>
              <a:chExt cx="1154032" cy="1392385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C92E1F6-CB79-4454-8F75-4337B1CD1240}"/>
                  </a:ext>
                </a:extLst>
              </p:cNvPr>
              <p:cNvGrpSpPr/>
              <p:nvPr/>
            </p:nvGrpSpPr>
            <p:grpSpPr>
              <a:xfrm>
                <a:off x="3830342" y="2655956"/>
                <a:ext cx="912659" cy="904573"/>
                <a:chOff x="5308054" y="1151350"/>
                <a:chExt cx="1912070" cy="1895129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8E70612-92D9-41E3-A0B5-16C06E125376}"/>
                    </a:ext>
                  </a:extLst>
                </p:cNvPr>
                <p:cNvSpPr/>
                <p:nvPr/>
              </p:nvSpPr>
              <p:spPr>
                <a:xfrm>
                  <a:off x="5308054" y="1151350"/>
                  <a:ext cx="1912070" cy="1895129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0" name="Graphic 59">
                  <a:extLst>
                    <a:ext uri="{FF2B5EF4-FFF2-40B4-BE49-F238E27FC236}">
                      <a16:creationId xmlns:a16="http://schemas.microsoft.com/office/drawing/2014/main" id="{897F88EE-9380-4C72-87E9-2CFBA51EAA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4345" y="1244342"/>
                  <a:ext cx="1266835" cy="1747665"/>
                </a:xfrm>
                <a:prstGeom prst="rect">
                  <a:avLst/>
                </a:prstGeom>
              </p:spPr>
            </p:pic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B83FDF-F93F-4618-9DBE-B31F40A0657A}"/>
                  </a:ext>
                </a:extLst>
              </p:cNvPr>
              <p:cNvSpPr txBox="1"/>
              <p:nvPr/>
            </p:nvSpPr>
            <p:spPr>
              <a:xfrm>
                <a:off x="3709655" y="3591293"/>
                <a:ext cx="1154032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s-ES" sz="1100" b="1" dirty="0"/>
                  <a:t>Hay varios tipos de vacunas. Todas son </a:t>
                </a:r>
                <a:br>
                  <a:rPr lang="es-ES" sz="1100" b="1" dirty="0"/>
                </a:br>
                <a:r>
                  <a:rPr lang="es-ES" sz="1100" b="1" dirty="0"/>
                  <a:t>seguras y eficaces.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CD5A2D8-73F6-409F-A288-22E919A88FB5}"/>
                </a:ext>
              </a:extLst>
            </p:cNvPr>
            <p:cNvGrpSpPr/>
            <p:nvPr/>
          </p:nvGrpSpPr>
          <p:grpSpPr>
            <a:xfrm>
              <a:off x="5183121" y="2652212"/>
              <a:ext cx="1380830" cy="1548479"/>
              <a:chOff x="5183121" y="2652212"/>
              <a:chExt cx="1380830" cy="154847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DD5FC86-05F0-48AB-93B0-64165CAF5FD6}"/>
                  </a:ext>
                </a:extLst>
              </p:cNvPr>
              <p:cNvGrpSpPr/>
              <p:nvPr/>
            </p:nvGrpSpPr>
            <p:grpSpPr>
              <a:xfrm>
                <a:off x="5406248" y="2652212"/>
                <a:ext cx="912658" cy="912658"/>
                <a:chOff x="3973660" y="2739932"/>
                <a:chExt cx="1906877" cy="1906877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3FB5EBF-5B72-4C2E-BA7D-BD4FB9A8E362}"/>
                    </a:ext>
                  </a:extLst>
                </p:cNvPr>
                <p:cNvSpPr/>
                <p:nvPr/>
              </p:nvSpPr>
              <p:spPr>
                <a:xfrm>
                  <a:off x="3973660" y="2739932"/>
                  <a:ext cx="1906877" cy="1906877"/>
                </a:xfrm>
                <a:prstGeom prst="rect">
                  <a:avLst/>
                </a:prstGeom>
                <a:solidFill>
                  <a:srgbClr val="FF73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" name="Graphic 61">
                  <a:extLst>
                    <a:ext uri="{FF2B5EF4-FFF2-40B4-BE49-F238E27FC236}">
                      <a16:creationId xmlns:a16="http://schemas.microsoft.com/office/drawing/2014/main" id="{49D3CE87-0927-415E-8FD8-75F7856FBF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44229" y="2842702"/>
                  <a:ext cx="1360976" cy="1720366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952BE9E-FE66-4F25-BCCB-70DDF04034C7}"/>
                  </a:ext>
                </a:extLst>
              </p:cNvPr>
              <p:cNvSpPr txBox="1"/>
              <p:nvPr/>
            </p:nvSpPr>
            <p:spPr>
              <a:xfrm>
                <a:off x="5183121" y="3591293"/>
                <a:ext cx="1380830" cy="609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VE" sz="1100" b="1" dirty="0">
                    <a:cs typeface="Calibri"/>
                  </a:rPr>
                  <a:t>Después</a:t>
                </a:r>
                <a:r>
                  <a:rPr lang="es-VE" sz="1100" b="1" dirty="0">
                    <a:ea typeface="+mn-lt"/>
                    <a:cs typeface="+mn-lt"/>
                  </a:rPr>
                  <a:t> de vacunarse</a:t>
                </a:r>
                <a:r>
                  <a:rPr lang="es-VE" sz="1100" b="1" dirty="0">
                    <a:ea typeface="+mn-lt"/>
                    <a:cs typeface="Calibri"/>
                  </a:rPr>
                  <a:t> p</a:t>
                </a:r>
                <a:r>
                  <a:rPr lang="es-VE" sz="1100" b="1" dirty="0">
                    <a:ea typeface="+mn-lt"/>
                    <a:cs typeface="Calibri Light"/>
                  </a:rPr>
                  <a:t>uede tener dolor de brazo, dolor de cabeza, fiebre o escalofr</a:t>
                </a:r>
                <a:r>
                  <a:rPr lang="es-VE" sz="1100" b="1" dirty="0">
                    <a:effectLst/>
                    <a:ea typeface="Times New Roman" panose="02020603050405020304" pitchFamily="18" charset="0"/>
                  </a:rPr>
                  <a:t>í</a:t>
                </a:r>
                <a:r>
                  <a:rPr lang="es-VE" sz="1100" b="1" dirty="0">
                    <a:ea typeface="+mn-lt"/>
                    <a:cs typeface="Calibri Light"/>
                  </a:rPr>
                  <a:t>os.</a:t>
                </a:r>
                <a:endParaRPr lang="es-VE" sz="1100" b="1" dirty="0">
                  <a:ea typeface="+mn-lt"/>
                  <a:cs typeface="+mn-lt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2EC6D6F-779F-464B-AEE8-86623CA061A6}"/>
              </a:ext>
            </a:extLst>
          </p:cNvPr>
          <p:cNvGrpSpPr/>
          <p:nvPr/>
        </p:nvGrpSpPr>
        <p:grpSpPr>
          <a:xfrm>
            <a:off x="3571589" y="1037241"/>
            <a:ext cx="2975315" cy="1405198"/>
            <a:chOff x="3613604" y="1017379"/>
            <a:chExt cx="2975315" cy="14051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C43B50-56B9-48F4-A242-AA07131EB20F}"/>
                </a:ext>
              </a:extLst>
            </p:cNvPr>
            <p:cNvGrpSpPr/>
            <p:nvPr/>
          </p:nvGrpSpPr>
          <p:grpSpPr>
            <a:xfrm>
              <a:off x="3613604" y="1017380"/>
              <a:ext cx="1346135" cy="1404632"/>
              <a:chOff x="3613604" y="1017380"/>
              <a:chExt cx="1346135" cy="1404632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24410D2-E053-4B13-9AF3-7AB02607E8E3}"/>
                  </a:ext>
                </a:extLst>
              </p:cNvPr>
              <p:cNvGrpSpPr/>
              <p:nvPr/>
            </p:nvGrpSpPr>
            <p:grpSpPr>
              <a:xfrm>
                <a:off x="3830342" y="1017380"/>
                <a:ext cx="912658" cy="912658"/>
                <a:chOff x="3715046" y="1230483"/>
                <a:chExt cx="1906877" cy="1906877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C1CE315-88D0-4FAB-B917-12F8669FFDDA}"/>
                    </a:ext>
                  </a:extLst>
                </p:cNvPr>
                <p:cNvSpPr/>
                <p:nvPr/>
              </p:nvSpPr>
              <p:spPr>
                <a:xfrm>
                  <a:off x="3715046" y="1230483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" name="Graphic 53">
                  <a:extLst>
                    <a:ext uri="{FF2B5EF4-FFF2-40B4-BE49-F238E27FC236}">
                      <a16:creationId xmlns:a16="http://schemas.microsoft.com/office/drawing/2014/main" id="{4EA2C26A-014B-4A02-8B74-A5A9C7085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0661" y="1298402"/>
                  <a:ext cx="1508158" cy="1749464"/>
                </a:xfrm>
                <a:prstGeom prst="rect">
                  <a:avLst/>
                </a:prstGeom>
              </p:spPr>
            </p:pic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B8A546D-0D96-41A8-AF3B-4B63418BEC93}"/>
                  </a:ext>
                </a:extLst>
              </p:cNvPr>
              <p:cNvSpPr txBox="1"/>
              <p:nvPr/>
            </p:nvSpPr>
            <p:spPr>
              <a:xfrm>
                <a:off x="3613604" y="1964964"/>
                <a:ext cx="1346135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s-ES" sz="1100" b="1"/>
                  <a:t>Es importante vacunarse, aunque ya haya tenido COVID-19.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546944-53D9-49C3-8563-441BE1BF866E}"/>
                </a:ext>
              </a:extLst>
            </p:cNvPr>
            <p:cNvGrpSpPr/>
            <p:nvPr/>
          </p:nvGrpSpPr>
          <p:grpSpPr>
            <a:xfrm>
              <a:off x="5130195" y="1017379"/>
              <a:ext cx="1458724" cy="1405198"/>
              <a:chOff x="5130195" y="1017379"/>
              <a:chExt cx="1458724" cy="1405198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4A7293B-75CF-4A9D-BF15-1AA3A90F80EF}"/>
                  </a:ext>
                </a:extLst>
              </p:cNvPr>
              <p:cNvGrpSpPr/>
              <p:nvPr/>
            </p:nvGrpSpPr>
            <p:grpSpPr>
              <a:xfrm>
                <a:off x="5406247" y="1017379"/>
                <a:ext cx="912659" cy="912659"/>
                <a:chOff x="2932763" y="1151350"/>
                <a:chExt cx="1906877" cy="1906877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82EC1C3-0E80-45C7-B781-D237CC6D5E82}"/>
                    </a:ext>
                  </a:extLst>
                </p:cNvPr>
                <p:cNvSpPr/>
                <p:nvPr/>
              </p:nvSpPr>
              <p:spPr>
                <a:xfrm>
                  <a:off x="2932763" y="1151350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D3CEE380-ED31-4686-8766-175B44A0857D}"/>
                    </a:ext>
                  </a:extLst>
                </p:cNvPr>
                <p:cNvGrpSpPr/>
                <p:nvPr/>
              </p:nvGrpSpPr>
              <p:grpSpPr>
                <a:xfrm>
                  <a:off x="3099945" y="1305653"/>
                  <a:ext cx="1598270" cy="1598270"/>
                  <a:chOff x="3087066" y="1180601"/>
                  <a:chExt cx="1598270" cy="1598270"/>
                </a:xfrm>
              </p:grpSpPr>
              <p:pic>
                <p:nvPicPr>
                  <p:cNvPr id="57" name="Graphic 56">
                    <a:extLst>
                      <a:ext uri="{FF2B5EF4-FFF2-40B4-BE49-F238E27FC236}">
                        <a16:creationId xmlns:a16="http://schemas.microsoft.com/office/drawing/2014/main" id="{AFFC318B-A2A2-472C-A734-5ADEA79C36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>
                    <a:extLs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08538" y="1637169"/>
                    <a:ext cx="1155326" cy="685134"/>
                  </a:xfrm>
                  <a:prstGeom prst="rect">
                    <a:avLst/>
                  </a:prstGeom>
                </p:spPr>
              </p:pic>
              <p:sp>
                <p:nvSpPr>
                  <p:cNvPr id="58" name="&quot;Not Allowed&quot; Symbol 57">
                    <a:extLst>
                      <a:ext uri="{FF2B5EF4-FFF2-40B4-BE49-F238E27FC236}">
                        <a16:creationId xmlns:a16="http://schemas.microsoft.com/office/drawing/2014/main" id="{3A6B56FC-26C3-4FEC-AF05-0EC230BE253C}"/>
                      </a:ext>
                    </a:extLst>
                  </p:cNvPr>
                  <p:cNvSpPr/>
                  <p:nvPr/>
                </p:nvSpPr>
                <p:spPr>
                  <a:xfrm>
                    <a:off x="3087066" y="1180601"/>
                    <a:ext cx="1598270" cy="1598270"/>
                  </a:xfrm>
                  <a:prstGeom prst="noSmoking">
                    <a:avLst>
                      <a:gd name="adj" fmla="val 6984"/>
                    </a:avLst>
                  </a:prstGeom>
                  <a:solidFill>
                    <a:srgbClr val="FF0000">
                      <a:alpha val="6509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A254BB-728B-46FC-AE36-69A08FD9FC00}"/>
                  </a:ext>
                </a:extLst>
              </p:cNvPr>
              <p:cNvSpPr txBox="1"/>
              <p:nvPr/>
            </p:nvSpPr>
            <p:spPr>
              <a:xfrm>
                <a:off x="5130195" y="1965529"/>
                <a:ext cx="145872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s-ES" sz="1100" b="1"/>
                  <a:t>NO necesita ningún documento de identificación.</a:t>
                </a:r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0" y="1654969"/>
            <a:ext cx="3371849" cy="418445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319405" y="1767070"/>
            <a:ext cx="2733038" cy="2215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600" b="1" dirty="0">
                <a:solidFill>
                  <a:schemeClr val="bg1"/>
                </a:solidFill>
              </a:rPr>
              <a:t>BENEFICIOS DE LA </a:t>
            </a:r>
            <a:r>
              <a:rPr lang="es" sz="1600" b="1" dirty="0">
                <a:solidFill>
                  <a:schemeClr val="bg1"/>
                </a:solidFill>
                <a:ea typeface="+mn-lt"/>
                <a:cs typeface="+mn-lt"/>
              </a:rPr>
              <a:t>VACUNACIÓN</a:t>
            </a:r>
            <a:endParaRPr lang="es-ES" sz="1600" b="1" dirty="0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853C5B-71E8-462D-BBC5-9F1EA8E301E6}"/>
              </a:ext>
            </a:extLst>
          </p:cNvPr>
          <p:cNvGrpSpPr/>
          <p:nvPr/>
        </p:nvGrpSpPr>
        <p:grpSpPr>
          <a:xfrm>
            <a:off x="1" y="5231659"/>
            <a:ext cx="3371850" cy="392494"/>
            <a:chOff x="1" y="5374518"/>
            <a:chExt cx="3371850" cy="392494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180C783-5033-41A5-818F-D7E275EF2D0F}"/>
                </a:ext>
              </a:extLst>
            </p:cNvPr>
            <p:cNvSpPr/>
            <p:nvPr/>
          </p:nvSpPr>
          <p:spPr>
            <a:xfrm>
              <a:off x="1" y="5374518"/>
              <a:ext cx="3371850" cy="39249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alpha val="78000"/>
                  </a:srgbClr>
                </a:gs>
                <a:gs pos="63000">
                  <a:srgbClr val="C00000">
                    <a:alpha val="85000"/>
                  </a:srgbClr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B90134A-2100-44CE-B08A-1B5B56D1DA59}"/>
                </a:ext>
              </a:extLst>
            </p:cNvPr>
            <p:cNvSpPr txBox="1"/>
            <p:nvPr/>
          </p:nvSpPr>
          <p:spPr>
            <a:xfrm>
              <a:off x="284792" y="5469364"/>
              <a:ext cx="2792278" cy="2354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s-ES" sz="1700" b="1" dirty="0">
                  <a:solidFill>
                    <a:schemeClr val="bg1"/>
                  </a:solidFill>
                </a:rPr>
                <a:t>RIESGOS DE NO VACUNARSE</a:t>
              </a:r>
              <a:endParaRPr lang="es-ES" sz="1700" dirty="0">
                <a:solidFill>
                  <a:schemeClr val="bg1"/>
                </a:solidFill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282224" y="5775483"/>
            <a:ext cx="2821366" cy="17081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s-ES" sz="1200" dirty="0"/>
              <a:t>Más riesgo de infectarse por COVID-19.</a:t>
            </a:r>
            <a:endParaRPr lang="es-ES" sz="1200" dirty="0">
              <a:cs typeface="Calibri"/>
            </a:endParaRPr>
          </a:p>
          <a:p>
            <a:pPr marL="171450" indent="-171450">
              <a:spcAft>
                <a:spcPts val="9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s-ES" sz="1200" dirty="0">
                <a:ea typeface="+mn-lt"/>
                <a:cs typeface="+mn-lt"/>
              </a:rPr>
              <a:t>Más riesgo </a:t>
            </a:r>
            <a:r>
              <a:rPr lang="es-ES" sz="1200" dirty="0"/>
              <a:t>de enfermarse gravemente, ir al hospital, o morir.</a:t>
            </a:r>
            <a:endParaRPr lang="es-ES" sz="1200" dirty="0">
              <a:cs typeface="Calibri"/>
            </a:endParaRPr>
          </a:p>
          <a:p>
            <a:pPr marL="171450" indent="-171450">
              <a:spcAft>
                <a:spcPts val="9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s-ES" sz="1200" dirty="0"/>
              <a:t>Si mucha gente </a:t>
            </a:r>
            <a:r>
              <a:rPr lang="es-ES" sz="1200" b="1" dirty="0"/>
              <a:t>NO se vacuna</a:t>
            </a:r>
            <a:r>
              <a:rPr lang="es-ES" sz="1200" dirty="0"/>
              <a:t> contra COVID-19, entonces habrá un mayor riesgo  de enfermarse gravemente y de que el virus mute y se vuelva más contagioso y  peligroso.</a:t>
            </a:r>
            <a:endParaRPr lang="es-ES" sz="1200" dirty="0">
              <a:cs typeface="Calibri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0DB9AF7-CFC5-4DFA-ABD1-D22CBDA07F11}"/>
              </a:ext>
            </a:extLst>
          </p:cNvPr>
          <p:cNvSpPr txBox="1"/>
          <p:nvPr/>
        </p:nvSpPr>
        <p:spPr>
          <a:xfrm>
            <a:off x="7014914" y="258645"/>
            <a:ext cx="2740170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500" b="1" dirty="0">
                <a:solidFill>
                  <a:schemeClr val="bg1"/>
                </a:solidFill>
                <a:ea typeface="+mn-lt"/>
                <a:cs typeface="+mn-lt"/>
              </a:rPr>
              <a:t>¿CÓMO SÉ CUÁNDO VACUNARME </a:t>
            </a:r>
            <a:br>
              <a:rPr lang="es-ES" sz="1500" b="1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s-ES" sz="1500" b="1" dirty="0">
                <a:solidFill>
                  <a:schemeClr val="bg1"/>
                </a:solidFill>
                <a:ea typeface="+mn-lt"/>
                <a:cs typeface="+mn-lt"/>
              </a:rPr>
              <a:t>O SI NECESITO OTRA DOSIS?</a:t>
            </a:r>
            <a:endParaRPr lang="en-US" sz="15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8BE779-ED93-43C1-B2DC-1EDC1AE0F920}"/>
              </a:ext>
            </a:extLst>
          </p:cNvPr>
          <p:cNvSpPr txBox="1"/>
          <p:nvPr/>
        </p:nvSpPr>
        <p:spPr>
          <a:xfrm>
            <a:off x="6963221" y="2436303"/>
            <a:ext cx="2843556" cy="57708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50" b="1" dirty="0">
                <a:solidFill>
                  <a:schemeClr val="bg1"/>
                </a:solidFill>
              </a:rPr>
              <a:t>¿QUÉ HAGO SI ME PUSE LA PRIMERA </a:t>
            </a:r>
            <a:br>
              <a:rPr lang="es-ES" sz="1250" b="1" dirty="0">
                <a:solidFill>
                  <a:schemeClr val="bg1"/>
                </a:solidFill>
              </a:rPr>
            </a:br>
            <a:r>
              <a:rPr lang="es-ES" sz="1250" b="1" dirty="0">
                <a:solidFill>
                  <a:schemeClr val="bg1"/>
                </a:solidFill>
              </a:rPr>
              <a:t>DOSIS DE LA VACUNA EN OTRO PAÍS, Y ESA VACUNA NO SE CONSIGUE EN EE. UU.?</a:t>
            </a:r>
            <a:endParaRPr lang="es-ES" sz="125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3482495-BD14-4B94-8405-C95646A5FC7A}"/>
              </a:ext>
            </a:extLst>
          </p:cNvPr>
          <p:cNvSpPr txBox="1"/>
          <p:nvPr/>
        </p:nvSpPr>
        <p:spPr>
          <a:xfrm>
            <a:off x="6896164" y="3194197"/>
            <a:ext cx="2996716" cy="21595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100" dirty="0"/>
              <a:t>No todos los países han aprobado las mismas vacunas que en EE. UU.</a:t>
            </a:r>
            <a:endParaRPr lang="es-ES" sz="1100" dirty="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100" dirty="0">
                <a:ea typeface="+mn-lt"/>
                <a:cs typeface="+mn-lt"/>
              </a:rPr>
              <a:t>Algunas vacunas no están disponibles en EE.UU. pero están reconocidas. Si la vacuna que usted </a:t>
            </a:r>
            <a:br>
              <a:rPr lang="es-ES" sz="1100" dirty="0">
                <a:ea typeface="+mn-lt"/>
                <a:cs typeface="+mn-lt"/>
              </a:rPr>
            </a:br>
            <a:r>
              <a:rPr lang="es-ES" sz="1100" dirty="0">
                <a:ea typeface="+mn-lt"/>
                <a:cs typeface="+mn-lt"/>
              </a:rPr>
              <a:t>se puso está reconocida por los CDC y tiene su tarjeta de vacunación, entonces no tiene que empezar de nuevo. Puede ponerse una vacuna </a:t>
            </a:r>
            <a:br>
              <a:rPr lang="es-ES" sz="1100" dirty="0">
                <a:ea typeface="+mn-lt"/>
                <a:cs typeface="+mn-lt"/>
              </a:rPr>
            </a:br>
            <a:r>
              <a:rPr lang="es-ES" sz="1100" dirty="0">
                <a:ea typeface="+mn-lt"/>
                <a:cs typeface="+mn-lt"/>
              </a:rPr>
              <a:t>de Pfizer o Moderna (ARNm) para estar completamente vacunado. Si no tiene su tarjeta de vacunación, tendrá que volver a empezar. Hable con su proveedor de salud para saber cuánto tiempo debe esperar entre las dosis.</a:t>
            </a:r>
            <a:r>
              <a:rPr lang="es-ES" sz="1100" dirty="0"/>
              <a:t>  </a:t>
            </a:r>
            <a:endParaRPr lang="es-ES" sz="1100" dirty="0">
              <a:cs typeface="Calibri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282224" y="2186644"/>
            <a:ext cx="2838450" cy="28623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1200" dirty="0"/>
              <a:t>Protege a su familia, a sus compañeros de trabajo y a usted de enfermarse con COVID-19 grave o ir al hospital.</a:t>
            </a:r>
            <a:endParaRPr lang="es-ES" sz="1200" dirty="0">
              <a:cs typeface="Calibri"/>
            </a:endParaRPr>
          </a:p>
          <a:p>
            <a:pPr marL="171450" indent="-171450">
              <a:spcAft>
                <a:spcPts val="9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1200" dirty="0">
                <a:ea typeface="+mn-lt"/>
                <a:cs typeface="+mn-lt"/>
              </a:rPr>
              <a:t>Reduce el número de casos graves y muertes por COVID-19 en su comunidad.</a:t>
            </a:r>
          </a:p>
          <a:p>
            <a:pPr marL="171450" indent="-171450">
              <a:spcAft>
                <a:spcPts val="9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419" sz="1200" dirty="0">
                <a:ea typeface="+mn-lt"/>
                <a:cs typeface="+mn-lt"/>
              </a:rPr>
              <a:t>Evita que los hospitales y los proveedores de servicios de salud se llenen de pacientes graves por COVID-19.</a:t>
            </a:r>
            <a:r>
              <a:rPr lang="es-ES" sz="1200" dirty="0">
                <a:ea typeface="+mn-lt"/>
                <a:cs typeface="+mn-lt"/>
              </a:rPr>
              <a:t> </a:t>
            </a:r>
            <a:endParaRPr lang="es-ES" sz="1200" dirty="0">
              <a:cs typeface="Calibri"/>
            </a:endParaRPr>
          </a:p>
          <a:p>
            <a:pPr marL="171450" indent="-171450">
              <a:spcAft>
                <a:spcPts val="9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1200" dirty="0"/>
              <a:t>Si más gente se vacuna en la comunidad, tendremos menos preocupación por las nuevas variantes.</a:t>
            </a:r>
            <a:endParaRPr lang="es-ES" sz="1200" dirty="0">
              <a:cs typeface="Calibri"/>
            </a:endParaRPr>
          </a:p>
          <a:p>
            <a:pPr marL="171450" indent="-171450">
              <a:spcAft>
                <a:spcPts val="9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1200" dirty="0">
                <a:ea typeface="+mn-lt"/>
                <a:cs typeface="+mn-lt"/>
              </a:rPr>
              <a:t>Si más gente se vacuna, regresaremos más rápido</a:t>
            </a:r>
            <a:r>
              <a:rPr lang="es-ES" sz="1200" dirty="0"/>
              <a:t> a las actividades normales.</a:t>
            </a:r>
            <a:endParaRPr lang="es-ES" sz="1200" dirty="0">
              <a:cs typeface="Calibri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A5D6EFA-D2CA-4604-A90C-877E24577BAE}"/>
              </a:ext>
            </a:extLst>
          </p:cNvPr>
          <p:cNvSpPr txBox="1"/>
          <p:nvPr/>
        </p:nvSpPr>
        <p:spPr>
          <a:xfrm>
            <a:off x="6912047" y="973219"/>
            <a:ext cx="2990993" cy="11695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419" sz="1100" dirty="0">
                <a:ea typeface="+mn-lt"/>
                <a:cs typeface="+mn-lt"/>
              </a:rPr>
              <a:t>Las personas inmunodeprimidas necesitan </a:t>
            </a:r>
            <a:br>
              <a:rPr lang="es-419" sz="1100" dirty="0">
                <a:ea typeface="+mn-lt"/>
                <a:cs typeface="+mn-lt"/>
              </a:rPr>
            </a:br>
            <a:r>
              <a:rPr lang="es-419" sz="1100" dirty="0">
                <a:ea typeface="+mn-lt"/>
                <a:cs typeface="+mn-lt"/>
              </a:rPr>
              <a:t>dosis adicionales de la vacuna.</a:t>
            </a:r>
            <a:r>
              <a:rPr lang="es-ES" sz="1100" dirty="0">
                <a:ea typeface="+mn-lt"/>
                <a:cs typeface="+mn-lt"/>
              </a:rPr>
              <a:t> </a:t>
            </a:r>
            <a:endParaRPr lang="es-ES" sz="1100" b="1" dirty="0">
              <a:ea typeface="+mn-lt"/>
              <a:cs typeface="+mn-lt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419" sz="1100" dirty="0">
                <a:ea typeface="+mn-lt"/>
                <a:cs typeface="+mn-lt"/>
              </a:rPr>
              <a:t>Ahora se recomienda una o más dosis de refuerzo varios meses después de recibir la</a:t>
            </a:r>
            <a:br>
              <a:rPr lang="es-419" sz="1100" dirty="0">
                <a:ea typeface="+mn-lt"/>
                <a:cs typeface="+mn-lt"/>
              </a:rPr>
            </a:br>
            <a:r>
              <a:rPr lang="es-419" sz="1100" dirty="0">
                <a:ea typeface="+mn-lt"/>
                <a:cs typeface="+mn-lt"/>
              </a:rPr>
              <a:t>dosis inicial completa.</a:t>
            </a:r>
            <a:r>
              <a:rPr lang="es-ES" sz="1100" dirty="0">
                <a:ea typeface="+mn-lt"/>
                <a:cs typeface="+mn-lt"/>
              </a:rPr>
              <a:t> </a:t>
            </a:r>
            <a:endParaRPr lang="es-ES" sz="1100" dirty="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419" sz="1100" dirty="0">
                <a:ea typeface="+mn-lt"/>
                <a:cs typeface="+mn-lt"/>
              </a:rPr>
              <a:t>Manténgase al día sobre las vacunas de refuerzo.</a:t>
            </a:r>
            <a:endParaRPr lang="es-419" sz="1100" dirty="0">
              <a:cs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62ECA56-D4B1-45D1-AEE7-3F1E9A0C9971}"/>
              </a:ext>
            </a:extLst>
          </p:cNvPr>
          <p:cNvSpPr/>
          <p:nvPr/>
        </p:nvSpPr>
        <p:spPr>
          <a:xfrm>
            <a:off x="6743698" y="5506923"/>
            <a:ext cx="3314702" cy="555410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080F90-F0EE-4EBF-9D6B-D5EBA6ADAA9A}"/>
              </a:ext>
            </a:extLst>
          </p:cNvPr>
          <p:cNvSpPr txBox="1"/>
          <p:nvPr/>
        </p:nvSpPr>
        <p:spPr>
          <a:xfrm>
            <a:off x="7429377" y="5580193"/>
            <a:ext cx="194322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300" b="1" dirty="0">
                <a:solidFill>
                  <a:schemeClr val="bg1"/>
                </a:solidFill>
              </a:rPr>
              <a:t>¿DÓNDE PUEDO OBTENER </a:t>
            </a:r>
            <a:br>
              <a:rPr lang="es-ES" sz="1300" b="1" dirty="0">
                <a:solidFill>
                  <a:schemeClr val="bg1"/>
                </a:solidFill>
              </a:rPr>
            </a:br>
            <a:r>
              <a:rPr lang="es-ES" sz="1300" b="1" dirty="0">
                <a:solidFill>
                  <a:schemeClr val="bg1"/>
                </a:solidFill>
              </a:rPr>
              <a:t>MÁS INFORMACIÓN?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82" name="Google Shape;55;p13">
            <a:extLst>
              <a:ext uri="{FF2B5EF4-FFF2-40B4-BE49-F238E27FC236}">
                <a16:creationId xmlns:a16="http://schemas.microsoft.com/office/drawing/2014/main" id="{D457A685-558E-4475-821D-4FFB1E46DE64}"/>
              </a:ext>
            </a:extLst>
          </p:cNvPr>
          <p:cNvSpPr/>
          <p:nvPr/>
        </p:nvSpPr>
        <p:spPr>
          <a:xfrm>
            <a:off x="10927602" y="-190722"/>
            <a:ext cx="3818912" cy="405775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Address Concerns in the Community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This panel is intended to provide information addressing the concerns specific to the community receiving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brochure.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boxes with the questions and answers can be edited, copied or deleted so you can customize this panel to fit your needs.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Here you can include links to relevant resources or more information addressing the community’s concerns.</a:t>
            </a:r>
          </a:p>
        </p:txBody>
      </p:sp>
      <p:sp>
        <p:nvSpPr>
          <p:cNvPr id="93" name="Google Shape;56;p13">
            <a:extLst>
              <a:ext uri="{FF2B5EF4-FFF2-40B4-BE49-F238E27FC236}">
                <a16:creationId xmlns:a16="http://schemas.microsoft.com/office/drawing/2014/main" id="{F9D1FCB4-50A5-4753-9E51-E630FC8A48D7}"/>
              </a:ext>
            </a:extLst>
          </p:cNvPr>
          <p:cNvSpPr/>
          <p:nvPr/>
        </p:nvSpPr>
        <p:spPr>
          <a:xfrm>
            <a:off x="10927602" y="-570303"/>
            <a:ext cx="1119255" cy="380312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9544A2D-D5FA-4CC6-809B-83CE1428AAE5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1237626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Google Shape;55;p13">
            <a:extLst>
              <a:ext uri="{FF2B5EF4-FFF2-40B4-BE49-F238E27FC236}">
                <a16:creationId xmlns:a16="http://schemas.microsoft.com/office/drawing/2014/main" id="{295C95AE-0452-466D-B8B4-D516F671B5AC}"/>
              </a:ext>
            </a:extLst>
          </p:cNvPr>
          <p:cNvSpPr/>
          <p:nvPr/>
        </p:nvSpPr>
        <p:spPr>
          <a:xfrm>
            <a:off x="10927602" y="4590256"/>
            <a:ext cx="3818912" cy="298276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400" b="1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Select slide. File  → Save As Adobe PDF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 charset="0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400" b="1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File → Download → PDF Document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1" name="Google Shape;56;p13">
            <a:extLst>
              <a:ext uri="{FF2B5EF4-FFF2-40B4-BE49-F238E27FC236}">
                <a16:creationId xmlns:a16="http://schemas.microsoft.com/office/drawing/2014/main" id="{39CF0B94-C21B-49B3-A71C-0B94B9F2F8F1}"/>
              </a:ext>
            </a:extLst>
          </p:cNvPr>
          <p:cNvSpPr/>
          <p:nvPr/>
        </p:nvSpPr>
        <p:spPr>
          <a:xfrm>
            <a:off x="10927602" y="423607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5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A5936CF-7FFE-4954-8396-D0BDD460396E}"/>
              </a:ext>
            </a:extLst>
          </p:cNvPr>
          <p:cNvSpPr txBox="1"/>
          <p:nvPr/>
        </p:nvSpPr>
        <p:spPr>
          <a:xfrm>
            <a:off x="7039839" y="6155217"/>
            <a:ext cx="2818536" cy="4847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E5299"/>
              </a:buClr>
              <a:buSzPct val="225000"/>
            </a:pPr>
            <a:r>
              <a:rPr lang="es-ES" sz="1050" b="1" dirty="0">
                <a:ea typeface="+mn-lt"/>
                <a:cs typeface="+mn-lt"/>
              </a:rPr>
              <a:t>Visite los Centros para el Control y </a:t>
            </a:r>
            <a:br>
              <a:rPr lang="es-ES" sz="1050" b="1" dirty="0">
                <a:ea typeface="+mn-lt"/>
                <a:cs typeface="+mn-lt"/>
              </a:rPr>
            </a:br>
            <a:r>
              <a:rPr lang="es-ES" sz="1050" b="1" dirty="0">
                <a:ea typeface="+mn-lt"/>
                <a:cs typeface="+mn-lt"/>
              </a:rPr>
              <a:t>la Prevención de Enfermedades: </a:t>
            </a:r>
            <a:br>
              <a:rPr lang="es-ES" sz="1050" b="1" dirty="0">
                <a:ea typeface="+mn-lt"/>
                <a:cs typeface="+mn-lt"/>
              </a:rPr>
            </a:br>
            <a:r>
              <a:rPr lang="en-US" sz="1050" dirty="0">
                <a:ea typeface="+mn-lt"/>
                <a:cs typeface="+mn-lt"/>
              </a:rPr>
              <a:t>espanol.cdc.gov/coronavirus/2019-ncov/index.html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049B7D-8669-4052-AD8A-907E764C2223}"/>
              </a:ext>
            </a:extLst>
          </p:cNvPr>
          <p:cNvGrpSpPr/>
          <p:nvPr/>
        </p:nvGrpSpPr>
        <p:grpSpPr>
          <a:xfrm>
            <a:off x="7422087" y="6657810"/>
            <a:ext cx="1985816" cy="891966"/>
            <a:chOff x="7625037" y="6657902"/>
            <a:chExt cx="1772378" cy="796096"/>
          </a:xfrm>
        </p:grpSpPr>
        <p:pic>
          <p:nvPicPr>
            <p:cNvPr id="84" name="Picture 83" descr="Qr code&#10;&#10;Description automatically generated">
              <a:extLst>
                <a:ext uri="{FF2B5EF4-FFF2-40B4-BE49-F238E27FC236}">
                  <a16:creationId xmlns:a16="http://schemas.microsoft.com/office/drawing/2014/main" id="{A6E462BA-DF19-42E5-B568-3C9CFB9C4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1319" y="6657902"/>
              <a:ext cx="796096" cy="796096"/>
            </a:xfrm>
            <a:prstGeom prst="rect">
              <a:avLst/>
            </a:prstGeom>
          </p:spPr>
        </p:pic>
        <p:pic>
          <p:nvPicPr>
            <p:cNvPr id="87" name="Picture 86" descr="Logo&#10;&#10;Description automatically generated">
              <a:extLst>
                <a:ext uri="{FF2B5EF4-FFF2-40B4-BE49-F238E27FC236}">
                  <a16:creationId xmlns:a16="http://schemas.microsoft.com/office/drawing/2014/main" id="{2F161775-B467-40C2-988B-B8899AA78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037" y="6778673"/>
              <a:ext cx="746883" cy="5643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6" ma:contentTypeDescription="Create a new document." ma:contentTypeScope="" ma:versionID="7b29fe4afdd2855c9387aabe9f1a1d22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e7d22e23de2cf0cd3ffd979b46d59241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  <SharedWithUsers xmlns="41a82cfb-08d0-4eac-a8a5-9ca94e9619de">
      <UserInfo>
        <DisplayName>Alma Galvan</DisplayName>
        <AccountId>20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C616B41-EC9E-431F-A7A7-D5469406C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3E8AAE-342F-4B62-AEA9-7447F2FE5687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925C690-92FE-43A8-B996-9E1A96B7E9BD}">
  <ds:schemaRefs>
    <ds:schemaRef ds:uri="41a82cfb-08d0-4eac-a8a5-9ca94e9619de"/>
    <ds:schemaRef ds:uri="75afdd44-4aa4-4d0a-9dc0-7606fd3e2ef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1305</Words>
  <Application>Microsoft Office PowerPoint</Application>
  <PresentationFormat>Custom</PresentationFormat>
  <Paragraphs>97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2022-8-18 General COVID Vacuna Tríptico Material de apoyo Plantilla</dc:title>
  <dc:creator>Migrant Clinicians Network</dc:creator>
  <cp:lastModifiedBy>Giovanni Lopez-Quezada</cp:lastModifiedBy>
  <cp:revision>2</cp:revision>
  <dcterms:created xsi:type="dcterms:W3CDTF">2021-06-09T15:49:13Z</dcterms:created>
  <dcterms:modified xsi:type="dcterms:W3CDTF">2022-09-11T02:55:27Z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