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0B8B3E-AE0F-6F1D-CC0D-45A40A45180A}" name="Amy Liebman" initials="AL" userId="S::aliebman@migrantclinician.org::59da9bd5-3b01-4476-8a94-d6cba23d62c0" providerId="AD"/>
  <p188:author id="{67B99792-8BE8-A8EB-BE8D-E41AC500DBBB}" name="Noel Dufrene" initials="ND" userId="S::ndufrene@migrantclinician.org::131c83a1-d70b-4f56-8487-a9b39281de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508" y="48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D4E29-7566-4455-88D2-3763EBEF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45" y="0"/>
            <a:ext cx="3371380" cy="4560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FBB56-B17F-49C8-9C96-9AE041AE3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0" y="66869"/>
            <a:ext cx="2748627" cy="42614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768" y="4092231"/>
            <a:ext cx="3384816" cy="36507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013" y="4205730"/>
            <a:ext cx="3493311" cy="35908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1"/>
            <a:ext cx="3374709" cy="849847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12079" y="58416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,Sans-Serif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GET VACCINATED!</a:t>
              </a:r>
              <a:endParaRPr lang="en-US" sz="160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Wear a mask</a:t>
              </a:r>
              <a:endParaRPr lang="en-US">
                <a:solidFill>
                  <a:schemeClr val="bg1"/>
                </a:solidFill>
                <a:cs typeface="Calibri" panose="020F0502020204030204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Social distance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Wash your hands</a:t>
              </a:r>
              <a:endParaRPr lang="en-US">
                <a:solidFill>
                  <a:schemeClr val="bg1"/>
                </a:solidFill>
                <a:cs typeface="Calibri" panose="020F0502020204030204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06691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</a:rPr>
              <a:t>HOW DO I GET A 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COVID-19 VACCINE?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21814" y="981142"/>
            <a:ext cx="2949014" cy="3295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Contact your local health department to make an appointment </a:t>
            </a:r>
            <a:r>
              <a:rPr lang="en-US" sz="1150" dirty="0">
                <a:ea typeface="+mn-lt"/>
                <a:cs typeface="+mn-lt"/>
              </a:rPr>
              <a:t>or ask them where mobile vaccine clinics are located. 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Talk to your OB/GYN.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Check with your local pharmacy. </a:t>
            </a:r>
            <a:br>
              <a:rPr lang="en-US" sz="1150" b="1" dirty="0">
                <a:ea typeface="+mn-lt"/>
                <a:cs typeface="+mn-lt"/>
              </a:rPr>
            </a:br>
            <a:r>
              <a:rPr lang="en-US" sz="1150" dirty="0">
                <a:ea typeface="+mn-lt"/>
                <a:cs typeface="+mn-lt"/>
              </a:rPr>
              <a:t>They will likely offer vaccines. 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Contact your local community health center to make an appointment</a:t>
            </a:r>
            <a:r>
              <a:rPr lang="en-US" sz="1150" dirty="0">
                <a:ea typeface="+mn-lt"/>
                <a:cs typeface="+mn-lt"/>
              </a:rPr>
              <a:t>. 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Speak with your employer </a:t>
            </a:r>
            <a:r>
              <a:rPr lang="en-US" sz="1150" dirty="0">
                <a:ea typeface="+mn-lt"/>
                <a:cs typeface="+mn-lt"/>
              </a:rPr>
              <a:t>about getting a COVID-19 vaccine. They may be helpful in making arrangements to get a vaccine. 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,Sans-Serif" panose="05000000000000000000" pitchFamily="2" charset="2"/>
              <a:buChar char="ü"/>
            </a:pPr>
            <a:r>
              <a:rPr lang="en-US" sz="1150" b="1" dirty="0">
                <a:cs typeface="Calibri"/>
              </a:rPr>
              <a:t>Check to see whether vaccines are offered for free </a:t>
            </a:r>
            <a:r>
              <a:rPr lang="en-US" sz="1150" dirty="0">
                <a:cs typeface="Calibri"/>
              </a:rPr>
              <a:t>at your state or local health department or local pharmacy. Check to see if fees can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be waived.</a:t>
            </a:r>
            <a:endParaRPr lang="en-US" sz="1150" dirty="0">
              <a:ea typeface="+mn-lt"/>
              <a:cs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479884"/>
            <a:ext cx="258446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/>
              <a:t>FOR MORE INFORMATION</a:t>
            </a:r>
            <a:endParaRPr lang="en-US" sz="14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39587" y="480024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292575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6908402" y="7250412"/>
            <a:ext cx="2941410" cy="1938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 dirty="0">
                <a:solidFill>
                  <a:schemeClr val="bg1"/>
                </a:solidFill>
              </a:rPr>
              <a:t>COVID-19 </a:t>
            </a:r>
            <a:r>
              <a:rPr lang="es-ES" sz="1400" b="1" dirty="0" err="1">
                <a:solidFill>
                  <a:schemeClr val="bg1"/>
                </a:solidFill>
              </a:rPr>
              <a:t>Vaccine</a:t>
            </a:r>
            <a:r>
              <a:rPr lang="es-ES" sz="1400" b="1" dirty="0">
                <a:solidFill>
                  <a:schemeClr val="bg1"/>
                </a:solidFill>
              </a:rPr>
              <a:t> </a:t>
            </a:r>
            <a:r>
              <a:rPr lang="en-US" sz="1400" b="1" dirty="0">
                <a:solidFill>
                  <a:schemeClr val="bg1"/>
                </a:solidFill>
              </a:rPr>
              <a:t>Awareness</a:t>
            </a:r>
            <a:r>
              <a:rPr lang="es-ES" sz="1400" b="1" dirty="0">
                <a:solidFill>
                  <a:schemeClr val="bg1"/>
                </a:solidFill>
              </a:rPr>
              <a:t> </a:t>
            </a:r>
            <a:r>
              <a:rPr lang="es-ES" sz="1400" b="1" dirty="0" err="1">
                <a:solidFill>
                  <a:schemeClr val="bg1"/>
                </a:solidFill>
              </a:rPr>
              <a:t>Campaign</a:t>
            </a:r>
            <a:endParaRPr lang="es-ES" sz="14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423870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300" b="1" dirty="0" err="1">
                <a:ea typeface="+mn-lt"/>
                <a:cs typeface="+mn-lt"/>
              </a:rPr>
              <a:t>Updated</a:t>
            </a:r>
            <a:r>
              <a:rPr lang="es-ES" sz="1300" b="1" dirty="0">
                <a:ea typeface="+mn-lt"/>
                <a:cs typeface="+mn-lt"/>
              </a:rPr>
              <a:t>: </a:t>
            </a:r>
            <a:r>
              <a:rPr lang="es-ES" sz="1300" dirty="0" err="1">
                <a:ea typeface="+mn-lt"/>
                <a:cs typeface="+mn-lt"/>
              </a:rPr>
              <a:t>October</a:t>
            </a:r>
            <a:r>
              <a:rPr lang="es-ES" sz="1300" dirty="0">
                <a:ea typeface="+mn-lt"/>
                <a:cs typeface="+mn-lt"/>
              </a:rPr>
              <a:t> 11, 2022</a:t>
            </a:r>
            <a:endParaRPr lang="en-US" dirty="0"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06819" y="4477239"/>
            <a:ext cx="3144577" cy="1172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Pregnancy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,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Breastfeeding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, and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the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 COVID-19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Vaccine</a:t>
            </a:r>
            <a:endParaRPr lang="es-ES" sz="2300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344CC3-9F50-4A32-BC8F-2B3CCFB2BD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1"/>
          <a:stretch/>
        </p:blipFill>
        <p:spPr>
          <a:xfrm>
            <a:off x="9088964" y="392070"/>
            <a:ext cx="978620" cy="1455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D3A07-E6F7-4A69-82F3-864AA56E2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0">
            <a:off x="7063802" y="357839"/>
            <a:ext cx="492884" cy="177171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193526" y="5070484"/>
            <a:ext cx="3024062" cy="24596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0E5299"/>
              </a:buClr>
              <a:buSzPct val="225000"/>
            </a:pPr>
            <a:r>
              <a:rPr lang="en-US" sz="1150" b="1" dirty="0">
                <a:ea typeface="+mn-lt"/>
                <a:cs typeface="+mn-lt"/>
              </a:rPr>
              <a:t>Women who become ill with COVID-19 and have symptoms during pregnancy: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Are more likely to get very sick from COVID-19 compared to those who are not pregnant.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Are more likely to need ICU care.</a:t>
            </a:r>
            <a:endParaRPr lang="en-US" sz="115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Are more likely to need  a breathing tube.</a:t>
            </a:r>
            <a:endParaRPr lang="en-US" sz="115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Are at an increased risk of dying.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Are at an increased risk of having a </a:t>
            </a:r>
            <a:br>
              <a:rPr lang="en-US" sz="1150" dirty="0">
                <a:ea typeface="+mn-lt"/>
                <a:cs typeface="+mn-lt"/>
              </a:rPr>
            </a:br>
            <a:r>
              <a:rPr lang="en-US" sz="1150" dirty="0">
                <a:ea typeface="+mn-lt"/>
                <a:cs typeface="+mn-lt"/>
              </a:rPr>
              <a:t>stillbirth or preterm birth.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Are at an increased risk of having a baby infected with COVID-19.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198714" y="840192"/>
            <a:ext cx="3024063" cy="35702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cs typeface="Calibri"/>
              </a:rPr>
              <a:t>Early in the pandemic, we didn't know the effects of the vaccine on pregnant and breastfeeding women and their babies. </a:t>
            </a:r>
            <a:endParaRPr lang="en-US" sz="1150" dirty="0"/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cs typeface="Calibri"/>
              </a:rPr>
              <a:t>Now, we have lots of data, and we can confidently say: </a:t>
            </a:r>
            <a:r>
              <a:rPr lang="en-US" sz="1150" b="1" dirty="0">
                <a:cs typeface="Calibri"/>
              </a:rPr>
              <a:t>the COVID-19 vaccines are very safe for you and your baby, before, during, and after your pregnancy!</a:t>
            </a:r>
            <a:r>
              <a:rPr lang="en-US" sz="1150" dirty="0">
                <a:cs typeface="Calibri"/>
              </a:rPr>
              <a:t> 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cs typeface="Calibri"/>
              </a:rPr>
              <a:t>As of February 2022, more than </a:t>
            </a:r>
            <a:r>
              <a:rPr lang="en-US" sz="1150" b="1" dirty="0">
                <a:cs typeface="Calibri"/>
              </a:rPr>
              <a:t>200,000 pregnant women have been vaccinated against COVID-19.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cs typeface="Calibri"/>
              </a:rPr>
              <a:t>There have been </a:t>
            </a:r>
            <a:r>
              <a:rPr lang="en-US" sz="1150" b="1" dirty="0">
                <a:cs typeface="Calibri"/>
              </a:rPr>
              <a:t>no </a:t>
            </a:r>
            <a:r>
              <a:rPr lang="en-US" sz="1150" dirty="0">
                <a:cs typeface="Calibri"/>
              </a:rPr>
              <a:t>reports of any increased risk of pregnancy loss, growth problems, or birth defects.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cs typeface="Calibri"/>
              </a:rPr>
              <a:t>COVID-19 vaccines are not live vaccines, and </a:t>
            </a:r>
            <a:r>
              <a:rPr lang="en-US" sz="1150" b="1" dirty="0">
                <a:cs typeface="Calibri"/>
              </a:rPr>
              <a:t>pregnant and breastfeeding women and their babies cannot get COVID-19 from the vaccine.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50" dirty="0">
                <a:cs typeface="Calibri"/>
              </a:rPr>
              <a:t>There is </a:t>
            </a:r>
            <a:r>
              <a:rPr lang="en-US" sz="1150" b="1" dirty="0">
                <a:cs typeface="Calibri"/>
              </a:rPr>
              <a:t>no need to 'pump and dump'</a:t>
            </a:r>
            <a:r>
              <a:rPr lang="en-US" sz="1150" dirty="0">
                <a:cs typeface="Calibri"/>
              </a:rPr>
              <a:t> when getting a vaccine while breastfeeding.</a:t>
            </a:r>
          </a:p>
        </p:txBody>
      </p: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940A9149-5F3F-4500-9FD7-DD9898E1E126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E96B9633-3909-46F4-86AC-DDFA9342047E}"/>
              </a:ext>
            </a:extLst>
          </p:cNvPr>
          <p:cNvSpPr/>
          <p:nvPr/>
        </p:nvSpPr>
        <p:spPr>
          <a:xfrm>
            <a:off x="10927603" y="355703"/>
            <a:ext cx="3474722" cy="70074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300" b="1">
                <a:latin typeface="Work Sans"/>
                <a:ea typeface="+mn-lt"/>
                <a:cs typeface="+mn-lt"/>
                <a:sym typeface="Work Sans"/>
              </a:rPr>
              <a:t>Add an image and scale it </a:t>
            </a:r>
            <a:endParaRPr lang="en" sz="1300">
              <a:ea typeface="+mn-lt"/>
              <a:cs typeface="+mn-lt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Upload from Computer and select an image you would like to use </a:t>
            </a: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 sz="13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 sz="13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r>
              <a:rPr lang="en" sz="1300">
                <a:latin typeface="Work Sans"/>
                <a:ea typeface="+mn-lt"/>
                <a:cs typeface="+mn-lt"/>
                <a:sym typeface="Work Sans"/>
              </a:rPr>
              <a:t>To scale, grab bottom right corner of image and hold the clicker down. Drag your mouse or finger across diagonally until it’s the same size/slightly bigger than the slide.</a:t>
            </a:r>
            <a:endParaRPr lang="en" sz="1300">
              <a:latin typeface="Work Sans"/>
              <a:ea typeface="+mn-lt"/>
              <a:cs typeface="+mn-lt"/>
            </a:endParaRPr>
          </a:p>
          <a:p>
            <a:endParaRPr lang="en" sz="1300">
              <a:latin typeface="Work Sans"/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US" sz="1300" b="1">
                <a:latin typeface="Work Sans"/>
                <a:cs typeface="Calibri"/>
              </a:rPr>
              <a:t>Send</a:t>
            </a:r>
            <a:r>
              <a:rPr lang="en-US" sz="1300" b="1">
                <a:latin typeface="Work Sans"/>
                <a:ea typeface="+mn-lt"/>
                <a:cs typeface="+mn-lt"/>
                <a:sym typeface="Work Sans"/>
              </a:rPr>
              <a:t> your image back</a:t>
            </a:r>
            <a:endParaRPr lang="en-US" sz="1300">
              <a:ea typeface="+mn-lt"/>
              <a:cs typeface="+mn-lt"/>
              <a:sym typeface="Work Sans"/>
            </a:endParaRPr>
          </a:p>
          <a:p>
            <a:pPr>
              <a:lnSpc>
                <a:spcPct val="114999"/>
              </a:lnSpc>
            </a:pPr>
            <a:r>
              <a:rPr lang="en-US" sz="1300">
                <a:latin typeface="Work Sans"/>
                <a:ea typeface="+mn-lt"/>
                <a:cs typeface="+mn-lt"/>
                <a:sym typeface="Work Sans"/>
              </a:rPr>
              <a:t>Once you size your image and scale it proportionally to the size of the slide or slightly bigger, right click on the image and go to Order </a:t>
            </a:r>
            <a:r>
              <a:rPr lang="en-US" sz="1300">
                <a:solidFill>
                  <a:schemeClr val="dk1"/>
                </a:solidFill>
                <a:latin typeface="Work Sans"/>
                <a:ea typeface="+mn-lt"/>
                <a:cs typeface="+mn-lt"/>
                <a:sym typeface="Work Sans"/>
              </a:rPr>
              <a:t>→ </a:t>
            </a:r>
            <a:r>
              <a:rPr lang="en-US" sz="1300">
                <a:latin typeface="Work Sans"/>
                <a:ea typeface="+mn-lt"/>
                <a:cs typeface="+mn-lt"/>
                <a:sym typeface="Work Sans"/>
              </a:rPr>
              <a:t> Send to back</a:t>
            </a:r>
            <a:endParaRPr lang="en-US"/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  <a:endParaRPr lang="en-US" sz="1300">
              <a:latin typeface="Work Sans"/>
              <a:ea typeface="Work Sans"/>
              <a:cs typeface="Work San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516AC6-797B-4CE9-A988-F9D291A992F5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08289EA9-31C7-43A2-913E-2DAB392D948B}"/>
              </a:ext>
            </a:extLst>
          </p:cNvPr>
          <p:cNvSpPr/>
          <p:nvPr/>
        </p:nvSpPr>
        <p:spPr>
          <a:xfrm>
            <a:off x="1598114" y="-3163803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F9A96854-8AD7-4359-98DD-743182DB22DC}"/>
              </a:ext>
            </a:extLst>
          </p:cNvPr>
          <p:cNvSpPr/>
          <p:nvPr/>
        </p:nvSpPr>
        <p:spPr>
          <a:xfrm>
            <a:off x="1598114" y="-2805466"/>
            <a:ext cx="6861994" cy="21271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 sz="1300">
                <a:latin typeface="Work Sans"/>
                <a:ea typeface="Work Sans"/>
                <a:cs typeface="Work Sans"/>
              </a:rPr>
            </a:b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 sz="1300">
                <a:latin typeface="Work Sans"/>
                <a:ea typeface="Work Sans"/>
                <a:cs typeface="Work Sans"/>
              </a:rPr>
            </a:b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 sz="1300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5022308-EEC3-41D7-BF98-F646F6717B27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C9BA6-2CA1-4468-BF58-A33E9E4A3099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56;p13">
            <a:extLst>
              <a:ext uri="{FF2B5EF4-FFF2-40B4-BE49-F238E27FC236}">
                <a16:creationId xmlns:a16="http://schemas.microsoft.com/office/drawing/2014/main" id="{235E058F-E5A3-47DC-87C9-779245CB6E0C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" name="Google Shape;55;p13">
            <a:extLst>
              <a:ext uri="{FF2B5EF4-FFF2-40B4-BE49-F238E27FC236}">
                <a16:creationId xmlns:a16="http://schemas.microsoft.com/office/drawing/2014/main" id="{3959BEE5-F93A-45A0-B3A5-F1823705E1ED}"/>
              </a:ext>
            </a:extLst>
          </p:cNvPr>
          <p:cNvSpPr/>
          <p:nvPr/>
        </p:nvSpPr>
        <p:spPr>
          <a:xfrm>
            <a:off x="1609545" y="8410460"/>
            <a:ext cx="6736170" cy="148596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  <a:endParaRPr lang="en-US" sz="1300" b="1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 sz="1300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  <a:endParaRPr lang="en-US" sz="1300">
              <a:latin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latin typeface="Work Sans"/>
                <a:sym typeface="Work Sans"/>
              </a:rPr>
              <a:t>Be sure to include a date on the brochure as information changes quickly.</a:t>
            </a:r>
            <a:endParaRPr lang="en-US" sz="1300">
              <a:latin typeface="Work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DDBB2-78D9-43B2-9A3E-B226619041D0}"/>
              </a:ext>
            </a:extLst>
          </p:cNvPr>
          <p:cNvGrpSpPr/>
          <p:nvPr/>
        </p:nvGrpSpPr>
        <p:grpSpPr>
          <a:xfrm>
            <a:off x="243192" y="288547"/>
            <a:ext cx="2935106" cy="477182"/>
            <a:chOff x="260480" y="277218"/>
            <a:chExt cx="2935106" cy="47718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70050" y="277218"/>
              <a:ext cx="2925536" cy="4771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Is the vaccine safe for me and my baby? What has changed over time? 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2F6E5C-DFBA-41FE-B17C-E6A4446660C3}"/>
                </a:ext>
              </a:extLst>
            </p:cNvPr>
            <p:cNvCxnSpPr>
              <a:cxnSpLocks/>
            </p:cNvCxnSpPr>
            <p:nvPr/>
          </p:nvCxnSpPr>
          <p:spPr>
            <a:xfrm>
              <a:off x="260480" y="490779"/>
              <a:ext cx="1353801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1EB75-B677-4EB2-8E16-E168D3F070B0}"/>
              </a:ext>
            </a:extLst>
          </p:cNvPr>
          <p:cNvGrpSpPr/>
          <p:nvPr/>
        </p:nvGrpSpPr>
        <p:grpSpPr>
          <a:xfrm>
            <a:off x="243192" y="4581028"/>
            <a:ext cx="2935106" cy="430887"/>
            <a:chOff x="250383" y="4338444"/>
            <a:chExt cx="2935106" cy="43088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50383" y="4338444"/>
              <a:ext cx="293510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In fact, the real risk is when a pregnant woman chooses NOT to get vaccinated.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241" y="4758963"/>
              <a:ext cx="30895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8F124589-E14D-4B54-BA87-9F37C9BB1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90" y="6530592"/>
            <a:ext cx="712058" cy="712056"/>
          </a:xfrm>
          <a:prstGeom prst="rect">
            <a:avLst/>
          </a:prstGeom>
        </p:spPr>
      </p:pic>
      <p:pic>
        <p:nvPicPr>
          <p:cNvPr id="61" name="Picture 60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359A88-94F6-4963-9D6D-60FB12FE6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811" y="6658058"/>
            <a:ext cx="950200" cy="51007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3039E760-B36E-4833-85AD-AFFD85064626}"/>
              </a:ext>
            </a:extLst>
          </p:cNvPr>
          <p:cNvSpPr txBox="1"/>
          <p:nvPr/>
        </p:nvSpPr>
        <p:spPr>
          <a:xfrm>
            <a:off x="3622355" y="6074876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For answers to Frequently Asked Questions, visit </a:t>
            </a:r>
            <a:r>
              <a:rPr lang="en-US" sz="1100" b="1"/>
              <a:t>Migrant Clinicians Network</a:t>
            </a:r>
            <a:r>
              <a:rPr lang="en-US" sz="1100"/>
              <a:t> (MCN):</a:t>
            </a:r>
            <a:br>
              <a:rPr lang="en-US" sz="1100"/>
            </a:br>
            <a:r>
              <a:rPr lang="en-US" sz="1100"/>
              <a:t>https://bit.ly/3ki1xAI</a:t>
            </a:r>
            <a:endParaRPr lang="en-US" sz="1100">
              <a:cs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4D5CA4-54B1-4A3D-B278-0110600EAAAC}"/>
              </a:ext>
            </a:extLst>
          </p:cNvPr>
          <p:cNvSpPr txBox="1"/>
          <p:nvPr/>
        </p:nvSpPr>
        <p:spPr>
          <a:xfrm>
            <a:off x="3570853" y="4894814"/>
            <a:ext cx="2850937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 dirty="0">
                <a:ea typeface="+mn-lt"/>
                <a:cs typeface="+mn-lt"/>
              </a:rPr>
              <a:t>Visit Centers for Disease Control and Prevention:</a:t>
            </a:r>
          </a:p>
          <a:p>
            <a:pPr algn="ctr">
              <a:buClr>
                <a:srgbClr val="0E5299"/>
              </a:buClr>
              <a:buSzPct val="225000"/>
            </a:pPr>
            <a:r>
              <a:rPr lang="en-US" sz="1100" dirty="0">
                <a:ea typeface="+mn-lt"/>
                <a:cs typeface="+mn-lt"/>
              </a:rPr>
              <a:t>www.cdc.gov/coronavirus/2019-ncov/index.html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C1371D-FF5E-42E9-9249-1179055C07B0}"/>
              </a:ext>
            </a:extLst>
          </p:cNvPr>
          <p:cNvGrpSpPr/>
          <p:nvPr/>
        </p:nvGrpSpPr>
        <p:grpSpPr>
          <a:xfrm>
            <a:off x="4162378" y="5232058"/>
            <a:ext cx="1738552" cy="749316"/>
            <a:chOff x="3975652" y="4575416"/>
            <a:chExt cx="2254708" cy="971780"/>
          </a:xfrm>
        </p:grpSpPr>
        <p:pic>
          <p:nvPicPr>
            <p:cNvPr id="67" name="Picture 66" descr="Qr code&#10;&#10;Description automatically generated">
              <a:extLst>
                <a:ext uri="{FF2B5EF4-FFF2-40B4-BE49-F238E27FC236}">
                  <a16:creationId xmlns:a16="http://schemas.microsoft.com/office/drawing/2014/main" id="{367E9986-72C4-430E-AD07-F85E3566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2C430BF7-B074-4ACE-A6C4-4ACFFF980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710070"/>
              <a:ext cx="968624" cy="731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6330557-A2A5-447D-8C26-D88E37F1D419}"/>
              </a:ext>
            </a:extLst>
          </p:cNvPr>
          <p:cNvGrpSpPr/>
          <p:nvPr/>
        </p:nvGrpSpPr>
        <p:grpSpPr>
          <a:xfrm>
            <a:off x="2233250" y="5881558"/>
            <a:ext cx="828853" cy="1154856"/>
            <a:chOff x="489964" y="4822607"/>
            <a:chExt cx="593666" cy="827166"/>
          </a:xfrm>
        </p:grpSpPr>
        <p:pic>
          <p:nvPicPr>
            <p:cNvPr id="9" name="Picture 8" descr="A person in a blue dress&#10;&#10;Description automatically generated with low confidence">
              <a:extLst>
                <a:ext uri="{FF2B5EF4-FFF2-40B4-BE49-F238E27FC236}">
                  <a16:creationId xmlns:a16="http://schemas.microsoft.com/office/drawing/2014/main" id="{DDB35B20-603C-4910-87BA-665FEAC59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2"/>
            <a:stretch/>
          </p:blipFill>
          <p:spPr>
            <a:xfrm flipH="1">
              <a:off x="489964" y="4822607"/>
              <a:ext cx="593666" cy="81862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539853" y="5541236"/>
              <a:ext cx="543777" cy="1085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7" b="4908"/>
          <a:stretch/>
        </p:blipFill>
        <p:spPr>
          <a:xfrm>
            <a:off x="7157483" y="-2345"/>
            <a:ext cx="2194774" cy="2010226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851" cy="88739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55023" y="267632"/>
            <a:ext cx="280549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  <a:cs typeface="Calibri"/>
              </a:rPr>
              <a:t>WHAT TO KNOW WHEN GETTING THE COVID VACCINE</a:t>
            </a:r>
            <a:endParaRPr lang="es-ES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31629" y="4371832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will feel better </a:t>
                </a:r>
                <a:br>
                  <a:rPr lang="en-US" sz="1100" b="1"/>
                </a:br>
                <a:r>
                  <a:rPr lang="en-US" sz="1100" b="1"/>
                  <a:t>a few days after </a:t>
                </a:r>
                <a:br>
                  <a:rPr lang="en-US" sz="1100" b="1"/>
                </a:br>
                <a:r>
                  <a:rPr lang="en-US" sz="1100" b="1"/>
                  <a:t>your injection.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are considered fully vaccinated two weeks after your final dose.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84844" y="5956983"/>
            <a:ext cx="3097478" cy="1625267"/>
            <a:chOff x="3496504" y="5978678"/>
            <a:chExt cx="3097478" cy="16252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496504" y="5981826"/>
              <a:ext cx="1642522" cy="1622119"/>
              <a:chOff x="3496504" y="5981826"/>
              <a:chExt cx="1642522" cy="162211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496504" y="6943764"/>
                <a:ext cx="1642522" cy="660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100" b="1" dirty="0"/>
                  <a:t>Continue to wear a mask </a:t>
                </a:r>
                <a:endParaRPr lang="en-US" sz="1100" dirty="0">
                  <a:cs typeface="Calibri"/>
                </a:endParaRPr>
              </a:p>
              <a:p>
                <a:pPr algn="ctr"/>
                <a:r>
                  <a:rPr lang="en-US" sz="1100" b="1" dirty="0"/>
                  <a:t>in crowded spaces </a:t>
                </a:r>
                <a:endParaRPr lang="en-US" sz="1100" dirty="0">
                  <a:cs typeface="Calibri"/>
                </a:endParaRPr>
              </a:p>
              <a:p>
                <a:pPr algn="ctr"/>
                <a:r>
                  <a:rPr lang="en-US" sz="1100" b="1" dirty="0"/>
                  <a:t>and wash your hands.</a:t>
                </a:r>
                <a:endParaRPr lang="en-US" sz="1100" dirty="0">
                  <a:ea typeface="+mn-lt"/>
                  <a:cs typeface="+mn-lt"/>
                </a:endParaRP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sz="1100" b="1" dirty="0"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did your part to protect yourself and others from COVID-19!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26A80-958E-4B0F-8FA4-13F32A48FD5D}"/>
              </a:ext>
            </a:extLst>
          </p:cNvPr>
          <p:cNvGrpSpPr/>
          <p:nvPr/>
        </p:nvGrpSpPr>
        <p:grpSpPr>
          <a:xfrm>
            <a:off x="3562386" y="2645409"/>
            <a:ext cx="2890369" cy="1551997"/>
            <a:chOff x="3574046" y="2652212"/>
            <a:chExt cx="2890369" cy="15519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77C0E5-23FA-49E5-BF97-77E73A22E292}"/>
                </a:ext>
              </a:extLst>
            </p:cNvPr>
            <p:cNvGrpSpPr/>
            <p:nvPr/>
          </p:nvGrpSpPr>
          <p:grpSpPr>
            <a:xfrm>
              <a:off x="3574046" y="2655956"/>
              <a:ext cx="1425250" cy="1544735"/>
              <a:chOff x="3574046" y="2655956"/>
              <a:chExt cx="1425250" cy="154473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30342" y="2655956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574046" y="3591293"/>
                <a:ext cx="1425250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There are various types of vaccines. All vaccines against COVID-19 are safe and effective.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224491" y="2652212"/>
              <a:ext cx="1239924" cy="1551997"/>
              <a:chOff x="5224491" y="2652212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24491" y="3594811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>
                    <a:ea typeface="+mn-lt"/>
                    <a:cs typeface="Calibri Light"/>
                  </a:rPr>
                  <a:t>After vaccination you may experience: arm pain, headache, fever, or chills.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601944" y="1065785"/>
            <a:ext cx="2975315" cy="1404633"/>
            <a:chOff x="3613604" y="1017379"/>
            <a:chExt cx="2975315" cy="140463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613604" y="1017380"/>
              <a:ext cx="1346135" cy="1404632"/>
              <a:chOff x="3613604" y="1017380"/>
              <a:chExt cx="1346135" cy="140463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613604" y="1964964"/>
                <a:ext cx="1346135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It is important to get vaccinated, even if you have had COVID-19.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252849"/>
              <a:chOff x="5130195" y="1017379"/>
              <a:chExt cx="1458724" cy="125284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304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>
                    <a:cs typeface="Calibri"/>
                  </a:rPr>
                  <a:t>It does NOT require any form of identification.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654969"/>
            <a:ext cx="3319268" cy="396186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743425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780566"/>
            <a:ext cx="3318795" cy="398175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875493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894695" y="6259106"/>
            <a:ext cx="3080577" cy="12618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 dirty="0">
                <a:cs typeface="Calibri"/>
              </a:rPr>
              <a:t>Higher risk of COVID-19 infection.</a:t>
            </a:r>
            <a:endParaRPr lang="en-US" sz="1150" dirty="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 dirty="0"/>
              <a:t>Higher risk of serious infection, hospitalization, and death.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 dirty="0">
                <a:cs typeface="Calibri"/>
              </a:rPr>
              <a:t>Higher risk of being exposed to new mutations that are more contagious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and 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894696" y="2151009"/>
            <a:ext cx="3021553" cy="36009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protects you, your family, your children, and your co-workers from becoming seriously ill and being hospitalized. 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decreases risks for moms and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their babies.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decreases the number of new, severe and deadly COVID-19 cases in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your community.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protects hospitals and healthcare providers from being overwhelmed with patients severely ill with COVID-19.</a:t>
            </a:r>
            <a:endParaRPr lang="en-US" sz="1150" dirty="0"/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The more people vaccinated in our community, the less we need to worry about new variants.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Reduces the risk of stillbirth by 15%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Antibodies from vaccinated women can pass to their babies and possibly protect babies from COVID-19.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477245" y="235513"/>
            <a:ext cx="234632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dirty="0">
                <a:solidFill>
                  <a:srgbClr val="0E5299"/>
                </a:solidFill>
              </a:rPr>
              <a:t>COVID-19 VACCINES ARE SAFE AND EFFECTIVE</a:t>
            </a:r>
            <a:endParaRPr lang="es-ES" b="1" dirty="0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376326"/>
            <a:ext cx="3371851" cy="33855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746693" y="2436146"/>
            <a:ext cx="1931872" cy="2215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dirty="0">
                <a:solidFill>
                  <a:schemeClr val="bg1"/>
                </a:solidFill>
              </a:rPr>
              <a:t>RECOMMENDATIONS</a:t>
            </a:r>
            <a:endParaRPr lang="es-E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16611" y="2822143"/>
            <a:ext cx="3021553" cy="3177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/>
              <a:t>Get vaccinated. Get Boosted.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ea typeface="+mn-lt"/>
                <a:cs typeface="+mn-lt"/>
              </a:rPr>
              <a:t>Get your family vaccinated and boosted.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cs typeface="Calibri"/>
              </a:rPr>
              <a:t>Wear a mask when indoors even when you are up to date on your vaccines. Wear a mask in crowded outdoor settings. 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cs typeface="Calibri"/>
              </a:rPr>
              <a:t>If you are up to date on your vaccines and are exposed to COVID-19:</a:t>
            </a:r>
          </a:p>
          <a:p>
            <a:pPr marL="290195" lvl="1" indent="-114300">
              <a:spcAft>
                <a:spcPts val="600"/>
              </a:spcAft>
              <a:buFont typeface="Arial,Sans-Serif"/>
              <a:buChar char="•"/>
            </a:pPr>
            <a:r>
              <a:rPr lang="en-US" sz="1150" dirty="0">
                <a:ea typeface="+mn-lt"/>
                <a:cs typeface="+mn-lt"/>
              </a:rPr>
              <a:t>If you have symptoms: Test immediately. If you have a negative test, test again in </a:t>
            </a:r>
            <a:br>
              <a:rPr lang="en-US" sz="1150" dirty="0">
                <a:ea typeface="+mn-lt"/>
                <a:cs typeface="+mn-lt"/>
              </a:rPr>
            </a:br>
            <a:r>
              <a:rPr lang="en-US" sz="1150" dirty="0">
                <a:ea typeface="+mn-lt"/>
                <a:cs typeface="+mn-lt"/>
              </a:rPr>
              <a:t>48 hours.</a:t>
            </a:r>
          </a:p>
          <a:p>
            <a:pPr marL="290195" lvl="1" indent="-114300">
              <a:spcAft>
                <a:spcPts val="300"/>
              </a:spcAft>
              <a:buFont typeface="Arial,Sans-Serif"/>
              <a:buChar char="•"/>
            </a:pPr>
            <a:r>
              <a:rPr lang="en-US" sz="1150" dirty="0">
                <a:cs typeface="Calibri"/>
              </a:rPr>
              <a:t>If you do not have symptoms: Test at least 5 days after exposure. If you have a negative test, test again after 48 hours, and then again after another 48 hours if your second results are negative. Get medical advice if you think you are ill.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950226" y="808665"/>
            <a:ext cx="2213971" cy="9156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100" b="1" dirty="0"/>
              <a:t>Types of vaccines available in the US:</a:t>
            </a:r>
            <a:endParaRPr lang="en-US" sz="1100" b="1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Clr>
                <a:srgbClr val="0E5299"/>
              </a:buClr>
              <a:buFont typeface="Arial,Sans-Serif" panose="05000000000000000000" pitchFamily="2" charset="2"/>
              <a:buChar char="•"/>
            </a:pPr>
            <a:r>
              <a:rPr lang="en-US" sz="1100" dirty="0">
                <a:ea typeface="+mn-lt"/>
                <a:cs typeface="+mn-lt"/>
              </a:rPr>
              <a:t>Pfizer</a:t>
            </a:r>
            <a:endParaRPr lang="en-US" dirty="0"/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,Sans-Serif" panose="05000000000000000000" pitchFamily="2" charset="2"/>
              <a:buChar char="•"/>
            </a:pPr>
            <a:r>
              <a:rPr lang="en-US" sz="1100" dirty="0">
                <a:ea typeface="+mn-lt"/>
                <a:cs typeface="+mn-lt"/>
              </a:rPr>
              <a:t>Moderna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,Sans-Serif" panose="05000000000000000000" pitchFamily="2" charset="2"/>
              <a:buChar char="•"/>
            </a:pPr>
            <a:r>
              <a:rPr lang="en-US" sz="1100" dirty="0">
                <a:ea typeface="+mn-lt"/>
                <a:cs typeface="+mn-lt"/>
              </a:rPr>
              <a:t>Johnson &amp; Johnson (J&amp;J)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,Sans-Serif" panose="05000000000000000000" pitchFamily="2" charset="2"/>
              <a:buChar char="•"/>
            </a:pPr>
            <a:r>
              <a:rPr lang="en-US" sz="1100" dirty="0">
                <a:ea typeface="+mn-lt"/>
                <a:cs typeface="+mn-lt"/>
              </a:rPr>
              <a:t>Novavax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C4CCD56B-B18F-4B6A-AC8C-1120D353F0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482120">
            <a:off x="265460" y="971915"/>
            <a:ext cx="579592" cy="571469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216611" y="6070455"/>
            <a:ext cx="2124930" cy="8848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>
                <a:ea typeface="+mn-lt"/>
                <a:cs typeface="+mn-lt"/>
              </a:rPr>
              <a:t>For women who are pregnant, breastfeeding, or trying to get pregnant, vaccines are critical for keeping moms and their babies healthy.</a:t>
            </a:r>
          </a:p>
        </p:txBody>
      </p:sp>
      <p:sp>
        <p:nvSpPr>
          <p:cNvPr id="86" name="Google Shape;55;p13">
            <a:extLst>
              <a:ext uri="{FF2B5EF4-FFF2-40B4-BE49-F238E27FC236}">
                <a16:creationId xmlns:a16="http://schemas.microsoft.com/office/drawing/2014/main" id="{7B1EBC66-5848-4BA2-94BF-00FF166B3400}"/>
              </a:ext>
            </a:extLst>
          </p:cNvPr>
          <p:cNvSpPr/>
          <p:nvPr/>
        </p:nvSpPr>
        <p:spPr>
          <a:xfrm>
            <a:off x="10500341" y="363666"/>
            <a:ext cx="3818912" cy="287744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300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sz="130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130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300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sz="1300">
              <a:latin typeface="Work Sans"/>
              <a:cs typeface="Work Sans" charset="0"/>
            </a:endParaRPr>
          </a:p>
        </p:txBody>
      </p:sp>
      <p:sp>
        <p:nvSpPr>
          <p:cNvPr id="87" name="Google Shape;56;p13">
            <a:extLst>
              <a:ext uri="{FF2B5EF4-FFF2-40B4-BE49-F238E27FC236}">
                <a16:creationId xmlns:a16="http://schemas.microsoft.com/office/drawing/2014/main" id="{04475F71-0576-4DF6-B782-13DA39642FC6}"/>
              </a:ext>
            </a:extLst>
          </p:cNvPr>
          <p:cNvSpPr/>
          <p:nvPr/>
        </p:nvSpPr>
        <p:spPr>
          <a:xfrm>
            <a:off x="10500341" y="948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sym typeface="Work Sans"/>
              </a:rPr>
              <a:t>4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3E170F4-AB8E-4834-A8EB-606ACE98DC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4080" y="1743425"/>
            <a:ext cx="460644" cy="460644"/>
          </a:xfrm>
          <a:prstGeom prst="rect">
            <a:avLst/>
          </a:prstGeom>
        </p:spPr>
      </p:pic>
      <p:sp>
        <p:nvSpPr>
          <p:cNvPr id="83" name="TextBox 1">
            <a:extLst>
              <a:ext uri="{FF2B5EF4-FFF2-40B4-BE49-F238E27FC236}">
                <a16:creationId xmlns:a16="http://schemas.microsoft.com/office/drawing/2014/main" id="{5C0C6FD9-403F-4628-86F1-45478805AADC}"/>
              </a:ext>
            </a:extLst>
          </p:cNvPr>
          <p:cNvSpPr txBox="1"/>
          <p:nvPr/>
        </p:nvSpPr>
        <p:spPr>
          <a:xfrm>
            <a:off x="902323" y="1846952"/>
            <a:ext cx="2327924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Get</a:t>
            </a:r>
            <a:r>
              <a:rPr lang="en-US" sz="1100" dirty="0">
                <a:ea typeface="+mn-lt"/>
                <a:cs typeface="+mn-lt"/>
              </a:rPr>
              <a:t> your primary series doses.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2 months later, get one bivalent booster.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6E0F50-AA1B-4BC9-9BBB-CD590A1ABBC5}"/>
              </a:ext>
            </a:extLst>
          </p:cNvPr>
          <p:cNvSpPr txBox="1"/>
          <p:nvPr/>
        </p:nvSpPr>
        <p:spPr>
          <a:xfrm>
            <a:off x="216611" y="7051528"/>
            <a:ext cx="2730718" cy="353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b="1" dirty="0"/>
              <a:t>For women between 18-60 years old,</a:t>
            </a:r>
            <a:r>
              <a:rPr lang="en-US" sz="1150" dirty="0"/>
              <a:t> we recommend getting Pfizer or Moderna.</a:t>
            </a:r>
            <a:endParaRPr lang="en-US" sz="115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Props1.xml><?xml version="1.0" encoding="utf-8"?>
<ds:datastoreItem xmlns:ds="http://schemas.openxmlformats.org/officeDocument/2006/customXml" ds:itemID="{D8EDE3A3-4D27-40A0-A89D-FA44F1611A1E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75afdd44-4aa4-4d0a-9dc0-7606fd3e2ef5"/>
    <ds:schemaRef ds:uri="http://schemas.microsoft.com/office/2006/metadata/properties"/>
    <ds:schemaRef ds:uri="http://schemas.microsoft.com/office/infopath/2007/PartnerControls"/>
    <ds:schemaRef ds:uri="41a82cfb-08d0-4eac-a8a5-9ca94e9619d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1254</Words>
  <Application>Microsoft Office PowerPoint</Application>
  <PresentationFormat>Custom</PresentationFormat>
  <Paragraphs>104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Arial,Sans-Serif</vt:lpstr>
      <vt:lpstr>Calibri</vt:lpstr>
      <vt:lpstr>Calibri Light</vt:lpstr>
      <vt:lpstr>Calibri,Sans-Serif</vt:lpstr>
      <vt:lpstr>Lato Black</vt:lpstr>
      <vt:lpstr>Wingdings</vt:lpstr>
      <vt:lpstr>Wingdings,Sans-Serif</vt:lpstr>
      <vt:lpstr>Work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2022-10-11 Pregnancy COVID Vaccine Trifold Handout Template</dc:title>
  <dc:creator>Migrant Clinicians Network</dc:creator>
  <cp:lastModifiedBy>Noel Dufrene</cp:lastModifiedBy>
  <cp:revision>22</cp:revision>
  <dcterms:created xsi:type="dcterms:W3CDTF">2021-06-09T15:49:13Z</dcterms:created>
  <dcterms:modified xsi:type="dcterms:W3CDTF">2022-10-17T19:57:39Z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