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6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FCF0-85EE-40B7-B70A-E2087BB46730}" v="167" dt="2023-09-07T19:27:08.563"/>
    <p1510:client id="{FA0DC3ED-3653-4CC8-8DF6-F0E014EAC593}" v="3" vWet="5" dt="2023-09-07T18:27:23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2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D4E29-7566-4455-88D2-3763EBEF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45" y="0"/>
            <a:ext cx="3371380" cy="4560203"/>
          </a:xfrm>
          <a:prstGeom prst="rect">
            <a:avLst/>
          </a:prstGeom>
        </p:spPr>
      </p:pic>
      <p:pic>
        <p:nvPicPr>
          <p:cNvPr id="11" name="Picture 10" descr="A person in a blue dress&#10;&#10;Description automatically generated with low confidence">
            <a:extLst>
              <a:ext uri="{FF2B5EF4-FFF2-40B4-BE49-F238E27FC236}">
                <a16:creationId xmlns:a16="http://schemas.microsoft.com/office/drawing/2014/main" id="{8E59D286-5A55-4E0E-89F6-E393201601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/>
          <a:stretch/>
        </p:blipFill>
        <p:spPr>
          <a:xfrm>
            <a:off x="6855464" y="0"/>
            <a:ext cx="2899485" cy="434161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1608B5-C458-4DFE-8053-BD5151C41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2768" y="4092231"/>
            <a:ext cx="3384816" cy="3650725"/>
          </a:xfrm>
          <a:prstGeom prst="rect">
            <a:avLst/>
          </a:prstGeom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CF064-0BD0-4CF0-9E9F-496787C4E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013" y="4205730"/>
            <a:ext cx="3493311" cy="35908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4" y="1"/>
            <a:ext cx="3384813" cy="91708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4214" y="5780115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Mete mask</a:t>
              </a: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err="1">
                  <a:solidFill>
                    <a:schemeClr val="bg1"/>
                  </a:solidFill>
                  <a:cs typeface="Calibri"/>
                </a:rPr>
                <a:t>Distans</a:t>
              </a:r>
              <a:r>
                <a:rPr lang="en-US" sz="1600" b="1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  <a:cs typeface="Calibri"/>
                </a:rPr>
                <a:t>sosyal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Lave men </a:t>
              </a:r>
              <a:r>
                <a:rPr lang="en-US" sz="1600" b="1" err="1">
                  <a:solidFill>
                    <a:schemeClr val="bg1"/>
                  </a:solidFill>
                </a:rPr>
                <a:t>ou</a:t>
              </a:r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PRAN VAKSEN AN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60187"/>
            <a:ext cx="286203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b="1">
                <a:solidFill>
                  <a:schemeClr val="bg1"/>
                </a:solidFill>
              </a:rPr>
              <a:t>KIJAN POUM GEN </a:t>
            </a:r>
            <a:br>
              <a:rPr lang="fi-FI" sz="2000" b="1">
                <a:solidFill>
                  <a:schemeClr val="bg1"/>
                </a:solidFill>
              </a:rPr>
            </a:br>
            <a:r>
              <a:rPr lang="fi-FI" sz="2000" b="1">
                <a:solidFill>
                  <a:schemeClr val="bg1"/>
                </a:solidFill>
              </a:rPr>
              <a:t>VAKSEN COVID-19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59014" y="1050988"/>
            <a:ext cx="2856282" cy="35958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depatman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la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mande</a:t>
            </a:r>
            <a:r>
              <a:rPr lang="en-US" sz="1200">
                <a:ea typeface="+mn-lt"/>
                <a:cs typeface="+mn-lt"/>
              </a:rPr>
              <a:t> ki </a:t>
            </a:r>
            <a:r>
              <a:rPr lang="en-US" sz="1200" err="1">
                <a:ea typeface="+mn-lt"/>
                <a:cs typeface="+mn-lt"/>
              </a:rPr>
              <a:t>kote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mobil</a:t>
            </a:r>
            <a:r>
              <a:rPr lang="en-US" sz="1200">
                <a:ea typeface="+mn-lt"/>
                <a:cs typeface="+mn-lt"/>
              </a:rPr>
              <a:t> la </a:t>
            </a:r>
            <a:r>
              <a:rPr lang="en-US" sz="1200" err="1">
                <a:ea typeface="+mn-lt"/>
                <a:cs typeface="+mn-lt"/>
              </a:rPr>
              <a:t>lokalize</a:t>
            </a:r>
            <a:r>
              <a:rPr lang="en-US" sz="1200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Pale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doktè</a:t>
            </a:r>
            <a:r>
              <a:rPr lang="en-US" sz="1200" b="1">
                <a:ea typeface="+mn-lt"/>
                <a:cs typeface="+mn-lt"/>
              </a:rPr>
              <a:t> OB/GYN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Tyeke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famasi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.</a:t>
            </a:r>
            <a:br>
              <a:rPr lang="en-US" sz="1200" b="1">
                <a:ea typeface="+mn-lt"/>
                <a:cs typeface="+mn-lt"/>
              </a:rPr>
            </a:br>
            <a:r>
              <a:rPr lang="en-US" sz="1200" err="1">
                <a:ea typeface="+mn-lt"/>
                <a:cs typeface="+mn-lt"/>
              </a:rPr>
              <a:t>Petèt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ofri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Sant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kominote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la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Pale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anplwayè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konsènan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resevwa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COVID-19 la.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ede'w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fè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aranjman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resevwa</a:t>
            </a:r>
            <a:r>
              <a:rPr lang="en-US" sz="1200">
                <a:ea typeface="+mn-lt"/>
                <a:cs typeface="+mn-lt"/>
              </a:rPr>
              <a:t> </a:t>
            </a:r>
            <a:br>
              <a:rPr lang="en-US" sz="1200">
                <a:ea typeface="+mn-lt"/>
                <a:cs typeface="+mn-lt"/>
              </a:rPr>
            </a:b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an. 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Tcheke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wè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ofri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vaksen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 gratis </a:t>
            </a:r>
            <a:r>
              <a:rPr lang="en-US" sz="1200">
                <a:ea typeface="+mn-lt"/>
                <a:cs typeface="+mn-lt"/>
              </a:rPr>
              <a:t>nan </a:t>
            </a:r>
            <a:r>
              <a:rPr lang="en-US" sz="1200" err="1">
                <a:ea typeface="+mn-lt"/>
                <a:cs typeface="+mn-lt"/>
              </a:rPr>
              <a:t>depatman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sante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lokal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eta a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nan </a:t>
            </a:r>
            <a:r>
              <a:rPr lang="en-US" sz="1200" err="1">
                <a:ea typeface="+mn-lt"/>
                <a:cs typeface="+mn-lt"/>
              </a:rPr>
              <a:t>famasi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lokal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ou</a:t>
            </a:r>
            <a:r>
              <a:rPr lang="en-US" sz="1200">
                <a:ea typeface="+mn-lt"/>
                <a:cs typeface="+mn-lt"/>
              </a:rPr>
              <a:t> a. </a:t>
            </a:r>
            <a:r>
              <a:rPr lang="en-US" sz="1200" err="1">
                <a:ea typeface="+mn-lt"/>
                <a:cs typeface="+mn-lt"/>
              </a:rPr>
              <a:t>Tcheke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wè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si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ka anile </a:t>
            </a:r>
            <a:r>
              <a:rPr lang="en-US" sz="1200" err="1">
                <a:ea typeface="+mn-lt"/>
                <a:cs typeface="+mn-lt"/>
              </a:rPr>
              <a:t>frè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817613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POU PLIS ENFÒMASYON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52352" y="5114697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EDEE0F97-3635-427A-BD00-71FB513590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320113"/>
            <a:ext cx="951498" cy="5107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98A33C-7962-4B3C-B25B-C9892753FC58}"/>
              </a:ext>
            </a:extLst>
          </p:cNvPr>
          <p:cNvSpPr txBox="1"/>
          <p:nvPr/>
        </p:nvSpPr>
        <p:spPr>
          <a:xfrm>
            <a:off x="4774699" y="6200638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Repons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Keksyon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</a:t>
            </a:r>
            <a:r>
              <a:rPr lang="en-US" sz="1100" err="1"/>
              <a:t>vizite</a:t>
            </a:r>
            <a:r>
              <a:rPr lang="en-US" sz="1100"/>
              <a:t> </a:t>
            </a:r>
            <a:r>
              <a:rPr lang="en-US" sz="1100" b="1"/>
              <a:t>Migrant Clinicians Network</a:t>
            </a:r>
            <a:r>
              <a:rPr lang="en-US" sz="1100"/>
              <a:t>:</a:t>
            </a:r>
            <a:br>
              <a:rPr lang="en-US" sz="1100"/>
            </a:br>
            <a:r>
              <a:rPr lang="en-US" sz="1200"/>
              <a:t>https://bit.ly/3ki1xAI</a:t>
            </a:r>
            <a:endParaRPr lang="en-US" sz="11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09804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38204" y="7224123"/>
            <a:ext cx="2581813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/>
              <a:t>Mizajou: 25 </a:t>
            </a:r>
            <a:r>
              <a:rPr lang="en-US" sz="1400" b="1" err="1"/>
              <a:t>Jiyè</a:t>
            </a:r>
            <a:r>
              <a:rPr lang="en-US" sz="1400" b="1"/>
              <a:t> 2023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523810"/>
            <a:ext cx="2953110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400">
                <a:solidFill>
                  <a:schemeClr val="bg1"/>
                </a:solidFill>
                <a:latin typeface="Lato Black" panose="020F0A02020204030203" pitchFamily="34" charset="0"/>
              </a:rPr>
              <a:t>Gwosès, </a:t>
            </a:r>
            <a:r>
              <a:rPr lang="es-ES" sz="2400" err="1">
                <a:solidFill>
                  <a:schemeClr val="bg1"/>
                </a:solidFill>
                <a:latin typeface="Lato Black" panose="020F0A02020204030203" pitchFamily="34" charset="0"/>
              </a:rPr>
              <a:t>bay</a:t>
            </a:r>
            <a:r>
              <a:rPr lang="es-ES" sz="24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400" err="1">
                <a:solidFill>
                  <a:schemeClr val="bg1"/>
                </a:solidFill>
                <a:latin typeface="Lato Black" panose="020F0A02020204030203" pitchFamily="34" charset="0"/>
              </a:rPr>
              <a:t>tibebe</a:t>
            </a:r>
            <a:r>
              <a:rPr lang="es-ES" sz="2400">
                <a:solidFill>
                  <a:schemeClr val="bg1"/>
                </a:solidFill>
                <a:latin typeface="Lato Black" panose="020F0A02020204030203" pitchFamily="34" charset="0"/>
              </a:rPr>
              <a:t> tete </a:t>
            </a:r>
            <a:r>
              <a:rPr lang="es-ES" sz="2400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4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400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4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400" err="1">
                <a:solidFill>
                  <a:schemeClr val="bg1"/>
                </a:solidFill>
                <a:latin typeface="Lato Black" panose="020F0A02020204030203" pitchFamily="34" charset="0"/>
              </a:rPr>
              <a:t>kont</a:t>
            </a:r>
            <a:r>
              <a:rPr lang="es-ES" sz="2400">
                <a:solidFill>
                  <a:schemeClr val="bg1"/>
                </a:solidFill>
                <a:latin typeface="Lato Black" panose="020F0A02020204030203" pitchFamily="34" charset="0"/>
              </a:rPr>
              <a:t> COVID-19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E344CC3-9F50-4A32-BC8F-2B3CCFB2BD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1"/>
          <a:stretch/>
        </p:blipFill>
        <p:spPr>
          <a:xfrm>
            <a:off x="9088964" y="392070"/>
            <a:ext cx="978620" cy="1455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D3A07-E6F7-4A69-82F3-864AA56E2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0">
            <a:off x="7063802" y="357839"/>
            <a:ext cx="492884" cy="177171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97519F5-EBAC-41ED-B073-88797C167479}"/>
              </a:ext>
            </a:extLst>
          </p:cNvPr>
          <p:cNvSpPr txBox="1"/>
          <p:nvPr/>
        </p:nvSpPr>
        <p:spPr>
          <a:xfrm>
            <a:off x="228009" y="5132562"/>
            <a:ext cx="2912872" cy="22467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Fanm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ki vin </a:t>
            </a:r>
            <a:r>
              <a:rPr lang="en-US" sz="1100" b="1" err="1">
                <a:ea typeface="+mn-lt"/>
                <a:cs typeface="+mn-lt"/>
              </a:rPr>
              <a:t>malad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avèk</a:t>
            </a:r>
            <a:r>
              <a:rPr lang="en-US" sz="1100" b="1">
                <a:ea typeface="+mn-lt"/>
                <a:cs typeface="+mn-lt"/>
              </a:rPr>
              <a:t> COVID-19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 b="1">
                <a:ea typeface="+mn-lt"/>
                <a:cs typeface="+mn-lt"/>
              </a:rPr>
              <a:t>pandan </a:t>
            </a:r>
            <a:r>
              <a:rPr lang="en-US" sz="1100" b="1" err="1">
                <a:ea typeface="+mn-lt"/>
                <a:cs typeface="+mn-lt"/>
              </a:rPr>
              <a:t>gwosès</a:t>
            </a:r>
            <a:r>
              <a:rPr lang="en-US" sz="1100" b="1">
                <a:ea typeface="+mn-lt"/>
                <a:cs typeface="+mn-lt"/>
              </a:rPr>
              <a:t>: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>
                <a:ea typeface="+mn-lt"/>
                <a:cs typeface="+mn-lt"/>
              </a:rPr>
              <a:t>Gen </a:t>
            </a:r>
            <a:r>
              <a:rPr lang="en-US" sz="1100" err="1">
                <a:ea typeface="+mn-lt"/>
                <a:cs typeface="+mn-lt"/>
              </a:rPr>
              <a:t>anpil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chans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malad</a:t>
            </a:r>
            <a:r>
              <a:rPr lang="en-US" sz="1100">
                <a:ea typeface="+mn-lt"/>
                <a:cs typeface="+mn-lt"/>
              </a:rPr>
              <a:t> pi </a:t>
            </a:r>
            <a:r>
              <a:rPr lang="en-US" sz="1100" err="1">
                <a:ea typeface="+mn-lt"/>
                <a:cs typeface="+mn-lt"/>
              </a:rPr>
              <a:t>grav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akòz</a:t>
            </a:r>
            <a:r>
              <a:rPr lang="en-US" sz="1100">
                <a:ea typeface="+mn-lt"/>
                <a:cs typeface="+mn-lt"/>
              </a:rPr>
              <a:t> COVID-19 </a:t>
            </a:r>
            <a:r>
              <a:rPr lang="en-US" sz="1100" err="1">
                <a:ea typeface="+mn-lt"/>
                <a:cs typeface="+mn-lt"/>
              </a:rPr>
              <a:t>parapò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ak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fanm</a:t>
            </a:r>
            <a:r>
              <a:rPr lang="en-US" sz="1100">
                <a:ea typeface="+mn-lt"/>
                <a:cs typeface="+mn-lt"/>
              </a:rPr>
              <a:t> ki pa </a:t>
            </a:r>
            <a:r>
              <a:rPr lang="en-US" sz="1100" err="1">
                <a:ea typeface="+mn-lt"/>
                <a:cs typeface="+mn-lt"/>
              </a:rPr>
              <a:t>ansent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>
                <a:ea typeface="+mn-lt"/>
                <a:cs typeface="+mn-lt"/>
              </a:rPr>
              <a:t>Gen </a:t>
            </a:r>
            <a:r>
              <a:rPr lang="en-US" sz="1100" err="1">
                <a:ea typeface="+mn-lt"/>
                <a:cs typeface="+mn-lt"/>
              </a:rPr>
              <a:t>anpil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chans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bezwen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swen</a:t>
            </a:r>
            <a:r>
              <a:rPr lang="en-US" sz="1100">
                <a:ea typeface="+mn-lt"/>
                <a:cs typeface="+mn-lt"/>
              </a:rPr>
              <a:t> nan </a:t>
            </a:r>
            <a:r>
              <a:rPr lang="en-US" sz="1100" err="1">
                <a:ea typeface="+mn-lt"/>
                <a:cs typeface="+mn-lt"/>
              </a:rPr>
              <a:t>Inite</a:t>
            </a:r>
            <a:r>
              <a:rPr lang="en-US" sz="1100">
                <a:ea typeface="+mn-lt"/>
                <a:cs typeface="+mn-lt"/>
              </a:rPr>
              <a:t> Swen </a:t>
            </a:r>
            <a:r>
              <a:rPr lang="en-US" sz="1100" err="1">
                <a:ea typeface="+mn-lt"/>
                <a:cs typeface="+mn-lt"/>
              </a:rPr>
              <a:t>Entansif</a:t>
            </a:r>
            <a:r>
              <a:rPr lang="en-US" sz="1100">
                <a:ea typeface="+mn-lt"/>
                <a:cs typeface="+mn-lt"/>
              </a:rPr>
              <a:t> (Intensive Care Unit, ICU).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>
                <a:ea typeface="+mn-lt"/>
                <a:cs typeface="+mn-lt"/>
              </a:rPr>
              <a:t>Gen </a:t>
            </a:r>
            <a:r>
              <a:rPr lang="en-US" sz="1100" err="1">
                <a:ea typeface="+mn-lt"/>
                <a:cs typeface="+mn-lt"/>
              </a:rPr>
              <a:t>anpil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chans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bezwen</a:t>
            </a:r>
            <a:r>
              <a:rPr lang="en-US" sz="1100">
                <a:ea typeface="+mn-lt"/>
                <a:cs typeface="+mn-lt"/>
              </a:rPr>
              <a:t> tib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respire. 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>
                <a:ea typeface="+mn-lt"/>
                <a:cs typeface="+mn-lt"/>
              </a:rPr>
              <a:t>Gen </a:t>
            </a:r>
            <a:r>
              <a:rPr lang="en-US" sz="1100" err="1">
                <a:ea typeface="+mn-lt"/>
                <a:cs typeface="+mn-lt"/>
              </a:rPr>
              <a:t>gwo</a:t>
            </a:r>
            <a:r>
              <a:rPr lang="en-US" sz="1100">
                <a:ea typeface="+mn-lt"/>
                <a:cs typeface="+mn-lt"/>
              </a:rPr>
              <a:t> risk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mouri</a:t>
            </a:r>
            <a:r>
              <a:rPr lang="en-US" sz="1100">
                <a:ea typeface="+mn-lt"/>
                <a:cs typeface="+mn-lt"/>
              </a:rPr>
              <a:t>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>
                <a:ea typeface="+mn-lt"/>
                <a:cs typeface="+mn-lt"/>
              </a:rPr>
              <a:t>Gen </a:t>
            </a:r>
            <a:r>
              <a:rPr lang="en-US" sz="1100" err="1">
                <a:ea typeface="+mn-lt"/>
                <a:cs typeface="+mn-lt"/>
              </a:rPr>
              <a:t>gwo</a:t>
            </a:r>
            <a:r>
              <a:rPr lang="en-US" sz="1100">
                <a:ea typeface="+mn-lt"/>
                <a:cs typeface="+mn-lt"/>
              </a:rPr>
              <a:t> risk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akouche</a:t>
            </a:r>
            <a:r>
              <a:rPr lang="en-US" sz="1100">
                <a:ea typeface="+mn-lt"/>
                <a:cs typeface="+mn-lt"/>
              </a:rPr>
              <a:t> yon </a:t>
            </a:r>
            <a:r>
              <a:rPr lang="en-US" sz="1100" err="1">
                <a:ea typeface="+mn-lt"/>
                <a:cs typeface="+mn-lt"/>
              </a:rPr>
              <a:t>ti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bebe</a:t>
            </a:r>
            <a:r>
              <a:rPr lang="en-US" sz="1100">
                <a:ea typeface="+mn-lt"/>
                <a:cs typeface="+mn-lt"/>
              </a:rPr>
              <a:t> ki </a:t>
            </a:r>
            <a:r>
              <a:rPr lang="en-US" sz="1100" err="1">
                <a:ea typeface="+mn-lt"/>
                <a:cs typeface="+mn-lt"/>
              </a:rPr>
              <a:t>enfekte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ak</a:t>
            </a:r>
            <a:r>
              <a:rPr lang="en-US" sz="1100">
                <a:ea typeface="+mn-lt"/>
                <a:cs typeface="+mn-lt"/>
              </a:rPr>
              <a:t> COVID-19.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AAB775-307E-4729-8AB5-CF0DE8A46729}"/>
              </a:ext>
            </a:extLst>
          </p:cNvPr>
          <p:cNvSpPr txBox="1"/>
          <p:nvPr/>
        </p:nvSpPr>
        <p:spPr>
          <a:xfrm>
            <a:off x="228009" y="878525"/>
            <a:ext cx="2912872" cy="357790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>
                <a:cs typeface="Calibri"/>
              </a:rPr>
              <a:t>Nan </a:t>
            </a:r>
            <a:r>
              <a:rPr lang="en-US" sz="1100" err="1">
                <a:cs typeface="Calibri"/>
              </a:rPr>
              <a:t>kòmansman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pandemi</a:t>
            </a:r>
            <a:r>
              <a:rPr lang="en-US" sz="1100">
                <a:cs typeface="Calibri"/>
              </a:rPr>
              <a:t> an, </a:t>
            </a:r>
            <a:r>
              <a:rPr lang="en-US" sz="1100" err="1">
                <a:cs typeface="Calibri"/>
              </a:rPr>
              <a:t>nou</a:t>
            </a:r>
            <a:r>
              <a:rPr lang="en-US" sz="1100">
                <a:cs typeface="Calibri"/>
              </a:rPr>
              <a:t> pa </a:t>
            </a:r>
            <a:r>
              <a:rPr lang="en-US" sz="1100" err="1">
                <a:cs typeface="Calibri"/>
              </a:rPr>
              <a:t>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konnen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efè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an sou </a:t>
            </a:r>
            <a:r>
              <a:rPr lang="en-US" sz="1100" err="1">
                <a:cs typeface="Calibri"/>
              </a:rPr>
              <a:t>fanm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ansent</a:t>
            </a:r>
            <a:r>
              <a:rPr lang="en-US" sz="1100">
                <a:cs typeface="Calibri"/>
              </a:rPr>
              <a:t>, sou </a:t>
            </a:r>
            <a:r>
              <a:rPr lang="en-US" sz="1100" err="1">
                <a:cs typeface="Calibri"/>
              </a:rPr>
              <a:t>fanm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nouris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sou </a:t>
            </a:r>
            <a:r>
              <a:rPr lang="en-US" sz="1100" err="1">
                <a:cs typeface="Calibri"/>
              </a:rPr>
              <a:t>ti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bebe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. </a:t>
            </a:r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err="1">
                <a:cs typeface="Calibri"/>
              </a:rPr>
              <a:t>Kounye</a:t>
            </a:r>
            <a:r>
              <a:rPr lang="en-US" sz="1100">
                <a:cs typeface="Calibri"/>
              </a:rPr>
              <a:t> a, </a:t>
            </a:r>
            <a:r>
              <a:rPr lang="en-US" sz="1100" err="1">
                <a:cs typeface="Calibri"/>
              </a:rPr>
              <a:t>nou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genyen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anpil</a:t>
            </a:r>
            <a:r>
              <a:rPr lang="en-US" sz="1100">
                <a:cs typeface="Calibri"/>
              </a:rPr>
              <a:t> done, e </a:t>
            </a:r>
            <a:r>
              <a:rPr lang="en-US" sz="1100" err="1">
                <a:cs typeface="Calibri"/>
              </a:rPr>
              <a:t>nou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kapab</a:t>
            </a:r>
            <a:r>
              <a:rPr lang="en-US" sz="1100">
                <a:cs typeface="Calibri"/>
              </a:rPr>
              <a:t> di </a:t>
            </a:r>
            <a:r>
              <a:rPr lang="en-US" sz="1100" err="1">
                <a:cs typeface="Calibri"/>
              </a:rPr>
              <a:t>avèk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konfidans</a:t>
            </a:r>
            <a:r>
              <a:rPr lang="en-US" sz="1100">
                <a:cs typeface="Calibri"/>
              </a:rPr>
              <a:t>: </a:t>
            </a:r>
            <a:r>
              <a:rPr lang="en-US" sz="1100" b="1" err="1">
                <a:cs typeface="Calibri"/>
              </a:rPr>
              <a:t>Vaksen</a:t>
            </a:r>
            <a:r>
              <a:rPr lang="en-US" sz="1100" b="1">
                <a:cs typeface="Calibri"/>
              </a:rPr>
              <a:t> COVID-19 pa gen </a:t>
            </a:r>
            <a:r>
              <a:rPr lang="en-US" sz="1100" b="1" err="1">
                <a:cs typeface="Calibri"/>
              </a:rPr>
              <a:t>danje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ditou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pou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ou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menm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ak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tibebe</a:t>
            </a:r>
            <a:r>
              <a:rPr lang="en-US" sz="1100" b="1">
                <a:cs typeface="Calibri"/>
              </a:rPr>
              <a:t> w la, </a:t>
            </a:r>
            <a:r>
              <a:rPr lang="en-US" sz="1100" b="1" err="1">
                <a:cs typeface="Calibri"/>
              </a:rPr>
              <a:t>anvan</a:t>
            </a:r>
            <a:r>
              <a:rPr lang="en-US" sz="1100" b="1">
                <a:cs typeface="Calibri"/>
              </a:rPr>
              <a:t>, pandan </a:t>
            </a:r>
            <a:r>
              <a:rPr lang="en-US" sz="1100" b="1" err="1">
                <a:cs typeface="Calibri"/>
              </a:rPr>
              <a:t>ak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apre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gwosès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ou</a:t>
            </a:r>
            <a:r>
              <a:rPr lang="en-US" sz="1100" b="1">
                <a:cs typeface="Calibri"/>
              </a:rPr>
              <a:t>! </a:t>
            </a:r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err="1">
                <a:cs typeface="Calibri"/>
              </a:rPr>
              <a:t>Depi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fevriye</a:t>
            </a:r>
            <a:r>
              <a:rPr lang="en-US" sz="1100">
                <a:cs typeface="Calibri"/>
              </a:rPr>
              <a:t> 2022, </a:t>
            </a:r>
            <a:r>
              <a:rPr lang="en-US" sz="1100" err="1">
                <a:cs typeface="Calibri"/>
              </a:rPr>
              <a:t>plis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pase</a:t>
            </a:r>
            <a:r>
              <a:rPr lang="en-US" sz="1100">
                <a:cs typeface="Calibri"/>
              </a:rPr>
              <a:t> </a:t>
            </a:r>
            <a:r>
              <a:rPr lang="en-US" sz="1100" b="1">
                <a:cs typeface="Calibri"/>
              </a:rPr>
              <a:t>200,000 </a:t>
            </a:r>
            <a:r>
              <a:rPr lang="en-US" sz="1100" b="1" err="1">
                <a:cs typeface="Calibri"/>
              </a:rPr>
              <a:t>fanm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ansent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te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pran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vaksen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kont</a:t>
            </a:r>
            <a:r>
              <a:rPr lang="en-US" sz="1100" b="1">
                <a:cs typeface="Calibri"/>
              </a:rPr>
              <a:t> </a:t>
            </a:r>
            <a:br>
              <a:rPr lang="en-US" sz="1100" b="1">
                <a:cs typeface="Calibri"/>
              </a:rPr>
            </a:br>
            <a:r>
              <a:rPr lang="en-US" sz="1100" b="1">
                <a:cs typeface="Calibri"/>
              </a:rPr>
              <a:t>COVID-19.</a:t>
            </a:r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>
                <a:cs typeface="Calibri"/>
              </a:rPr>
              <a:t>Pat </a:t>
            </a:r>
            <a:r>
              <a:rPr lang="en-US" sz="1100" err="1">
                <a:cs typeface="Calibri"/>
              </a:rPr>
              <a:t>genyen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okenn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rapò</a:t>
            </a:r>
            <a:r>
              <a:rPr lang="en-US" sz="1100">
                <a:cs typeface="Calibri"/>
              </a:rPr>
              <a:t> de risk </a:t>
            </a:r>
            <a:r>
              <a:rPr lang="en-US" sz="1100" err="1">
                <a:cs typeface="Calibri"/>
              </a:rPr>
              <a:t>ogmante</a:t>
            </a:r>
            <a:r>
              <a:rPr lang="en-US" sz="1100">
                <a:cs typeface="Calibri"/>
              </a:rPr>
              <a:t> </a:t>
            </a:r>
            <a:br>
              <a:rPr lang="en-US" sz="1100">
                <a:cs typeface="Calibri"/>
              </a:rPr>
            </a:br>
            <a:r>
              <a:rPr lang="en-US" sz="1100">
                <a:cs typeface="Calibri"/>
              </a:rPr>
              <a:t>nan </a:t>
            </a:r>
            <a:r>
              <a:rPr lang="en-US" sz="1100" err="1">
                <a:cs typeface="Calibri"/>
              </a:rPr>
              <a:t>foskouch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pwoblèm</a:t>
            </a:r>
            <a:r>
              <a:rPr lang="en-US" sz="1100">
                <a:cs typeface="Calibri"/>
              </a:rPr>
              <a:t> de </a:t>
            </a:r>
            <a:r>
              <a:rPr lang="en-US" sz="1100" err="1">
                <a:cs typeface="Calibri"/>
              </a:rPr>
              <a:t>kwasans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oswa</a:t>
            </a:r>
            <a:r>
              <a:rPr lang="en-US" sz="1100">
                <a:cs typeface="Calibri"/>
              </a:rPr>
              <a:t> </a:t>
            </a:r>
            <a:br>
              <a:rPr lang="en-US" sz="1100">
                <a:cs typeface="Calibri"/>
              </a:rPr>
            </a:br>
            <a:r>
              <a:rPr lang="en-US" sz="1100" err="1">
                <a:cs typeface="Calibri"/>
              </a:rPr>
              <a:t>defo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nesans</a:t>
            </a:r>
            <a:r>
              <a:rPr lang="en-US" sz="1100">
                <a:cs typeface="Calibri"/>
              </a:rPr>
              <a:t>.</a:t>
            </a:r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COVID-19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se pa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fèt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viris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vivan</a:t>
            </a:r>
            <a:r>
              <a:rPr lang="en-US" sz="1100">
                <a:cs typeface="Calibri"/>
              </a:rPr>
              <a:t>, </a:t>
            </a:r>
            <a:r>
              <a:rPr lang="en-US" sz="1100" b="1">
                <a:cs typeface="Calibri"/>
              </a:rPr>
              <a:t>epi </a:t>
            </a:r>
            <a:r>
              <a:rPr lang="en-US" sz="1100" b="1" err="1">
                <a:cs typeface="Calibri"/>
              </a:rPr>
              <a:t>fanm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ansent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ak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fanm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nouris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ansanm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ak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tibebe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yo</a:t>
            </a:r>
            <a:r>
              <a:rPr lang="en-US" sz="1100" b="1">
                <a:cs typeface="Calibri"/>
              </a:rPr>
              <a:t> pa </a:t>
            </a:r>
            <a:r>
              <a:rPr lang="en-US" sz="1100" b="1" err="1">
                <a:cs typeface="Calibri"/>
              </a:rPr>
              <a:t>kapab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trape</a:t>
            </a:r>
            <a:r>
              <a:rPr lang="en-US" sz="1100" b="1">
                <a:cs typeface="Calibri"/>
              </a:rPr>
              <a:t> COVID-19 </a:t>
            </a:r>
            <a:r>
              <a:rPr lang="en-US" sz="1100" b="1" err="1">
                <a:cs typeface="Calibri"/>
              </a:rPr>
              <a:t>lè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yo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pran</a:t>
            </a:r>
            <a:r>
              <a:rPr lang="en-US" sz="1100" b="1">
                <a:cs typeface="Calibri"/>
              </a:rPr>
              <a:t> </a:t>
            </a:r>
            <a:r>
              <a:rPr lang="en-US" sz="1100" b="1" err="1">
                <a:cs typeface="Calibri"/>
              </a:rPr>
              <a:t>vaksen</a:t>
            </a:r>
            <a:r>
              <a:rPr lang="en-US" sz="1100" b="1">
                <a:cs typeface="Calibri"/>
              </a:rPr>
              <a:t> an.</a:t>
            </a:r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>
                <a:cs typeface="Calibri"/>
              </a:rPr>
              <a:t>Li pa </a:t>
            </a:r>
            <a:r>
              <a:rPr lang="en-US" sz="1100" err="1">
                <a:cs typeface="Calibri"/>
              </a:rPr>
              <a:t>nesesè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tire </a:t>
            </a:r>
            <a:r>
              <a:rPr lang="en-US" sz="1100" err="1">
                <a:cs typeface="Calibri"/>
              </a:rPr>
              <a:t>lèt</a:t>
            </a:r>
            <a:r>
              <a:rPr lang="en-US" sz="1100">
                <a:cs typeface="Calibri"/>
              </a:rPr>
              <a:t> tete w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konsève</a:t>
            </a:r>
            <a:r>
              <a:rPr lang="en-US" sz="1100">
                <a:cs typeface="Calibri"/>
              </a:rPr>
              <a:t> l nan </a:t>
            </a:r>
            <a:r>
              <a:rPr lang="en-US" sz="1100" err="1">
                <a:cs typeface="Calibri"/>
              </a:rPr>
              <a:t>veso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kèk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èdtan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w fin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an </a:t>
            </a:r>
            <a:r>
              <a:rPr lang="en-US" sz="1100" err="1">
                <a:cs typeface="Calibri"/>
              </a:rPr>
              <a:t>lè</a:t>
            </a:r>
            <a:r>
              <a:rPr lang="en-US" sz="1100">
                <a:cs typeface="Calibri"/>
              </a:rPr>
              <a:t> w se yon </a:t>
            </a:r>
            <a:r>
              <a:rPr lang="en-US" sz="1100" err="1">
                <a:cs typeface="Calibri"/>
              </a:rPr>
              <a:t>fanm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nouris</a:t>
            </a:r>
            <a:r>
              <a:rPr lang="en-US" sz="1100">
                <a:cs typeface="Calibri"/>
              </a:rPr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A3881D-D230-4BED-914B-A3B68A241015}"/>
              </a:ext>
            </a:extLst>
          </p:cNvPr>
          <p:cNvSpPr txBox="1"/>
          <p:nvPr/>
        </p:nvSpPr>
        <p:spPr>
          <a:xfrm>
            <a:off x="4774699" y="5320654"/>
            <a:ext cx="158756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https://www.cdc.gov/coronavirus/2019-ncov/</a:t>
            </a:r>
          </a:p>
        </p:txBody>
      </p:sp>
      <p:pic>
        <p:nvPicPr>
          <p:cNvPr id="77" name="Picture 76" descr="Logo&#10;&#10;Description automatically generated">
            <a:extLst>
              <a:ext uri="{FF2B5EF4-FFF2-40B4-BE49-F238E27FC236}">
                <a16:creationId xmlns:a16="http://schemas.microsoft.com/office/drawing/2014/main" id="{A6061258-59A6-4798-B7FC-A4B251D1E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329161"/>
            <a:ext cx="927459" cy="70075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C3B3EF6-C2EA-4CA5-9439-67CC1523E96B}"/>
              </a:ext>
            </a:extLst>
          </p:cNvPr>
          <p:cNvSpPr txBox="1"/>
          <p:nvPr/>
        </p:nvSpPr>
        <p:spPr>
          <a:xfrm>
            <a:off x="229481" y="260187"/>
            <a:ext cx="2925536" cy="4771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400" b="1" err="1">
                <a:solidFill>
                  <a:srgbClr val="0E5299"/>
                </a:solidFill>
                <a:cs typeface="Calibri"/>
              </a:rPr>
              <a:t>Eske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vaksen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an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san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danje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pou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mwen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ak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bebe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mwen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?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Kisa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ki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te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chanje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ofilditan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?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72F6E5C-DFBA-41FE-B17C-E6A4446660C3}"/>
              </a:ext>
            </a:extLst>
          </p:cNvPr>
          <p:cNvCxnSpPr>
            <a:cxnSpLocks/>
          </p:cNvCxnSpPr>
          <p:nvPr/>
        </p:nvCxnSpPr>
        <p:spPr>
          <a:xfrm>
            <a:off x="215345" y="529923"/>
            <a:ext cx="292553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9319F44-E68A-EF0B-3579-52B273A3DD8B}"/>
              </a:ext>
            </a:extLst>
          </p:cNvPr>
          <p:cNvGrpSpPr/>
          <p:nvPr/>
        </p:nvGrpSpPr>
        <p:grpSpPr>
          <a:xfrm>
            <a:off x="229481" y="4598020"/>
            <a:ext cx="3083353" cy="462114"/>
            <a:chOff x="196155" y="4446616"/>
            <a:chExt cx="2451029" cy="46211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196155" y="4446616"/>
              <a:ext cx="2451029" cy="4621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Anefè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,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vrè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risk la se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lè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yon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fanm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ansent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chwazi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poul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PA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vaksine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.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9D79E5-0261-42E2-9C10-173112176399}"/>
                </a:ext>
              </a:extLst>
            </p:cNvPr>
            <p:cNvCxnSpPr>
              <a:cxnSpLocks/>
            </p:cNvCxnSpPr>
            <p:nvPr/>
          </p:nvCxnSpPr>
          <p:spPr>
            <a:xfrm>
              <a:off x="906750" y="4887140"/>
              <a:ext cx="16701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BF47F32-A466-4E03-BF58-BF986B670F07}"/>
              </a:ext>
            </a:extLst>
          </p:cNvPr>
          <p:cNvCxnSpPr>
            <a:cxnSpLocks/>
          </p:cNvCxnSpPr>
          <p:nvPr/>
        </p:nvCxnSpPr>
        <p:spPr>
          <a:xfrm>
            <a:off x="215345" y="768514"/>
            <a:ext cx="9080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55;p13">
            <a:extLst>
              <a:ext uri="{FF2B5EF4-FFF2-40B4-BE49-F238E27FC236}">
                <a16:creationId xmlns:a16="http://schemas.microsoft.com/office/drawing/2014/main" id="{74BE6B7B-DED9-49D9-B4A8-73A151185C5C}"/>
              </a:ext>
            </a:extLst>
          </p:cNvPr>
          <p:cNvSpPr/>
          <p:nvPr/>
        </p:nvSpPr>
        <p:spPr>
          <a:xfrm>
            <a:off x="1598114" y="-3333304"/>
            <a:ext cx="6861994" cy="265495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" name="Google Shape;55;p13">
            <a:extLst>
              <a:ext uri="{FF2B5EF4-FFF2-40B4-BE49-F238E27FC236}">
                <a16:creationId xmlns:a16="http://schemas.microsoft.com/office/drawing/2014/main" id="{EFFF5C95-99F2-48FA-80E5-23BF6B66A0F8}"/>
              </a:ext>
            </a:extLst>
          </p:cNvPr>
          <p:cNvSpPr/>
          <p:nvPr/>
        </p:nvSpPr>
        <p:spPr>
          <a:xfrm>
            <a:off x="10927603" y="355702"/>
            <a:ext cx="3474722" cy="781293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FD950E-B911-473E-A5B9-CECF0E8C5FD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56;p13">
            <a:extLst>
              <a:ext uri="{FF2B5EF4-FFF2-40B4-BE49-F238E27FC236}">
                <a16:creationId xmlns:a16="http://schemas.microsoft.com/office/drawing/2014/main" id="{14FB53EF-A322-4025-B141-25528EEA05D7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55;p13">
            <a:extLst>
              <a:ext uri="{FF2B5EF4-FFF2-40B4-BE49-F238E27FC236}">
                <a16:creationId xmlns:a16="http://schemas.microsoft.com/office/drawing/2014/main" id="{21B3AA2B-B15D-4B19-BEBB-015840EE0B90}"/>
              </a:ext>
            </a:extLst>
          </p:cNvPr>
          <p:cNvSpPr/>
          <p:nvPr/>
        </p:nvSpPr>
        <p:spPr>
          <a:xfrm>
            <a:off x="1609545" y="8410460"/>
            <a:ext cx="6736170" cy="196047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changes quickly.</a:t>
            </a:r>
          </a:p>
        </p:txBody>
      </p:sp>
      <p:sp>
        <p:nvSpPr>
          <p:cNvPr id="43" name="Google Shape;56;p13">
            <a:extLst>
              <a:ext uri="{FF2B5EF4-FFF2-40B4-BE49-F238E27FC236}">
                <a16:creationId xmlns:a16="http://schemas.microsoft.com/office/drawing/2014/main" id="{E39C1186-0993-426E-A44F-FEB3F296F9DE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0C40B5-49E4-4D16-8A30-8895207E78F7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56;p13">
            <a:extLst>
              <a:ext uri="{FF2B5EF4-FFF2-40B4-BE49-F238E27FC236}">
                <a16:creationId xmlns:a16="http://schemas.microsoft.com/office/drawing/2014/main" id="{A9523068-913F-42CD-9D77-C34C5031DD18}"/>
              </a:ext>
            </a:extLst>
          </p:cNvPr>
          <p:cNvSpPr/>
          <p:nvPr/>
        </p:nvSpPr>
        <p:spPr>
          <a:xfrm>
            <a:off x="1598114" y="-368104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D8057C-D107-42B4-8363-7C02A7D4EC2A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6AB81282-3E3A-5649-EFDF-1A2D90F8A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9BCE140-F750-4BD1-8833-3C1C2674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23" y="0"/>
            <a:ext cx="3315177" cy="168506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6AE2270-A853-4200-B222-06983179E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b="4908"/>
          <a:stretch/>
        </p:blipFill>
        <p:spPr>
          <a:xfrm>
            <a:off x="7479786" y="0"/>
            <a:ext cx="1747190" cy="16750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851" cy="806856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76291" y="199742"/>
            <a:ext cx="2762968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b="1">
                <a:solidFill>
                  <a:schemeClr val="bg1"/>
                </a:solidFill>
                <a:cs typeface="Calibri"/>
              </a:rPr>
              <a:t>KISA POU KONNEN LÈ W AP PRAN VAKSEN COVID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D3EC11-B334-473F-BCC6-24366A951BED}"/>
              </a:ext>
            </a:extLst>
          </p:cNvPr>
          <p:cNvGrpSpPr/>
          <p:nvPr/>
        </p:nvGrpSpPr>
        <p:grpSpPr>
          <a:xfrm>
            <a:off x="3531255" y="4458333"/>
            <a:ext cx="1286764" cy="1409202"/>
            <a:chOff x="3643289" y="4315161"/>
            <a:chExt cx="1286764" cy="14092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3BAA96-8C90-41D8-A7B5-0119B6C9224E}"/>
                </a:ext>
              </a:extLst>
            </p:cNvPr>
            <p:cNvGrpSpPr/>
            <p:nvPr/>
          </p:nvGrpSpPr>
          <p:grpSpPr>
            <a:xfrm>
              <a:off x="3830342" y="4315161"/>
              <a:ext cx="912659" cy="912659"/>
              <a:chOff x="4125623" y="3537465"/>
              <a:chExt cx="1906877" cy="190687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5462CB-7506-47B5-BEF3-D13CAE4F1353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5CABCE15-D27A-47DA-946E-92F6653B1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4D6256-75F4-4D11-9E4D-F4ABDB12E451}"/>
                </a:ext>
              </a:extLst>
            </p:cNvPr>
            <p:cNvSpPr txBox="1"/>
            <p:nvPr/>
          </p:nvSpPr>
          <p:spPr>
            <a:xfrm>
              <a:off x="3643289" y="5267315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Ou </a:t>
              </a:r>
              <a:r>
                <a:rPr lang="en-US" sz="1100" b="1" err="1"/>
                <a:t>pral</a:t>
              </a:r>
              <a:r>
                <a:rPr lang="en-US" sz="1100" b="1"/>
                <a:t> </a:t>
              </a:r>
              <a:r>
                <a:rPr lang="en-US" sz="1100" b="1" err="1"/>
                <a:t>santi'w</a:t>
              </a:r>
              <a:r>
                <a:rPr lang="en-US" sz="1100" b="1"/>
                <a:t> pi </a:t>
              </a:r>
              <a:r>
                <a:rPr lang="en-US" sz="1100" b="1" err="1"/>
                <a:t>byen</a:t>
              </a:r>
              <a:r>
                <a:rPr lang="en-US" sz="1100" b="1"/>
                <a:t> </a:t>
              </a:r>
              <a:r>
                <a:rPr lang="en-US" sz="1100" b="1" err="1"/>
                <a:t>kèk</a:t>
              </a:r>
              <a:r>
                <a:rPr lang="en-US" sz="1100" b="1"/>
                <a:t> </a:t>
              </a:r>
              <a:r>
                <a:rPr lang="en-US" sz="1100" b="1" err="1"/>
                <a:t>jou</a:t>
              </a:r>
              <a:r>
                <a:rPr lang="en-US" sz="1100" b="1"/>
                <a:t> </a:t>
              </a:r>
              <a:r>
                <a:rPr lang="en-US" sz="1100" b="1" err="1"/>
                <a:t>apwè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2CB385-2E8F-4957-A6FF-8EAA8DF3FEDC}"/>
              </a:ext>
            </a:extLst>
          </p:cNvPr>
          <p:cNvGrpSpPr/>
          <p:nvPr/>
        </p:nvGrpSpPr>
        <p:grpSpPr>
          <a:xfrm>
            <a:off x="5112658" y="4457408"/>
            <a:ext cx="1469664" cy="1410127"/>
            <a:chOff x="5124318" y="4315758"/>
            <a:chExt cx="1469664" cy="14101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06247" y="4315758"/>
              <a:ext cx="912659" cy="912659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5124318" y="5268837"/>
              <a:ext cx="14696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konsidere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ajou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depi</a:t>
              </a:r>
              <a:r>
                <a:rPr lang="en-US" sz="1100" b="1">
                  <a:cs typeface="Calibri"/>
                </a:rPr>
                <a:t> w </a:t>
              </a:r>
              <a:r>
                <a:rPr lang="en-US" sz="1100" b="1" err="1">
                  <a:cs typeface="Calibri"/>
                </a:rPr>
                <a:t>resevwa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dòz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bezwen</a:t>
              </a:r>
              <a:r>
                <a:rPr lang="en-US" sz="1100" b="1">
                  <a:cs typeface="Calibri"/>
                </a:rPr>
                <a:t> an (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).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DE8E62-6C13-40D3-B7FE-BEC4C648D3A7}"/>
              </a:ext>
            </a:extLst>
          </p:cNvPr>
          <p:cNvGrpSpPr/>
          <p:nvPr/>
        </p:nvGrpSpPr>
        <p:grpSpPr>
          <a:xfrm>
            <a:off x="3389383" y="6077405"/>
            <a:ext cx="1539886" cy="1418985"/>
            <a:chOff x="3496503" y="5981826"/>
            <a:chExt cx="1539886" cy="14189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583C2F-7784-4FCC-BD67-F89B45AAAB25}"/>
                </a:ext>
              </a:extLst>
            </p:cNvPr>
            <p:cNvGrpSpPr/>
            <p:nvPr/>
          </p:nvGrpSpPr>
          <p:grpSpPr>
            <a:xfrm>
              <a:off x="3830342" y="5981826"/>
              <a:ext cx="912658" cy="912658"/>
              <a:chOff x="551043" y="6616319"/>
              <a:chExt cx="1906877" cy="190687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D9D98DC-A3DE-4819-BACD-1451DB23D2BA}"/>
                  </a:ext>
                </a:extLst>
              </p:cNvPr>
              <p:cNvSpPr/>
              <p:nvPr/>
            </p:nvSpPr>
            <p:spPr>
              <a:xfrm>
                <a:off x="551043" y="6616319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108C51B7-80EA-4AA9-9180-F79C7FB58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09878" y="6689124"/>
                <a:ext cx="1580314" cy="1761266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496503" y="6943763"/>
              <a:ext cx="1539886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Kontinye</a:t>
              </a:r>
              <a:r>
                <a:rPr lang="en-US" sz="1100" b="1"/>
                <a:t> mete mask nan </a:t>
              </a:r>
              <a:r>
                <a:rPr lang="en-US" sz="1100" b="1" err="1"/>
                <a:t>espas</a:t>
              </a:r>
              <a:r>
                <a:rPr lang="en-US" sz="1100" b="1"/>
                <a:t> </a:t>
              </a:r>
              <a:r>
                <a:rPr lang="en-US" sz="1100" b="1" err="1"/>
                <a:t>kote</a:t>
              </a:r>
              <a:r>
                <a:rPr lang="en-US" sz="1100" b="1"/>
                <a:t> ki </a:t>
              </a:r>
              <a:r>
                <a:rPr lang="en-US" sz="1100" b="1" err="1"/>
                <a:t>chaje</a:t>
              </a:r>
              <a:r>
                <a:rPr lang="en-US" sz="1100" b="1"/>
                <a:t> </a:t>
              </a:r>
              <a:r>
                <a:rPr lang="en-US" sz="1100" b="1" err="1"/>
                <a:t>moun</a:t>
              </a:r>
              <a:r>
                <a:rPr lang="en-US" sz="1100" b="1"/>
                <a:t> epi lave men </a:t>
              </a:r>
              <a:r>
                <a:rPr lang="en-US" sz="1100" b="1" err="1"/>
                <a:t>ou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15644" y="6074257"/>
            <a:ext cx="1517438" cy="1410703"/>
            <a:chOff x="5127304" y="5978678"/>
            <a:chExt cx="1517438" cy="141070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27304" y="6932333"/>
              <a:ext cx="1517438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r-FR" sz="1100" b="1"/>
                <a:t>Ou te </a:t>
              </a:r>
              <a:r>
                <a:rPr lang="fr-FR" sz="1100" b="1" err="1"/>
                <a:t>fè</a:t>
              </a:r>
              <a:r>
                <a:rPr lang="fr-FR" sz="1100" b="1"/>
                <a:t> </a:t>
              </a:r>
              <a:r>
                <a:rPr lang="fr-FR" sz="1100" b="1" err="1"/>
                <a:t>pati</a:t>
              </a:r>
              <a:r>
                <a:rPr lang="fr-FR" sz="1100" b="1"/>
                <a:t> </a:t>
              </a:r>
              <a:r>
                <a:rPr lang="fr-FR" sz="1100" b="1" err="1"/>
                <a:t>pa'w</a:t>
              </a:r>
              <a:r>
                <a:rPr lang="fr-FR" sz="1100" b="1"/>
                <a:t> la pou te </a:t>
              </a:r>
              <a:r>
                <a:rPr lang="fr-FR" sz="1100" b="1" err="1"/>
                <a:t>pwoteje</a:t>
              </a:r>
              <a:r>
                <a:rPr lang="fr-FR" sz="1100" b="1"/>
                <a:t> </a:t>
              </a:r>
              <a:r>
                <a:rPr lang="fr-FR" sz="1100" b="1" err="1"/>
                <a:t>tèt</a:t>
              </a:r>
              <a:r>
                <a:rPr lang="fr-FR" sz="1100" b="1"/>
                <a:t> ou </a:t>
              </a:r>
              <a:r>
                <a:rPr lang="fr-FR" sz="1100" b="1" err="1"/>
                <a:t>ak</a:t>
              </a:r>
              <a:r>
                <a:rPr lang="fr-FR" sz="1100" b="1"/>
                <a:t> </a:t>
              </a:r>
              <a:r>
                <a:rPr lang="fr-FR" sz="1100" b="1" err="1"/>
                <a:t>lòt</a:t>
              </a:r>
              <a:r>
                <a:rPr lang="fr-FR" sz="1100" b="1"/>
                <a:t> </a:t>
              </a:r>
              <a:r>
                <a:rPr lang="fr-FR" sz="1100" b="1" err="1"/>
                <a:t>moun</a:t>
              </a:r>
              <a:r>
                <a:rPr lang="fr-FR" sz="1100" b="1"/>
                <a:t> de COVID-19 la!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4938971" y="933845"/>
            <a:ext cx="1757104" cy="1408151"/>
            <a:chOff x="3393843" y="2655956"/>
            <a:chExt cx="1757104" cy="14081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393843" y="3607059"/>
              <a:ext cx="175710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Genyen</a:t>
              </a:r>
              <a:r>
                <a:rPr lang="en-US" sz="1100" b="1"/>
                <a:t> </a:t>
              </a:r>
              <a:r>
                <a:rPr lang="en-US" sz="1100" b="1" err="1"/>
                <a:t>divès</a:t>
              </a:r>
              <a:r>
                <a:rPr lang="en-US" sz="1100" b="1"/>
                <a:t> </a:t>
              </a:r>
              <a:r>
                <a:rPr lang="en-US" sz="1100" b="1" err="1"/>
                <a:t>kalite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. Tout </a:t>
              </a:r>
              <a:r>
                <a:rPr lang="en-US" sz="1100" b="1" err="1"/>
                <a:t>vaksen</a:t>
              </a:r>
              <a:r>
                <a:rPr lang="en-US" sz="1100" b="1"/>
                <a:t> ki </a:t>
              </a:r>
              <a:r>
                <a:rPr lang="en-US" sz="1100" b="1" err="1"/>
                <a:t>kont</a:t>
              </a:r>
              <a:r>
                <a:rPr lang="en-US" sz="1100" b="1"/>
                <a:t> COVID-19 la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san</a:t>
              </a:r>
              <a:r>
                <a:rPr lang="en-US" sz="1100" b="1"/>
                <a:t> </a:t>
              </a:r>
              <a:r>
                <a:rPr lang="en-US" sz="1100" b="1" err="1"/>
                <a:t>danje</a:t>
              </a:r>
              <a:r>
                <a:rPr lang="en-US" sz="1100" b="1"/>
                <a:t> e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efikas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085004" y="2549086"/>
            <a:ext cx="1478004" cy="1567763"/>
            <a:chOff x="5105451" y="2652212"/>
            <a:chExt cx="1478004" cy="15677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105451" y="3610577"/>
              <a:ext cx="147800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err="1">
                  <a:ea typeface="+mn-lt"/>
                  <a:cs typeface="Calibri Light"/>
                </a:rPr>
                <a:t>Apwè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 an, </a:t>
              </a:r>
              <a:r>
                <a:rPr lang="en-US" sz="1100" b="1" err="1">
                  <a:ea typeface="+mn-lt"/>
                  <a:cs typeface="Calibri Light"/>
                </a:rPr>
                <a:t>ou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kapabsoufri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avèk:ponyèt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lavyèv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467323" y="928437"/>
            <a:ext cx="1425250" cy="1420398"/>
            <a:chOff x="3574047" y="1017380"/>
            <a:chExt cx="1425250" cy="1420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574047" y="1980730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Li </a:t>
              </a:r>
              <a:r>
                <a:rPr lang="en-US" sz="1100" b="1" err="1"/>
                <a:t>enpòtan</a:t>
              </a:r>
              <a:r>
                <a:rPr lang="en-US" sz="1100" b="1"/>
                <a:t> </a:t>
              </a:r>
              <a:r>
                <a:rPr lang="en-US" sz="1100" b="1" err="1"/>
                <a:t>pou'w</a:t>
              </a:r>
              <a:r>
                <a:rPr lang="en-US" sz="1100" b="1"/>
                <a:t> </a:t>
              </a:r>
              <a:r>
                <a:rPr lang="en-US" sz="1100" b="1" err="1"/>
                <a:t>pran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 </a:t>
              </a:r>
              <a:r>
                <a:rPr lang="en-US" sz="1100" b="1" err="1"/>
                <a:t>menm</a:t>
              </a:r>
              <a:r>
                <a:rPr lang="en-US" sz="1100" b="1"/>
                <a:t> </a:t>
              </a:r>
              <a:r>
                <a:rPr lang="en-US" sz="1100" b="1" err="1"/>
                <a:t>lè’w</a:t>
              </a:r>
              <a:r>
                <a:rPr lang="en-US" sz="1100" b="1"/>
                <a:t> </a:t>
              </a:r>
              <a:br>
                <a:rPr lang="en-US" sz="1100" b="1"/>
              </a:br>
              <a:r>
                <a:rPr lang="en-US" sz="1100" b="1" err="1"/>
                <a:t>te</a:t>
              </a:r>
              <a:r>
                <a:rPr lang="en-US" sz="1100" b="1"/>
                <a:t> </a:t>
              </a:r>
              <a:r>
                <a:rPr lang="en-US" sz="1100" b="1" err="1"/>
                <a:t>deja</a:t>
              </a:r>
              <a:r>
                <a:rPr lang="en-US" sz="1100" b="1"/>
                <a:t> </a:t>
              </a:r>
              <a:r>
                <a:rPr lang="en-US" sz="1100" b="1" err="1"/>
                <a:t>trape</a:t>
              </a:r>
              <a:r>
                <a:rPr lang="en-US" sz="1100" b="1"/>
                <a:t> COVID-19.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3223" y="1384947"/>
            <a:ext cx="3319268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510293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AN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814818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053457" y="5940022"/>
            <a:ext cx="2690594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 AK MOUN SAN VAKSEN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19076" y="6379194"/>
            <a:ext cx="2873821" cy="10772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>
                <a:cs typeface="Calibri"/>
              </a:rPr>
              <a:t>Risk ki </a:t>
            </a:r>
            <a:r>
              <a:rPr lang="en-US" sz="1150" err="1">
                <a:cs typeface="Calibri"/>
              </a:rPr>
              <a:t>piwo</a:t>
            </a:r>
            <a:r>
              <a:rPr lang="en-US" sz="1150">
                <a:cs typeface="Calibri"/>
              </a:rPr>
              <a:t> nan </a:t>
            </a:r>
            <a:r>
              <a:rPr lang="en-US" sz="1150" err="1">
                <a:cs typeface="Calibri"/>
              </a:rPr>
              <a:t>enfeksyon</a:t>
            </a:r>
            <a:r>
              <a:rPr lang="en-US" sz="1150">
                <a:cs typeface="Calibri"/>
              </a:rPr>
              <a:t> COVID-19.</a:t>
            </a:r>
            <a:endParaRPr lang="en-US" sz="115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/>
              <a:t>Risk ki </a:t>
            </a:r>
            <a:r>
              <a:rPr lang="en-US" sz="1150" err="1"/>
              <a:t>piwo</a:t>
            </a:r>
            <a:r>
              <a:rPr lang="en-US" sz="1150"/>
              <a:t> nan </a:t>
            </a:r>
            <a:r>
              <a:rPr lang="en-US" sz="1150" err="1"/>
              <a:t>enfeksyon</a:t>
            </a:r>
            <a:r>
              <a:rPr lang="en-US" sz="1150"/>
              <a:t> </a:t>
            </a:r>
            <a:r>
              <a:rPr lang="en-US" sz="1150" err="1"/>
              <a:t>grav</a:t>
            </a:r>
            <a:r>
              <a:rPr lang="en-US" sz="1150"/>
              <a:t>, nan </a:t>
            </a:r>
            <a:r>
              <a:rPr lang="en-US" sz="1150" err="1"/>
              <a:t>etène</a:t>
            </a:r>
            <a:r>
              <a:rPr lang="en-US" sz="1150"/>
              <a:t> </a:t>
            </a:r>
            <a:r>
              <a:rPr lang="en-US" sz="1150" err="1"/>
              <a:t>lopital</a:t>
            </a:r>
            <a:r>
              <a:rPr lang="en-US" sz="1150"/>
              <a:t> </a:t>
            </a:r>
            <a:r>
              <a:rPr lang="en-US" sz="1150" err="1"/>
              <a:t>ak</a:t>
            </a:r>
            <a:r>
              <a:rPr lang="en-US" sz="1150"/>
              <a:t> </a:t>
            </a:r>
            <a:r>
              <a:rPr lang="en-US" sz="1150" err="1"/>
              <a:t>lanmò</a:t>
            </a:r>
            <a:r>
              <a:rPr lang="en-US" sz="1150"/>
              <a:t>.</a:t>
            </a:r>
            <a:endParaRPr lang="en-US" sz="115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>
                <a:cs typeface="Calibri"/>
              </a:rPr>
              <a:t>Risk ki </a:t>
            </a:r>
            <a:r>
              <a:rPr lang="en-US" sz="1150" err="1">
                <a:cs typeface="Calibri"/>
              </a:rPr>
              <a:t>piwo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ekspoze</a:t>
            </a:r>
            <a:r>
              <a:rPr lang="en-US" sz="1150">
                <a:cs typeface="Calibri"/>
              </a:rPr>
              <a:t> a </a:t>
            </a:r>
            <a:r>
              <a:rPr lang="en-US" sz="1150" err="1">
                <a:cs typeface="Calibri"/>
              </a:rPr>
              <a:t>nouvo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mytasyon</a:t>
            </a:r>
            <a:r>
              <a:rPr lang="en-US" sz="1150">
                <a:cs typeface="Calibri"/>
              </a:rPr>
              <a:t> ki </a:t>
            </a:r>
            <a:r>
              <a:rPr lang="en-US" sz="1150" err="1">
                <a:cs typeface="Calibri"/>
              </a:rPr>
              <a:t>kontajye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danjere</a:t>
            </a:r>
            <a:r>
              <a:rPr lang="en-US" sz="1150">
                <a:cs typeface="Calibri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13864" y="1948057"/>
            <a:ext cx="2879034" cy="37240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Vaksinasyon</a:t>
            </a:r>
            <a:r>
              <a:rPr lang="en-US" sz="1150">
                <a:cs typeface="Calibri"/>
              </a:rPr>
              <a:t> an ap </a:t>
            </a:r>
            <a:r>
              <a:rPr lang="en-US" sz="1150" err="1">
                <a:cs typeface="Calibri"/>
              </a:rPr>
              <a:t>pwoteje'w</a:t>
            </a:r>
            <a:r>
              <a:rPr lang="en-US" sz="1150">
                <a:cs typeface="Calibri"/>
              </a:rPr>
              <a:t>, </a:t>
            </a:r>
            <a:r>
              <a:rPr lang="en-US" sz="1150" err="1">
                <a:cs typeface="Calibri"/>
              </a:rPr>
              <a:t>fanmi’w</a:t>
            </a:r>
            <a:r>
              <a:rPr lang="en-US" sz="1150">
                <a:cs typeface="Calibri"/>
              </a:rPr>
              <a:t>, </a:t>
            </a:r>
            <a:r>
              <a:rPr lang="en-US" sz="1150" err="1">
                <a:cs typeface="Calibri"/>
              </a:rPr>
              <a:t>pitit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,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kolèg</a:t>
            </a:r>
            <a:r>
              <a:rPr lang="en-US" sz="1150">
                <a:cs typeface="Calibri"/>
              </a:rPr>
              <a:t> nan </a:t>
            </a:r>
            <a:r>
              <a:rPr lang="en-US" sz="1150" err="1">
                <a:cs typeface="Calibri"/>
              </a:rPr>
              <a:t>travay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vin </a:t>
            </a:r>
            <a:r>
              <a:rPr lang="en-US" sz="1150" err="1">
                <a:cs typeface="Calibri"/>
              </a:rPr>
              <a:t>malad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grav</a:t>
            </a:r>
            <a:r>
              <a:rPr lang="en-US" sz="1150">
                <a:cs typeface="Calibri"/>
              </a:rPr>
              <a:t> e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pa </a:t>
            </a:r>
            <a:r>
              <a:rPr lang="en-US" sz="1150" err="1">
                <a:cs typeface="Calibri"/>
              </a:rPr>
              <a:t>etène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lopital</a:t>
            </a:r>
            <a:r>
              <a:rPr lang="en-US" sz="115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nb-NO" sz="1150">
                <a:cs typeface="Calibri"/>
              </a:rPr>
              <a:t>Vaksinasyon an ap diminye risk pou manman yo ansanm ak bebe yo</a:t>
            </a:r>
            <a:r>
              <a:rPr lang="en-US" sz="115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Vaksinasyon</a:t>
            </a:r>
            <a:r>
              <a:rPr lang="en-US" sz="1150">
                <a:cs typeface="Calibri"/>
              </a:rPr>
              <a:t> an ap </a:t>
            </a:r>
            <a:r>
              <a:rPr lang="en-US" sz="1150" err="1">
                <a:cs typeface="Calibri"/>
              </a:rPr>
              <a:t>diominye</a:t>
            </a:r>
            <a:r>
              <a:rPr lang="en-US" sz="1150">
                <a:cs typeface="Calibri"/>
              </a:rPr>
              <a:t> risk de </a:t>
            </a:r>
            <a:r>
              <a:rPr lang="en-US" sz="1150" err="1">
                <a:cs typeface="Calibri"/>
              </a:rPr>
              <a:t>nonb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nouvo</a:t>
            </a:r>
            <a:r>
              <a:rPr lang="en-US" sz="1150">
                <a:cs typeface="Calibri"/>
              </a:rPr>
              <a:t> de ka </a:t>
            </a:r>
            <a:r>
              <a:rPr lang="en-US" sz="1150" err="1">
                <a:cs typeface="Calibri"/>
              </a:rPr>
              <a:t>grav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ka </a:t>
            </a:r>
            <a:r>
              <a:rPr lang="en-US" sz="1150" err="1">
                <a:cs typeface="Calibri"/>
              </a:rPr>
              <a:t>lanmò</a:t>
            </a:r>
            <a:r>
              <a:rPr lang="en-US" sz="1150">
                <a:cs typeface="Calibri"/>
              </a:rPr>
              <a:t> de COVID-19 nan </a:t>
            </a:r>
            <a:r>
              <a:rPr lang="en-US" sz="1150" err="1">
                <a:cs typeface="Calibri"/>
              </a:rPr>
              <a:t>kominote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ya</a:t>
            </a:r>
            <a:r>
              <a:rPr lang="en-US" sz="115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Vaksinasyon</a:t>
            </a:r>
            <a:r>
              <a:rPr lang="en-US" sz="1150">
                <a:cs typeface="Calibri"/>
              </a:rPr>
              <a:t> an ap </a:t>
            </a:r>
            <a:r>
              <a:rPr lang="en-US" sz="1150" err="1">
                <a:cs typeface="Calibri"/>
              </a:rPr>
              <a:t>pwoteje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lopital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founisè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swen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pa </a:t>
            </a:r>
            <a:r>
              <a:rPr lang="en-US" sz="1150" err="1">
                <a:cs typeface="Calibri"/>
              </a:rPr>
              <a:t>sichaje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avèk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pasyan</a:t>
            </a:r>
            <a:r>
              <a:rPr lang="en-US" sz="1150">
                <a:cs typeface="Calibri"/>
              </a:rPr>
              <a:t> ki </a:t>
            </a:r>
            <a:r>
              <a:rPr lang="en-US" sz="1150" err="1">
                <a:cs typeface="Calibri"/>
              </a:rPr>
              <a:t>malad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grav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COVID-19.</a:t>
            </a:r>
            <a:endParaRPr lang="en-US" sz="1150"/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Plis</a:t>
            </a:r>
            <a:r>
              <a:rPr lang="en-US" sz="1150">
                <a:cs typeface="Calibri"/>
              </a:rPr>
              <a:t> gen </a:t>
            </a:r>
            <a:r>
              <a:rPr lang="en-US" sz="1150" err="1">
                <a:cs typeface="Calibri"/>
              </a:rPr>
              <a:t>moun</a:t>
            </a:r>
            <a:r>
              <a:rPr lang="en-US" sz="1150">
                <a:cs typeface="Calibri"/>
              </a:rPr>
              <a:t> ki </a:t>
            </a:r>
            <a:r>
              <a:rPr lang="en-US" sz="1150" err="1">
                <a:cs typeface="Calibri"/>
              </a:rPr>
              <a:t>pran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vaksen</a:t>
            </a:r>
            <a:r>
              <a:rPr lang="en-US" sz="1150">
                <a:cs typeface="Calibri"/>
              </a:rPr>
              <a:t> an </a:t>
            </a:r>
            <a:r>
              <a:rPr lang="en-US" sz="1150" err="1">
                <a:cs typeface="Calibri"/>
              </a:rPr>
              <a:t>nankominote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ya</a:t>
            </a:r>
            <a:r>
              <a:rPr lang="en-US" sz="1150">
                <a:cs typeface="Calibri"/>
              </a:rPr>
              <a:t>, </a:t>
            </a:r>
            <a:r>
              <a:rPr lang="en-US" sz="1150" err="1">
                <a:cs typeface="Calibri"/>
              </a:rPr>
              <a:t>mwens</a:t>
            </a:r>
            <a:r>
              <a:rPr lang="en-US" sz="1150">
                <a:cs typeface="Calibri"/>
              </a:rPr>
              <a:t> nap </a:t>
            </a:r>
            <a:r>
              <a:rPr lang="en-US" sz="1150" err="1">
                <a:cs typeface="Calibri"/>
              </a:rPr>
              <a:t>bezwenenkyete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konsènan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nouvo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varyan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Diminye</a:t>
            </a:r>
            <a:r>
              <a:rPr lang="en-US" sz="1150">
                <a:cs typeface="Calibri"/>
              </a:rPr>
              <a:t> risk </a:t>
            </a:r>
            <a:r>
              <a:rPr lang="en-US" sz="1150" err="1">
                <a:cs typeface="Calibri"/>
              </a:rPr>
              <a:t>foskouch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endParaRPr lang="en-US" sz="1150">
              <a:cs typeface="Calibri"/>
            </a:endParaRP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Tibebe</a:t>
            </a:r>
            <a:r>
              <a:rPr lang="en-US" sz="1150">
                <a:cs typeface="Calibri"/>
              </a:rPr>
              <a:t> a </a:t>
            </a:r>
            <a:r>
              <a:rPr lang="en-US" sz="1150" err="1">
                <a:cs typeface="Calibri"/>
              </a:rPr>
              <a:t>kapab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pran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antikò</a:t>
            </a:r>
            <a:r>
              <a:rPr lang="en-US" sz="1150">
                <a:cs typeface="Calibri"/>
              </a:rPr>
              <a:t> ki </a:t>
            </a:r>
            <a:r>
              <a:rPr lang="en-US" sz="1150" err="1">
                <a:cs typeface="Calibri"/>
              </a:rPr>
              <a:t>soti</a:t>
            </a:r>
            <a:r>
              <a:rPr lang="en-US" sz="1150">
                <a:cs typeface="Calibri"/>
              </a:rPr>
              <a:t> nan </a:t>
            </a:r>
            <a:r>
              <a:rPr lang="en-US" sz="1150" err="1">
                <a:cs typeface="Calibri"/>
              </a:rPr>
              <a:t>fanm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nouris</a:t>
            </a:r>
            <a:r>
              <a:rPr lang="en-US" sz="1150">
                <a:cs typeface="Calibri"/>
              </a:rPr>
              <a:t> ki </a:t>
            </a:r>
            <a:r>
              <a:rPr lang="en-US" sz="1150" err="1">
                <a:cs typeface="Calibri"/>
              </a:rPr>
              <a:t>pran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vaksen</a:t>
            </a:r>
            <a:r>
              <a:rPr lang="en-US" sz="1150">
                <a:cs typeface="Calibri"/>
              </a:rPr>
              <a:t> an epi gen </a:t>
            </a:r>
            <a:r>
              <a:rPr lang="en-US" sz="1150" err="1">
                <a:cs typeface="Calibri"/>
              </a:rPr>
              <a:t>posiblite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pwoteje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tibebe</a:t>
            </a:r>
            <a:r>
              <a:rPr lang="en-US" sz="1150">
                <a:cs typeface="Calibri"/>
              </a:rPr>
              <a:t> a </a:t>
            </a:r>
            <a:r>
              <a:rPr lang="en-US" sz="1150" err="1">
                <a:cs typeface="Calibri"/>
              </a:rPr>
              <a:t>kont</a:t>
            </a:r>
            <a:r>
              <a:rPr lang="en-US" sz="1150">
                <a:cs typeface="Calibri"/>
              </a:rPr>
              <a:t> COVID-19.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477245" y="199742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>
                <a:solidFill>
                  <a:srgbClr val="0E5299"/>
                </a:solidFill>
              </a:rPr>
              <a:t>VAKSEN COVID-19 YO </a:t>
            </a:r>
            <a:r>
              <a:rPr lang="es-ES" sz="1600" b="1" err="1">
                <a:solidFill>
                  <a:srgbClr val="0E5299"/>
                </a:solidFill>
              </a:rPr>
              <a:t>YO</a:t>
            </a:r>
            <a:r>
              <a:rPr lang="es-ES" sz="1600" b="1">
                <a:solidFill>
                  <a:srgbClr val="0E5299"/>
                </a:solidFill>
              </a:rPr>
              <a:t> SAN DANJE E EFIKAS</a:t>
            </a:r>
            <a:endParaRPr lang="es-ES" sz="1600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2618991"/>
            <a:ext cx="3371851" cy="395226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629053" y="2715801"/>
            <a:ext cx="20427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</a:rPr>
              <a:t>REKÒMANDASYON YO</a:t>
            </a:r>
            <a:endParaRPr lang="es-ES" sz="17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161791" y="3117292"/>
            <a:ext cx="3030058" cy="37010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/>
              <a:t>Pran </a:t>
            </a:r>
            <a:r>
              <a:rPr lang="en-US" sz="1100" err="1"/>
              <a:t>dènye</a:t>
            </a:r>
            <a:r>
              <a:rPr lang="en-US" sz="1100"/>
              <a:t> </a:t>
            </a:r>
            <a:r>
              <a:rPr lang="en-US" sz="1100" err="1"/>
              <a:t>dòz</a:t>
            </a:r>
            <a:r>
              <a:rPr lang="en-US" sz="1100"/>
              <a:t> </a:t>
            </a:r>
            <a:r>
              <a:rPr lang="en-US" sz="1100" err="1"/>
              <a:t>vaksen</a:t>
            </a:r>
            <a:r>
              <a:rPr lang="en-US" sz="1100"/>
              <a:t> </a:t>
            </a:r>
            <a:r>
              <a:rPr lang="en-US" sz="1100" err="1"/>
              <a:t>ou</a:t>
            </a:r>
            <a:r>
              <a:rPr lang="en-US" sz="1100"/>
              <a:t> an.</a:t>
            </a:r>
            <a:endParaRPr lang="en-US" sz="11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fanmi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dènye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dòz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cs typeface="Calibri"/>
              </a:rPr>
              <a:t>Mete yon </a:t>
            </a:r>
            <a:r>
              <a:rPr lang="en-US" sz="1100" err="1">
                <a:cs typeface="Calibri"/>
              </a:rPr>
              <a:t>respiratè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espas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anndan</a:t>
            </a:r>
            <a:r>
              <a:rPr lang="en-US" sz="1100">
                <a:cs typeface="Calibri"/>
              </a:rPr>
              <a:t>  </a:t>
            </a:r>
            <a:r>
              <a:rPr lang="en-US" sz="1100" err="1">
                <a:cs typeface="Calibri"/>
              </a:rPr>
              <a:t>oswa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deyò</a:t>
            </a:r>
            <a:r>
              <a:rPr lang="en-US" sz="1100">
                <a:cs typeface="Calibri"/>
              </a:rPr>
              <a:t> ki gen </a:t>
            </a:r>
            <a:r>
              <a:rPr lang="en-US" sz="1100" err="1">
                <a:cs typeface="Calibri"/>
              </a:rPr>
              <a:t>anpil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moun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menm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deja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dènye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dòz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. 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cs typeface="Calibri"/>
              </a:rPr>
              <a:t>Si w </a:t>
            </a:r>
            <a:r>
              <a:rPr lang="en-US" sz="1100" err="1">
                <a:cs typeface="Calibri"/>
              </a:rPr>
              <a:t>ajou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epi w </a:t>
            </a:r>
            <a:r>
              <a:rPr lang="en-US" sz="1100" err="1">
                <a:cs typeface="Calibri"/>
              </a:rPr>
              <a:t>trape</a:t>
            </a:r>
            <a:r>
              <a:rPr lang="en-US" sz="1100">
                <a:cs typeface="Calibri"/>
              </a:rPr>
              <a:t> COVID-19:</a:t>
            </a:r>
          </a:p>
          <a:p>
            <a:pPr marL="171450" lvl="1" indent="-114300"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err="1">
                <a:cs typeface="Calibri"/>
              </a:rPr>
              <a:t>Izole</a:t>
            </a:r>
            <a:endParaRPr lang="en-US" sz="1100">
              <a:cs typeface="Calibri"/>
            </a:endParaRPr>
          </a:p>
          <a:p>
            <a:pPr marL="171450" lvl="1" indent="-114300"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>
                <a:cs typeface="Calibri"/>
              </a:rPr>
              <a:t>Si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santi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sentòm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: </a:t>
            </a: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 5 </a:t>
            </a:r>
            <a:r>
              <a:rPr lang="en-US" sz="1100" err="1">
                <a:cs typeface="Calibri"/>
              </a:rPr>
              <a:t>jou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fin gen </a:t>
            </a:r>
            <a:r>
              <a:rPr lang="en-US" sz="1100" err="1">
                <a:cs typeface="Calibri"/>
              </a:rPr>
              <a:t>kontak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viris</a:t>
            </a:r>
            <a:r>
              <a:rPr lang="en-US" sz="1100">
                <a:cs typeface="Calibri"/>
              </a:rPr>
              <a:t> la. Rete </a:t>
            </a:r>
            <a:r>
              <a:rPr lang="en-US" sz="1100" err="1">
                <a:cs typeface="Calibri"/>
              </a:rPr>
              <a:t>lakay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jiskaske</a:t>
            </a:r>
            <a:r>
              <a:rPr lang="en-US" sz="1100">
                <a:cs typeface="Calibri"/>
              </a:rPr>
              <a:t> w pa gen </a:t>
            </a:r>
            <a:r>
              <a:rPr lang="en-US" sz="1100" err="1">
                <a:cs typeface="Calibri"/>
              </a:rPr>
              <a:t>okenn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sentòm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oswa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jiskaske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sentòm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disparèt</a:t>
            </a:r>
            <a:r>
              <a:rPr lang="en-US" sz="1100">
                <a:cs typeface="Calibri"/>
              </a:rPr>
              <a:t>, epi gen 24 </a:t>
            </a:r>
            <a:r>
              <a:rPr lang="en-US" sz="1100" err="1">
                <a:cs typeface="Calibri"/>
              </a:rPr>
              <a:t>èdtan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pase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depi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dènye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lafyèv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genyen</a:t>
            </a:r>
            <a:r>
              <a:rPr lang="en-US" sz="1100">
                <a:cs typeface="Calibri"/>
              </a:rPr>
              <a:t> an </a:t>
            </a:r>
            <a:r>
              <a:rPr lang="en-US" sz="1100" err="1">
                <a:cs typeface="Calibri"/>
              </a:rPr>
              <a:t>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tonbe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medikaman</a:t>
            </a:r>
            <a:r>
              <a:rPr lang="en-US" sz="1100">
                <a:cs typeface="Calibri"/>
              </a:rPr>
              <a:t>.</a:t>
            </a:r>
          </a:p>
          <a:p>
            <a:pPr marL="171450" lvl="1" indent="-114300"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>
                <a:cs typeface="Calibri"/>
              </a:rPr>
              <a:t>Si w pa </a:t>
            </a:r>
            <a:r>
              <a:rPr lang="en-US" sz="1100" err="1">
                <a:cs typeface="Calibri"/>
              </a:rPr>
              <a:t>santi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sentòm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: </a:t>
            </a: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 5 </a:t>
            </a:r>
            <a:r>
              <a:rPr lang="en-US" sz="1100" err="1">
                <a:cs typeface="Calibri"/>
              </a:rPr>
              <a:t>jou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fin gen </a:t>
            </a:r>
            <a:r>
              <a:rPr lang="en-US" sz="1100" err="1">
                <a:cs typeface="Calibri"/>
              </a:rPr>
              <a:t>kontak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viris</a:t>
            </a:r>
            <a:r>
              <a:rPr lang="en-US" sz="1100">
                <a:cs typeface="Calibri"/>
              </a:rPr>
              <a:t> la. Si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a </a:t>
            </a:r>
            <a:r>
              <a:rPr lang="en-US" sz="1100" err="1">
                <a:cs typeface="Calibri"/>
              </a:rPr>
              <a:t>negatif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refè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 </a:t>
            </a:r>
            <a:r>
              <a:rPr lang="en-US" sz="1100" err="1">
                <a:cs typeface="Calibri"/>
              </a:rPr>
              <a:t>ankò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48 </a:t>
            </a:r>
            <a:r>
              <a:rPr lang="en-US" sz="1100" err="1">
                <a:cs typeface="Calibri"/>
              </a:rPr>
              <a:t>èdtan</a:t>
            </a:r>
            <a:r>
              <a:rPr lang="en-US" sz="1100">
                <a:cs typeface="Calibri"/>
              </a:rPr>
              <a:t>, epi </a:t>
            </a: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ankò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yon </a:t>
            </a:r>
            <a:r>
              <a:rPr lang="en-US" sz="1100" err="1">
                <a:cs typeface="Calibri"/>
              </a:rPr>
              <a:t>lòt</a:t>
            </a:r>
            <a:r>
              <a:rPr lang="en-US" sz="1100">
                <a:cs typeface="Calibri"/>
              </a:rPr>
              <a:t> 48 </a:t>
            </a:r>
            <a:r>
              <a:rPr lang="en-US" sz="1100" err="1">
                <a:cs typeface="Calibri"/>
              </a:rPr>
              <a:t>èdtan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dezyèm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rezilta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a </a:t>
            </a:r>
            <a:r>
              <a:rPr lang="en-US" sz="1100" err="1">
                <a:cs typeface="Calibri"/>
              </a:rPr>
              <a:t>negatif</a:t>
            </a:r>
            <a:r>
              <a:rPr lang="en-US" sz="1100">
                <a:cs typeface="Calibri"/>
              </a:rPr>
              <a:t>.</a:t>
            </a:r>
          </a:p>
          <a:p>
            <a:pPr marL="171450" lvl="1" indent="-114300"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err="1">
                <a:cs typeface="Calibri"/>
              </a:rPr>
              <a:t>Chèche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wè</a:t>
            </a:r>
            <a:r>
              <a:rPr lang="en-US" sz="1100">
                <a:cs typeface="Calibri"/>
              </a:rPr>
              <a:t> yon </a:t>
            </a:r>
            <a:r>
              <a:rPr lang="en-US" sz="1100" err="1">
                <a:cs typeface="Calibri"/>
              </a:rPr>
              <a:t>doktè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w </a:t>
            </a:r>
            <a:r>
              <a:rPr lang="en-US" sz="1100" err="1">
                <a:cs typeface="Calibri"/>
              </a:rPr>
              <a:t>panse</a:t>
            </a:r>
            <a:r>
              <a:rPr lang="en-US" sz="1100">
                <a:cs typeface="Calibri"/>
              </a:rPr>
              <a:t> w </a:t>
            </a:r>
            <a:br>
              <a:rPr lang="en-US" sz="1100">
                <a:cs typeface="Calibri"/>
              </a:rPr>
            </a:br>
            <a:r>
              <a:rPr lang="en-US" sz="1100" err="1">
                <a:cs typeface="Calibri"/>
              </a:rPr>
              <a:t>malad</a:t>
            </a:r>
            <a:r>
              <a:rPr lang="en-US" sz="1100">
                <a:cs typeface="Calibri"/>
              </a:rPr>
              <a:t>.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681897" y="704582"/>
            <a:ext cx="2280045" cy="8094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300" b="1"/>
              <a:t>Kalite vaksen ki disponib Etazini:</a:t>
            </a:r>
            <a:endParaRPr lang="fi-FI" sz="1300"/>
          </a:p>
          <a:p>
            <a:pPr marL="171450" indent="-171450">
              <a:lnSpc>
                <a:spcPct val="90000"/>
              </a:lnSpc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en-US" sz="1100"/>
              <a:t>Pfizer </a:t>
            </a:r>
            <a:endParaRPr lang="en-US" sz="1100">
              <a:cs typeface="Calibri"/>
            </a:endParaRPr>
          </a:p>
          <a:p>
            <a:pPr marL="171450" indent="-171450">
              <a:lnSpc>
                <a:spcPct val="90000"/>
              </a:lnSpc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en-US" sz="1100"/>
              <a:t>Moderna </a:t>
            </a:r>
          </a:p>
          <a:p>
            <a:pPr marL="171450" indent="-171450">
              <a:lnSpc>
                <a:spcPct val="90000"/>
              </a:lnSpc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fi-FI" sz="1100"/>
              <a:t>Pou lòt opsyon yo kontakte depatman sante oswa famasi ou a.</a:t>
            </a:r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C4CCD56B-B18F-4B6A-AC8C-1120D353F0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669414">
            <a:off x="100989" y="884953"/>
            <a:ext cx="495530" cy="48858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3E170F4-AB8E-4834-A8EB-606ACE98DC1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9462" y="1790919"/>
            <a:ext cx="395227" cy="395227"/>
          </a:xfrm>
          <a:prstGeom prst="rect">
            <a:avLst/>
          </a:prstGeom>
        </p:spPr>
      </p:pic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1547C951-FA24-494B-B597-7B200842DB54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2" name="Google Shape;56;p13">
            <a:extLst>
              <a:ext uri="{FF2B5EF4-FFF2-40B4-BE49-F238E27FC236}">
                <a16:creationId xmlns:a16="http://schemas.microsoft.com/office/drawing/2014/main" id="{01287F8A-458A-4EF1-BA20-3CA4DA2B4F8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E3517DF-C6D3-4C30-AA46-EF9FCA5354E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55;p13">
            <a:extLst>
              <a:ext uri="{FF2B5EF4-FFF2-40B4-BE49-F238E27FC236}">
                <a16:creationId xmlns:a16="http://schemas.microsoft.com/office/drawing/2014/main" id="{8CC49189-D020-4841-AD79-C4CCA808488F}"/>
              </a:ext>
            </a:extLst>
          </p:cNvPr>
          <p:cNvSpPr/>
          <p:nvPr/>
        </p:nvSpPr>
        <p:spPr>
          <a:xfrm>
            <a:off x="10927602" y="4590256"/>
            <a:ext cx="3818912" cy="318214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85" name="Google Shape;56;p13">
            <a:extLst>
              <a:ext uri="{FF2B5EF4-FFF2-40B4-BE49-F238E27FC236}">
                <a16:creationId xmlns:a16="http://schemas.microsoft.com/office/drawing/2014/main" id="{6FE0CBB9-294E-49B4-972E-A4DC7CE476FA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0EC13A-0D13-6C5C-BE4D-3FFFEE2B4809}"/>
              </a:ext>
            </a:extLst>
          </p:cNvPr>
          <p:cNvGrpSpPr/>
          <p:nvPr/>
        </p:nvGrpSpPr>
        <p:grpSpPr>
          <a:xfrm>
            <a:off x="2399406" y="6268028"/>
            <a:ext cx="809856" cy="1188383"/>
            <a:chOff x="489964" y="4822607"/>
            <a:chExt cx="593666" cy="827166"/>
          </a:xfrm>
        </p:grpSpPr>
        <p:pic>
          <p:nvPicPr>
            <p:cNvPr id="18" name="Picture 17" descr="A person in a blue dress&#10;&#10;Description automatically generated with low confidence">
              <a:extLst>
                <a:ext uri="{FF2B5EF4-FFF2-40B4-BE49-F238E27FC236}">
                  <a16:creationId xmlns:a16="http://schemas.microsoft.com/office/drawing/2014/main" id="{8E896743-BC55-A768-FC06-C6D398F02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2"/>
            <a:stretch/>
          </p:blipFill>
          <p:spPr>
            <a:xfrm flipH="1">
              <a:off x="489964" y="4822607"/>
              <a:ext cx="593666" cy="81862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D95E2A-B419-3916-6925-EA2142719DCC}"/>
                </a:ext>
              </a:extLst>
            </p:cNvPr>
            <p:cNvSpPr/>
            <p:nvPr/>
          </p:nvSpPr>
          <p:spPr>
            <a:xfrm>
              <a:off x="539853" y="5541236"/>
              <a:ext cx="543777" cy="10853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76833B-6975-F677-3ACB-ABB21B662689}"/>
              </a:ext>
            </a:extLst>
          </p:cNvPr>
          <p:cNvSpPr txBox="1"/>
          <p:nvPr/>
        </p:nvSpPr>
        <p:spPr>
          <a:xfrm>
            <a:off x="147999" y="6751090"/>
            <a:ext cx="2286946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fi ki gen tout </a:t>
            </a:r>
            <a:r>
              <a:rPr lang="en-US" sz="1100" err="1">
                <a:ea typeface="+mn-lt"/>
                <a:cs typeface="+mn-lt"/>
              </a:rPr>
              <a:t>laj</a:t>
            </a:r>
            <a:r>
              <a:rPr lang="en-US" sz="1100">
                <a:ea typeface="+mn-lt"/>
                <a:cs typeface="+mn-lt"/>
              </a:rPr>
              <a:t> ki </a:t>
            </a:r>
            <a:r>
              <a:rPr lang="en-US" sz="1100" err="1">
                <a:ea typeface="+mn-lt"/>
                <a:cs typeface="+mn-lt"/>
              </a:rPr>
              <a:t>ansent</a:t>
            </a:r>
            <a:r>
              <a:rPr lang="en-US" sz="1100">
                <a:ea typeface="+mn-lt"/>
                <a:cs typeface="+mn-lt"/>
              </a:rPr>
              <a:t>, k ap bay tete, </a:t>
            </a:r>
            <a:r>
              <a:rPr lang="en-US" sz="1100" err="1">
                <a:ea typeface="+mn-lt"/>
                <a:cs typeface="+mn-lt"/>
              </a:rPr>
              <a:t>oswa</a:t>
            </a:r>
            <a:r>
              <a:rPr lang="en-US" sz="1100">
                <a:ea typeface="+mn-lt"/>
                <a:cs typeface="+mn-lt"/>
              </a:rPr>
              <a:t> k ap </a:t>
            </a:r>
            <a:r>
              <a:rPr lang="en-US" sz="1100" err="1">
                <a:ea typeface="+mn-lt"/>
                <a:cs typeface="+mn-lt"/>
              </a:rPr>
              <a:t>eseye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ansent</a:t>
            </a:r>
            <a:r>
              <a:rPr lang="en-US" sz="110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vaksen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enpòtan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anpil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kenbe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manman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ak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tibebe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an </a:t>
            </a:r>
            <a:r>
              <a:rPr lang="en-US" sz="1100" err="1">
                <a:ea typeface="+mn-lt"/>
                <a:cs typeface="+mn-lt"/>
              </a:rPr>
              <a:t>sante</a:t>
            </a:r>
            <a:r>
              <a:rPr lang="en-US" sz="1100">
                <a:ea typeface="+mn-lt"/>
                <a:cs typeface="+mn-lt"/>
              </a:rPr>
              <a:t>..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A1C74E-4316-C18D-7D93-1CC184D1802D}"/>
              </a:ext>
            </a:extLst>
          </p:cNvPr>
          <p:cNvGrpSpPr/>
          <p:nvPr/>
        </p:nvGrpSpPr>
        <p:grpSpPr>
          <a:xfrm>
            <a:off x="3389383" y="2556361"/>
            <a:ext cx="1570370" cy="1691038"/>
            <a:chOff x="5062712" y="928436"/>
            <a:chExt cx="1570370" cy="169103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062712" y="928436"/>
              <a:ext cx="1570370" cy="1691038"/>
              <a:chOff x="5074372" y="1017379"/>
              <a:chExt cx="1570370" cy="169103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5406247" y="1017379"/>
                <a:ext cx="912659" cy="912659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074372" y="1981295"/>
                <a:ext cx="1570370" cy="727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50" b="1" err="1">
                    <a:cs typeface="Calibri"/>
                  </a:rPr>
                  <a:t>Tcheke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pou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wè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si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yo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ofri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vaksen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yo</a:t>
                </a:r>
                <a:r>
                  <a:rPr lang="en-US" sz="1050" b="1">
                    <a:cs typeface="Calibri"/>
                  </a:rPr>
                  <a:t> gratis nan eta </a:t>
                </a:r>
                <a:r>
                  <a:rPr lang="en-US" sz="1050" b="1" err="1">
                    <a:cs typeface="Calibri"/>
                  </a:rPr>
                  <a:t>kote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ou</a:t>
                </a:r>
                <a:r>
                  <a:rPr lang="en-US" sz="1050" b="1">
                    <a:cs typeface="Calibri"/>
                  </a:rPr>
                  <a:t> ye a </a:t>
                </a:r>
                <a:r>
                  <a:rPr lang="en-US" sz="1050" b="1" err="1">
                    <a:cs typeface="Calibri"/>
                  </a:rPr>
                  <a:t>oswa</a:t>
                </a:r>
                <a:r>
                  <a:rPr lang="en-US" sz="1050" b="1">
                    <a:cs typeface="Calibri"/>
                  </a:rPr>
                  <a:t> nan </a:t>
                </a:r>
                <a:r>
                  <a:rPr lang="en-US" sz="1050" b="1" err="1">
                    <a:cs typeface="Calibri"/>
                  </a:rPr>
                  <a:t>depatman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sante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lokal</a:t>
                </a:r>
                <a:r>
                  <a:rPr lang="en-US" sz="1050" b="1">
                    <a:cs typeface="Calibri"/>
                  </a:rPr>
                  <a:t> la </a:t>
                </a:r>
                <a:r>
                  <a:rPr lang="en-US" sz="1050" b="1" err="1">
                    <a:cs typeface="Calibri"/>
                  </a:rPr>
                  <a:t>oswa</a:t>
                </a:r>
                <a:r>
                  <a:rPr lang="en-US" sz="1050" b="1">
                    <a:cs typeface="Calibri"/>
                  </a:rPr>
                  <a:t> nan </a:t>
                </a:r>
                <a:r>
                  <a:rPr lang="en-US" sz="1050" b="1" err="1">
                    <a:cs typeface="Calibri"/>
                  </a:rPr>
                  <a:t>famasi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lokal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ou</a:t>
                </a:r>
                <a:r>
                  <a:rPr lang="en-US" sz="1050" b="1">
                    <a:cs typeface="Calibri"/>
                  </a:rPr>
                  <a:t> a.</a:t>
                </a:r>
              </a:p>
            </p:txBody>
          </p:sp>
        </p:grpSp>
        <p:pic>
          <p:nvPicPr>
            <p:cNvPr id="8" name="Picture 7" descr="A person in a white coat and mask giving a vaccine to a person&#10;&#10;Description automatically generated">
              <a:extLst>
                <a:ext uri="{FF2B5EF4-FFF2-40B4-BE49-F238E27FC236}">
                  <a16:creationId xmlns:a16="http://schemas.microsoft.com/office/drawing/2014/main" id="{C17115AE-6F92-F194-1061-98C775D25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9" r="24859" b="44386"/>
            <a:stretch/>
          </p:blipFill>
          <p:spPr>
            <a:xfrm>
              <a:off x="5405118" y="957439"/>
              <a:ext cx="910394" cy="8811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49B5F6-2040-CCCF-1658-CC5CCCF2D2F0}"/>
              </a:ext>
            </a:extLst>
          </p:cNvPr>
          <p:cNvSpPr txBox="1"/>
          <p:nvPr/>
        </p:nvSpPr>
        <p:spPr>
          <a:xfrm>
            <a:off x="681898" y="1581236"/>
            <a:ext cx="2509952" cy="9140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buClr>
                <a:srgbClr val="0E5299"/>
              </a:buClr>
            </a:pPr>
            <a:r>
              <a:rPr lang="en-US" sz="1100">
                <a:cs typeface="Calibri" panose="020F0502020204030204"/>
              </a:rPr>
              <a:t>Pran yon </a:t>
            </a:r>
            <a:r>
              <a:rPr lang="en-US" sz="1100" err="1">
                <a:cs typeface="Calibri" panose="020F0502020204030204"/>
              </a:rPr>
              <a:t>sèl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vaksen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bivalan</a:t>
            </a:r>
            <a:r>
              <a:rPr lang="en-US" sz="1100">
                <a:cs typeface="Calibri" panose="020F0502020204030204"/>
              </a:rPr>
              <a:t> kit </a:t>
            </a:r>
            <a:r>
              <a:rPr lang="en-US" sz="1100" err="1">
                <a:cs typeface="Calibri" panose="020F0502020204030204"/>
              </a:rPr>
              <a:t>ou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te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pran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seri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vaksen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prensipal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yo</a:t>
            </a:r>
            <a:r>
              <a:rPr lang="en-US" sz="1100">
                <a:cs typeface="Calibri" panose="020F0502020204030204"/>
              </a:rPr>
              <a:t> kit </a:t>
            </a:r>
            <a:r>
              <a:rPr lang="en-US" sz="1100" err="1">
                <a:cs typeface="Calibri" panose="020F0502020204030204"/>
              </a:rPr>
              <a:t>ou</a:t>
            </a:r>
            <a:r>
              <a:rPr lang="en-US" sz="1100">
                <a:cs typeface="Calibri" panose="020F0502020204030204"/>
              </a:rPr>
              <a:t> pa t </a:t>
            </a:r>
            <a:r>
              <a:rPr lang="en-US" sz="1100" err="1">
                <a:cs typeface="Calibri" panose="020F0502020204030204"/>
              </a:rPr>
              <a:t>pran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yo</a:t>
            </a:r>
            <a:r>
              <a:rPr lang="en-US" sz="1100">
                <a:cs typeface="Calibri" panose="020F0502020204030204"/>
              </a:rPr>
              <a:t>. </a:t>
            </a:r>
            <a:r>
              <a:rPr lang="en-US" sz="1100" err="1">
                <a:cs typeface="Calibri" panose="020F0502020204030204"/>
              </a:rPr>
              <a:t>Adilt</a:t>
            </a:r>
            <a:r>
              <a:rPr lang="en-US" sz="1100">
                <a:cs typeface="Calibri" panose="020F0502020204030204"/>
              </a:rPr>
              <a:t> ki gen 65 an </a:t>
            </a:r>
            <a:r>
              <a:rPr lang="en-US" sz="1100" err="1">
                <a:cs typeface="Calibri" panose="020F0502020204030204"/>
              </a:rPr>
              <a:t>oswa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plis</a:t>
            </a:r>
            <a:r>
              <a:rPr lang="en-US" sz="1100">
                <a:cs typeface="Calibri" panose="020F0502020204030204"/>
              </a:rPr>
              <a:t>, </a:t>
            </a:r>
            <a:r>
              <a:rPr lang="en-US" sz="1100" err="1">
                <a:cs typeface="Calibri" panose="020F0502020204030204"/>
              </a:rPr>
              <a:t>moun</a:t>
            </a:r>
            <a:r>
              <a:rPr lang="en-US" sz="1100">
                <a:cs typeface="Calibri" panose="020F0502020204030204"/>
              </a:rPr>
              <a:t> ki gen </a:t>
            </a:r>
            <a:r>
              <a:rPr lang="en-US" sz="1100" err="1">
                <a:cs typeface="Calibri" panose="020F0502020204030204"/>
              </a:rPr>
              <a:t>sistèm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iminitè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yo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fèb</a:t>
            </a:r>
            <a:r>
              <a:rPr lang="en-US" sz="1100">
                <a:cs typeface="Calibri" panose="020F0502020204030204"/>
              </a:rPr>
              <a:t>, </a:t>
            </a:r>
            <a:r>
              <a:rPr lang="en-US" sz="1100" err="1">
                <a:cs typeface="Calibri" panose="020F0502020204030204"/>
              </a:rPr>
              <a:t>ak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timoun</a:t>
            </a:r>
            <a:r>
              <a:rPr lang="en-US" sz="1100">
                <a:cs typeface="Calibri" panose="020F0502020204030204"/>
              </a:rPr>
              <a:t> ki gen 6 </a:t>
            </a:r>
            <a:r>
              <a:rPr lang="en-US" sz="1100" err="1">
                <a:cs typeface="Calibri" panose="020F0502020204030204"/>
              </a:rPr>
              <a:t>mwa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jiska</a:t>
            </a:r>
            <a:r>
              <a:rPr lang="en-US" sz="1100">
                <a:cs typeface="Calibri" panose="020F0502020204030204"/>
              </a:rPr>
              <a:t> 5 </a:t>
            </a:r>
            <a:r>
              <a:rPr lang="en-US" sz="1100" err="1">
                <a:cs typeface="Calibri" panose="020F0502020204030204"/>
              </a:rPr>
              <a:t>ane</a:t>
            </a:r>
            <a:r>
              <a:rPr lang="en-US" sz="1100">
                <a:cs typeface="Calibri" panose="020F0502020204030204"/>
              </a:rPr>
              <a:t>: </a:t>
            </a:r>
            <a:r>
              <a:rPr lang="en-US" sz="1100" err="1">
                <a:cs typeface="Calibri" panose="020F0502020204030204"/>
              </a:rPr>
              <a:t>chèche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konsèy</a:t>
            </a:r>
            <a:r>
              <a:rPr lang="en-US" sz="1100">
                <a:cs typeface="Calibri" panose="020F0502020204030204"/>
              </a:rPr>
              <a:t> nan men yon </a:t>
            </a:r>
            <a:r>
              <a:rPr lang="en-US" sz="1100" err="1">
                <a:cs typeface="Calibri" panose="020F0502020204030204"/>
              </a:rPr>
              <a:t>pwofesyonèl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swen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sante</a:t>
            </a:r>
            <a:r>
              <a:rPr lang="en-US" sz="110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34B6FD-33ED-42C6-B0F2-D0FB40935A59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2023-07-25_Model_depliyan_sou-vaksen-COVID-pou-fanm-ansent</dc:title>
  <dc:creator>Migrant Clinicians Network</dc:creator>
  <cp:revision>2</cp:revision>
  <dcterms:created xsi:type="dcterms:W3CDTF">2021-06-09T15:49:13Z</dcterms:created>
  <dcterms:modified xsi:type="dcterms:W3CDTF">2023-09-11T20:26:04Z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