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7"/>
  </p:notesMasterIdLst>
  <p:sldIdLst>
    <p:sldId id="256" r:id="rId5"/>
    <p:sldId id="257" r:id="rId6"/>
  </p:sldIdLst>
  <p:sldSz cx="100584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1920" userDrawn="1">
          <p15:clr>
            <a:srgbClr val="A4A3A4"/>
          </p15:clr>
        </p15:guide>
        <p15:guide id="3" pos="2352" userDrawn="1">
          <p15:clr>
            <a:srgbClr val="A4A3A4"/>
          </p15:clr>
        </p15:guide>
        <p15:guide id="4" pos="4032" userDrawn="1">
          <p15:clr>
            <a:srgbClr val="A4A3A4"/>
          </p15:clr>
        </p15:guide>
        <p15:guide id="5" pos="4464" userDrawn="1">
          <p15:clr>
            <a:srgbClr val="A4A3A4"/>
          </p15:clr>
        </p15:guide>
        <p15:guide id="6" orient="horz" pos="2448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20B8B3E-AE0F-6F1D-CC0D-45A40A45180A}" name="Amy Liebman" initials="AL" userId="S::aliebman@migrantclinician.org::59da9bd5-3b01-4476-8a94-d6cba23d62c0" providerId="AD"/>
  <p188:author id="{AD21D23F-2191-2AE5-B864-8F1B32CCBC7E}" name="Mónica Fossi" initials="MF" userId="S::mfossi@migrantclinician.org::01634185-630a-4a37-8c7e-5559376f41ab" providerId="AD"/>
  <p188:author id="{E9BE7E8D-8615-404F-C663-2EA7E99F7E7D}" name="Claire Hutkins Seda" initials="CS" userId="S::cseda@migrantclinician.org::178ef2c6-c3c1-4c44-a37d-ea93e29faabb" providerId="AD"/>
  <p188:author id="{67B99792-8BE8-A8EB-BE8D-E41AC500DBBB}" name="Noel Dufrene" initials="ND" userId="S::ndufrene@migrantclinician.org::131c83a1-d70b-4f56-8487-a9b39281de7c" providerId="AD"/>
  <p188:author id="{07E6C398-F529-A231-FA1E-9A01156EAC3C}" name="Robert Kinnaird" initials="RK" userId="S::rkinnaird@migrantclinician.org::5454d6ce-c87e-4a43-b146-049436c2edd4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ises Arjona Jr" initials="MAJ" lastIdx="3" clrIdx="0">
    <p:extLst>
      <p:ext uri="{19B8F6BF-5375-455C-9EA6-DF929625EA0E}">
        <p15:presenceInfo xmlns:p15="http://schemas.microsoft.com/office/powerpoint/2012/main" userId="S::mariona@migrantclinician.org::a80d5cef-34f5-4625-8e1e-059da6cac246" providerId="AD"/>
      </p:ext>
    </p:extLst>
  </p:cmAuthor>
  <p:cmAuthor id="2" name="Alma Galvan" initials="AG" lastIdx="4" clrIdx="1">
    <p:extLst>
      <p:ext uri="{19B8F6BF-5375-455C-9EA6-DF929625EA0E}">
        <p15:presenceInfo xmlns:p15="http://schemas.microsoft.com/office/powerpoint/2012/main" userId="S::agalvan@migrantclinician.org::82bfc8be-73ed-4017-b250-fad6233e8710" providerId="AD"/>
      </p:ext>
    </p:extLst>
  </p:cmAuthor>
  <p:cmAuthor id="3" name="Noel Dufrene" initials="ND" lastIdx="16" clrIdx="2">
    <p:extLst>
      <p:ext uri="{19B8F6BF-5375-455C-9EA6-DF929625EA0E}">
        <p15:presenceInfo xmlns:p15="http://schemas.microsoft.com/office/powerpoint/2012/main" userId="S::ndufrene@migrantclinician.org::131c83a1-d70b-4f56-8487-a9b39281de7c" providerId="AD"/>
      </p:ext>
    </p:extLst>
  </p:cmAuthor>
  <p:cmAuthor id="4" name="Moises Arjona Jr" initials="MJ" lastIdx="3" clrIdx="3">
    <p:extLst>
      <p:ext uri="{19B8F6BF-5375-455C-9EA6-DF929625EA0E}">
        <p15:presenceInfo xmlns:p15="http://schemas.microsoft.com/office/powerpoint/2012/main" userId="S::marjona@migrantclinician.org::a80d5cef-34f5-4625-8e1e-059da6cac246" providerId="AD"/>
      </p:ext>
    </p:extLst>
  </p:cmAuthor>
  <p:cmAuthor id="5" name="Amy Liebman" initials="AL" lastIdx="8" clrIdx="4">
    <p:extLst>
      <p:ext uri="{19B8F6BF-5375-455C-9EA6-DF929625EA0E}">
        <p15:presenceInfo xmlns:p15="http://schemas.microsoft.com/office/powerpoint/2012/main" userId="S::aliebman@migrantclinician.org::59da9bd5-3b01-4476-8a94-d6cba23d62c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9D2C"/>
    <a:srgbClr val="0E5299"/>
    <a:srgbClr val="E88B0E"/>
    <a:srgbClr val="FFFFFF"/>
    <a:srgbClr val="319997"/>
    <a:srgbClr val="FFD243"/>
    <a:srgbClr val="549FEA"/>
    <a:srgbClr val="2F3492"/>
    <a:srgbClr val="69ABED"/>
    <a:srgbClr val="72B0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F4ED122-5C91-2FC2-F438-55F2354064EF}" v="34" dt="2023-09-25T20:48:43.901"/>
    <p1510:client id="{8932DD7B-7848-2408-10BB-BF25B6ED4337}" v="23" dt="2023-09-25T18:21:16.094"/>
    <p1510:client id="{E8D5A873-6ADD-4006-AEEA-6F02742695B4}" v="15" dt="2023-09-19T20:37:02.6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1038" y="240"/>
      </p:cViewPr>
      <p:guideLst>
        <p:guide pos="1920"/>
        <p:guide pos="2352"/>
        <p:guide pos="4032"/>
        <p:guide pos="4464"/>
        <p:guide orient="horz"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31A2A1-49DD-4A62-9765-ACAB44B00788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1925" y="1143000"/>
            <a:ext cx="3994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A2CE5F-867D-4C67-B4D0-A0B12BB26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612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A2CE5F-867D-4C67-B4D0-A0B12BB26D6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2647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A2CE5F-867D-4C67-B4D0-A0B12BB26D6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185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1272011"/>
            <a:ext cx="8549640" cy="2705947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4082310"/>
            <a:ext cx="7543800" cy="1876530"/>
          </a:xfrm>
        </p:spPr>
        <p:txBody>
          <a:bodyPr/>
          <a:lstStyle>
            <a:lvl1pPr marL="0" indent="0" algn="ctr">
              <a:buNone/>
              <a:defRPr sz="2640"/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78F4-9A08-431F-B491-7EFB91B99DFB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821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78F4-9A08-431F-B491-7EFB91B99DFB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237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413808"/>
            <a:ext cx="2168843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413808"/>
            <a:ext cx="6380798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78F4-9A08-431F-B491-7EFB91B99DFB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854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78F4-9A08-431F-B491-7EFB91B99DFB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460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1937705"/>
            <a:ext cx="8675370" cy="3233102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5201393"/>
            <a:ext cx="8675370" cy="1700212"/>
          </a:xfrm>
        </p:spPr>
        <p:txBody>
          <a:bodyPr/>
          <a:lstStyle>
            <a:lvl1pPr marL="0" indent="0">
              <a:buNone/>
              <a:defRPr sz="2640">
                <a:solidFill>
                  <a:schemeClr val="tx1"/>
                </a:solidFill>
              </a:defRPr>
            </a:lvl1pPr>
            <a:lvl2pPr marL="5029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78F4-9A08-431F-B491-7EFB91B99DFB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473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78F4-9A08-431F-B491-7EFB91B99DFB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762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13810"/>
            <a:ext cx="8675370" cy="150230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1905318"/>
            <a:ext cx="4255174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2839085"/>
            <a:ext cx="4255174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1905318"/>
            <a:ext cx="4276130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2839085"/>
            <a:ext cx="4276130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78F4-9A08-431F-B491-7EFB91B99DFB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393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78F4-9A08-431F-B491-7EFB91B99DFB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67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78F4-9A08-431F-B491-7EFB91B99DFB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725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1119083"/>
            <a:ext cx="5092065" cy="5523442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78F4-9A08-431F-B491-7EFB91B99DFB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752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1119083"/>
            <a:ext cx="5092065" cy="5523442"/>
          </a:xfrm>
        </p:spPr>
        <p:txBody>
          <a:bodyPr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78F4-9A08-431F-B491-7EFB91B99DFB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012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C278F4-9A08-431F-B491-7EFB91B99DFB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989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svg"/><Relationship Id="rId18" Type="http://schemas.openxmlformats.org/officeDocument/2006/relationships/image" Target="../media/image27.png"/><Relationship Id="rId3" Type="http://schemas.openxmlformats.org/officeDocument/2006/relationships/image" Target="../media/image12.png"/><Relationship Id="rId21" Type="http://schemas.openxmlformats.org/officeDocument/2006/relationships/image" Target="../media/image30.png"/><Relationship Id="rId7" Type="http://schemas.openxmlformats.org/officeDocument/2006/relationships/image" Target="../media/image16.svg"/><Relationship Id="rId12" Type="http://schemas.openxmlformats.org/officeDocument/2006/relationships/image" Target="../media/image21.png"/><Relationship Id="rId17" Type="http://schemas.openxmlformats.org/officeDocument/2006/relationships/image" Target="../media/image26.sv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5.png"/><Relationship Id="rId20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20.svg"/><Relationship Id="rId5" Type="http://schemas.openxmlformats.org/officeDocument/2006/relationships/image" Target="../media/image14.png"/><Relationship Id="rId15" Type="http://schemas.openxmlformats.org/officeDocument/2006/relationships/image" Target="../media/image24.svg"/><Relationship Id="rId10" Type="http://schemas.openxmlformats.org/officeDocument/2006/relationships/image" Target="../media/image19.png"/><Relationship Id="rId19" Type="http://schemas.openxmlformats.org/officeDocument/2006/relationships/image" Target="../media/image28.svg"/><Relationship Id="rId4" Type="http://schemas.openxmlformats.org/officeDocument/2006/relationships/image" Target="../media/image13.png"/><Relationship Id="rId9" Type="http://schemas.openxmlformats.org/officeDocument/2006/relationships/image" Target="../media/image18.svg"/><Relationship Id="rId14" Type="http://schemas.openxmlformats.org/officeDocument/2006/relationships/image" Target="../media/image23.png"/><Relationship Id="rId22" Type="http://schemas.openxmlformats.org/officeDocument/2006/relationships/image" Target="../media/image3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69D4E29-7566-4455-88D2-3763EBEF82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7545" y="0"/>
            <a:ext cx="3371380" cy="49350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62FBB56-B17F-49C8-9C96-9AE041AE39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8408" y="66869"/>
            <a:ext cx="3096494" cy="4800765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1D1608B5-C458-4DFE-8053-BD5151C412F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b="12663"/>
          <a:stretch/>
        </p:blipFill>
        <p:spPr>
          <a:xfrm>
            <a:off x="6682768" y="4583975"/>
            <a:ext cx="3384816" cy="3188425"/>
          </a:xfrm>
          <a:prstGeom prst="rect">
            <a:avLst/>
          </a:prstGeom>
          <a:effectLst>
            <a:outerShdw blurRad="1016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B0CF064-0BD0-4CF0-9E9F-496787C4E7B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14368"/>
          <a:stretch/>
        </p:blipFill>
        <p:spPr>
          <a:xfrm>
            <a:off x="6658013" y="4697475"/>
            <a:ext cx="3493311" cy="3074926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80AC400D-F660-4D51-B47A-3A22B01C9133}"/>
              </a:ext>
            </a:extLst>
          </p:cNvPr>
          <p:cNvSpPr/>
          <p:nvPr/>
        </p:nvSpPr>
        <p:spPr>
          <a:xfrm>
            <a:off x="3312834" y="1"/>
            <a:ext cx="3374709" cy="849847"/>
          </a:xfrm>
          <a:prstGeom prst="rect">
            <a:avLst/>
          </a:prstGeom>
          <a:gradFill flip="none" rotWithShape="1">
            <a:gsLst>
              <a:gs pos="0">
                <a:srgbClr val="0E5299">
                  <a:alpha val="76000"/>
                </a:srgbClr>
              </a:gs>
              <a:gs pos="63000">
                <a:srgbClr val="0E5299">
                  <a:alpha val="86000"/>
                </a:srgbClr>
              </a:gs>
              <a:gs pos="100000">
                <a:srgbClr val="0E5299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7B8E400-F5C5-42FB-988E-939361ED1137}"/>
              </a:ext>
            </a:extLst>
          </p:cNvPr>
          <p:cNvSpPr txBox="1"/>
          <p:nvPr/>
        </p:nvSpPr>
        <p:spPr>
          <a:xfrm>
            <a:off x="3573007" y="206691"/>
            <a:ext cx="2862036" cy="5539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s-ES" sz="2000" b="1">
                <a:solidFill>
                  <a:schemeClr val="bg1"/>
                </a:solidFill>
              </a:rPr>
              <a:t>HOW DO I GET A </a:t>
            </a:r>
            <a:br>
              <a:rPr lang="es-ES" sz="2000" b="1">
                <a:solidFill>
                  <a:schemeClr val="bg1"/>
                </a:solidFill>
              </a:rPr>
            </a:br>
            <a:r>
              <a:rPr lang="es-ES" sz="2000" b="1">
                <a:solidFill>
                  <a:schemeClr val="bg1"/>
                </a:solidFill>
              </a:rPr>
              <a:t>COVID-19 VACCINE?</a:t>
            </a:r>
            <a:endParaRPr lang="es-ES" sz="2000">
              <a:solidFill>
                <a:schemeClr val="bg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3A4E983-9F63-4335-862E-7EB57F6D2A96}"/>
              </a:ext>
            </a:extLst>
          </p:cNvPr>
          <p:cNvSpPr txBox="1"/>
          <p:nvPr/>
        </p:nvSpPr>
        <p:spPr>
          <a:xfrm>
            <a:off x="3609558" y="983597"/>
            <a:ext cx="2788934" cy="337015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buClr>
                <a:srgbClr val="E88B0E"/>
              </a:buClr>
              <a:buSzPct val="135000"/>
            </a:pPr>
            <a:r>
              <a:rPr lang="en-US" sz="1100" b="1" dirty="0">
                <a:ea typeface="+mn-lt"/>
                <a:cs typeface="+mn-lt"/>
              </a:rPr>
              <a:t>The vaccine is free for most people, including </a:t>
            </a:r>
            <a:endParaRPr lang="en-US" sz="1100" dirty="0">
              <a:ea typeface="+mn-lt"/>
              <a:cs typeface="+mn-lt"/>
            </a:endParaRPr>
          </a:p>
          <a:p>
            <a:pPr>
              <a:spcAft>
                <a:spcPts val="600"/>
              </a:spcAft>
            </a:pPr>
            <a:r>
              <a:rPr lang="en-US" sz="1100" b="1" dirty="0">
                <a:ea typeface="+mn-lt"/>
                <a:cs typeface="+mn-lt"/>
              </a:rPr>
              <a:t>those without insurance.</a:t>
            </a:r>
          </a:p>
          <a:p>
            <a:pPr>
              <a:spcAft>
                <a:spcPts val="1200"/>
              </a:spcAft>
              <a:buClr>
                <a:srgbClr val="E88B0E"/>
              </a:buClr>
              <a:buSzPct val="135000"/>
            </a:pPr>
            <a:r>
              <a:rPr lang="en-US" sz="1100" b="1" dirty="0">
                <a:ea typeface="+mn-lt"/>
                <a:cs typeface="+mn-lt"/>
              </a:rPr>
              <a:t>Check to see where to access the COVID vaccine for free:</a:t>
            </a:r>
            <a:endParaRPr lang="en-US" sz="1100" dirty="0">
              <a:ea typeface="+mn-lt"/>
              <a:cs typeface="+mn-lt"/>
            </a:endParaRPr>
          </a:p>
          <a:p>
            <a:pPr marL="171450" indent="-171450">
              <a:spcAft>
                <a:spcPts val="1000"/>
              </a:spcAft>
              <a:buClr>
                <a:srgbClr val="E88B0E"/>
              </a:buClr>
              <a:buSzPct val="135000"/>
              <a:buFont typeface="Wingdings" panose="05000000000000000000" pitchFamily="2" charset="2"/>
              <a:buChar char="ü"/>
            </a:pPr>
            <a:r>
              <a:rPr lang="en-US" sz="1100" b="1" dirty="0">
                <a:ea typeface="+mn-lt"/>
                <a:cs typeface="+mn-lt"/>
              </a:rPr>
              <a:t>Talk to your OB/GYN</a:t>
            </a:r>
          </a:p>
          <a:p>
            <a:pPr marL="171450" indent="-171450">
              <a:spcAft>
                <a:spcPts val="1000"/>
              </a:spcAft>
              <a:buClr>
                <a:srgbClr val="E88B0E"/>
              </a:buClr>
              <a:buSzPct val="135000"/>
              <a:buFont typeface="Wingdings" panose="05000000000000000000" pitchFamily="2" charset="2"/>
              <a:buChar char="ü"/>
            </a:pPr>
            <a:r>
              <a:rPr lang="en-US" sz="1100" b="1" dirty="0">
                <a:ea typeface="+mn-lt"/>
                <a:cs typeface="+mn-lt"/>
              </a:rPr>
              <a:t>Ask about mobile clinics and health fairs</a:t>
            </a:r>
          </a:p>
          <a:p>
            <a:pPr marL="171450" indent="-171450">
              <a:spcAft>
                <a:spcPts val="1000"/>
              </a:spcAft>
              <a:buClr>
                <a:srgbClr val="E88B0E"/>
              </a:buClr>
              <a:buSzPct val="135000"/>
              <a:buFont typeface="Wingdings" panose="05000000000000000000" pitchFamily="2" charset="2"/>
              <a:buChar char="ü"/>
            </a:pPr>
            <a:r>
              <a:rPr lang="en-US" sz="1100" b="1" dirty="0">
                <a:ea typeface="+mn-lt"/>
                <a:cs typeface="+mn-lt"/>
              </a:rPr>
              <a:t>Health department</a:t>
            </a:r>
          </a:p>
          <a:p>
            <a:pPr marL="171450" indent="-171450">
              <a:spcAft>
                <a:spcPts val="1000"/>
              </a:spcAft>
              <a:buClr>
                <a:srgbClr val="E88B0E"/>
              </a:buClr>
              <a:buSzPct val="135000"/>
              <a:buFont typeface="Wingdings" panose="05000000000000000000" pitchFamily="2" charset="2"/>
              <a:buChar char="ü"/>
            </a:pPr>
            <a:r>
              <a:rPr lang="en-US" sz="1100" b="1" dirty="0">
                <a:ea typeface="+mn-lt"/>
                <a:cs typeface="+mn-lt"/>
              </a:rPr>
              <a:t>Community health center</a:t>
            </a:r>
          </a:p>
          <a:p>
            <a:pPr marL="171450" indent="-171450">
              <a:spcAft>
                <a:spcPts val="1000"/>
              </a:spcAft>
              <a:buClr>
                <a:srgbClr val="E88B0E"/>
              </a:buClr>
              <a:buSzPct val="135000"/>
              <a:buFont typeface="Wingdings" panose="05000000000000000000" pitchFamily="2" charset="2"/>
              <a:buChar char="ü"/>
            </a:pPr>
            <a:r>
              <a:rPr lang="en-US" sz="1100" b="1" dirty="0">
                <a:ea typeface="+mn-lt"/>
                <a:cs typeface="+mn-lt"/>
              </a:rPr>
              <a:t>Pharmacies near you</a:t>
            </a:r>
          </a:p>
          <a:p>
            <a:pPr marL="171450" indent="-171450">
              <a:spcAft>
                <a:spcPts val="1000"/>
              </a:spcAft>
              <a:buClr>
                <a:srgbClr val="E88B0E"/>
              </a:buClr>
              <a:buSzPct val="135000"/>
              <a:buFont typeface="Wingdings" panose="05000000000000000000" pitchFamily="2" charset="2"/>
              <a:buChar char="ü"/>
            </a:pPr>
            <a:r>
              <a:rPr lang="en-US" sz="1100" b="1" dirty="0">
                <a:ea typeface="+mn-lt"/>
                <a:cs typeface="+mn-lt"/>
              </a:rPr>
              <a:t>Speak with your employer</a:t>
            </a:r>
            <a:r>
              <a:rPr lang="en-US" sz="1100" dirty="0">
                <a:ea typeface="+mn-lt"/>
                <a:cs typeface="+mn-lt"/>
              </a:rPr>
              <a:t> about getting the COVID-19 vaccine. They may be helpful in making arrangements to get a vaccine.</a:t>
            </a:r>
            <a:endParaRPr lang="en-US" sz="1100" b="1" dirty="0">
              <a:ea typeface="+mn-lt"/>
              <a:cs typeface="+mn-lt"/>
            </a:endParaRPr>
          </a:p>
          <a:p>
            <a:pPr marL="171450" indent="-171450">
              <a:spcAft>
                <a:spcPts val="1000"/>
              </a:spcAft>
              <a:buClr>
                <a:srgbClr val="E88B0E"/>
              </a:buClr>
              <a:buSzPct val="135000"/>
              <a:buFont typeface="Wingdings" panose="05000000000000000000" pitchFamily="2" charset="2"/>
              <a:buChar char="ü"/>
            </a:pPr>
            <a:r>
              <a:rPr lang="en-US" sz="1100" b="1" dirty="0">
                <a:ea typeface="+mn-lt"/>
                <a:cs typeface="+mn-lt"/>
              </a:rPr>
              <a:t>Find vaccines: </a:t>
            </a:r>
            <a:r>
              <a:rPr lang="en-US" sz="1100" dirty="0">
                <a:ea typeface="+mn-lt"/>
                <a:cs typeface="+mn-lt"/>
              </a:rPr>
              <a:t>https://www.vaccines.gov/search/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412BEDF-938B-4552-A838-8D513795A6C4}"/>
              </a:ext>
            </a:extLst>
          </p:cNvPr>
          <p:cNvSpPr txBox="1"/>
          <p:nvPr/>
        </p:nvSpPr>
        <p:spPr>
          <a:xfrm>
            <a:off x="3705980" y="4479884"/>
            <a:ext cx="2584462" cy="24622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ES" sz="1600" b="1"/>
              <a:t>FOR MORE INFORMATION</a:t>
            </a:r>
            <a:endParaRPr lang="en-US" sz="1600"/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81B9FDB4-492B-471F-AA2B-648877AF1225}"/>
              </a:ext>
            </a:extLst>
          </p:cNvPr>
          <p:cNvCxnSpPr>
            <a:cxnSpLocks/>
          </p:cNvCxnSpPr>
          <p:nvPr/>
        </p:nvCxnSpPr>
        <p:spPr>
          <a:xfrm>
            <a:off x="3639587" y="4800240"/>
            <a:ext cx="2691718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A3BD4A0-DEEA-4C27-896B-073409BC72F6}"/>
              </a:ext>
            </a:extLst>
          </p:cNvPr>
          <p:cNvCxnSpPr>
            <a:cxnSpLocks/>
          </p:cNvCxnSpPr>
          <p:nvPr/>
        </p:nvCxnSpPr>
        <p:spPr>
          <a:xfrm>
            <a:off x="3685749" y="7261402"/>
            <a:ext cx="2686901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D27823C1-F315-4F28-B47B-640FBEE09E38}"/>
              </a:ext>
            </a:extLst>
          </p:cNvPr>
          <p:cNvSpPr/>
          <p:nvPr/>
        </p:nvSpPr>
        <p:spPr>
          <a:xfrm>
            <a:off x="7847724" y="4526960"/>
            <a:ext cx="914966" cy="9149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BF0C7DC3-1172-41B1-AA36-AE9EE26F1658}"/>
              </a:ext>
            </a:extLst>
          </p:cNvPr>
          <p:cNvSpPr txBox="1"/>
          <p:nvPr/>
        </p:nvSpPr>
        <p:spPr>
          <a:xfrm>
            <a:off x="3738204" y="7392697"/>
            <a:ext cx="2581813" cy="20005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s-ES" sz="1300" b="1" err="1">
                <a:ea typeface="+mn-lt"/>
                <a:cs typeface="+mn-lt"/>
              </a:rPr>
              <a:t>Updated</a:t>
            </a:r>
            <a:r>
              <a:rPr lang="es-ES" sz="1300" b="1" dirty="0">
                <a:ea typeface="+mn-lt"/>
                <a:cs typeface="+mn-lt"/>
              </a:rPr>
              <a:t>:</a:t>
            </a:r>
            <a:r>
              <a:rPr lang="es-ES" sz="1300" dirty="0">
                <a:ea typeface="+mn-lt"/>
                <a:cs typeface="+mn-lt"/>
              </a:rPr>
              <a:t> </a:t>
            </a:r>
            <a:r>
              <a:rPr lang="es-ES" sz="1300" err="1">
                <a:ea typeface="+mn-lt"/>
                <a:cs typeface="+mn-lt"/>
              </a:rPr>
              <a:t>September</a:t>
            </a:r>
            <a:r>
              <a:rPr lang="es-ES" sz="1300" dirty="0">
                <a:ea typeface="+mn-lt"/>
                <a:cs typeface="+mn-lt"/>
              </a:rPr>
              <a:t> 19, 2023</a:t>
            </a:r>
            <a:endParaRPr lang="en-US" dirty="0">
              <a:ea typeface="Calibri"/>
              <a:cs typeface="Calibri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2014B00-1E2A-4C25-9A16-FA7459458F4D}"/>
              </a:ext>
            </a:extLst>
          </p:cNvPr>
          <p:cNvSpPr txBox="1"/>
          <p:nvPr/>
        </p:nvSpPr>
        <p:spPr>
          <a:xfrm>
            <a:off x="6817210" y="5002465"/>
            <a:ext cx="3144577" cy="117250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14000"/>
              </a:lnSpc>
              <a:spcAft>
                <a:spcPts val="600"/>
              </a:spcAft>
            </a:pPr>
            <a:r>
              <a:rPr lang="es-ES" sz="2300" dirty="0" err="1">
                <a:solidFill>
                  <a:schemeClr val="bg1"/>
                </a:solidFill>
                <a:latin typeface="Lato Black"/>
                <a:ea typeface="Lato Black"/>
                <a:cs typeface="Lato Black"/>
              </a:rPr>
              <a:t>Pregnancy</a:t>
            </a:r>
            <a:r>
              <a:rPr lang="es-ES" sz="2300" dirty="0">
                <a:solidFill>
                  <a:schemeClr val="bg1"/>
                </a:solidFill>
                <a:latin typeface="Lato Black"/>
                <a:ea typeface="Lato Black"/>
                <a:cs typeface="Lato Black"/>
              </a:rPr>
              <a:t>, </a:t>
            </a:r>
            <a:r>
              <a:rPr lang="es-ES" sz="2300" dirty="0" err="1">
                <a:solidFill>
                  <a:schemeClr val="bg1"/>
                </a:solidFill>
                <a:latin typeface="Lato Black"/>
                <a:ea typeface="Lato Black"/>
                <a:cs typeface="Lato Black"/>
              </a:rPr>
              <a:t>Breastfeeding</a:t>
            </a:r>
            <a:r>
              <a:rPr lang="es-ES" sz="2300" dirty="0">
                <a:solidFill>
                  <a:schemeClr val="bg1"/>
                </a:solidFill>
                <a:latin typeface="Lato Black"/>
                <a:ea typeface="Lato Black"/>
                <a:cs typeface="Lato Black"/>
              </a:rPr>
              <a:t>, and </a:t>
            </a:r>
            <a:r>
              <a:rPr lang="es-ES" sz="2300" dirty="0" err="1">
                <a:solidFill>
                  <a:schemeClr val="bg1"/>
                </a:solidFill>
                <a:latin typeface="Lato Black"/>
                <a:ea typeface="Lato Black"/>
                <a:cs typeface="Lato Black"/>
              </a:rPr>
              <a:t>the</a:t>
            </a:r>
            <a:r>
              <a:rPr lang="es-ES" sz="2300" dirty="0">
                <a:solidFill>
                  <a:schemeClr val="bg1"/>
                </a:solidFill>
                <a:latin typeface="Lato Black"/>
                <a:ea typeface="Lato Black"/>
                <a:cs typeface="Lato Black"/>
              </a:rPr>
              <a:t> COVID-19 </a:t>
            </a:r>
            <a:r>
              <a:rPr lang="es-ES" sz="2300" dirty="0" err="1">
                <a:solidFill>
                  <a:schemeClr val="bg1"/>
                </a:solidFill>
                <a:latin typeface="Lato Black"/>
                <a:ea typeface="Lato Black"/>
                <a:cs typeface="Lato Black"/>
              </a:rPr>
              <a:t>Vaccine</a:t>
            </a:r>
            <a:endParaRPr lang="es-ES" sz="2300" dirty="0">
              <a:solidFill>
                <a:schemeClr val="bg1"/>
              </a:solidFill>
              <a:latin typeface="Lato Black"/>
              <a:ea typeface="Lato Black"/>
              <a:cs typeface="Lato Black"/>
            </a:endParaRPr>
          </a:p>
        </p:txBody>
      </p:sp>
      <p:pic>
        <p:nvPicPr>
          <p:cNvPr id="21" name="Picture 20" descr="Shape&#10;&#10;Description automatically generated">
            <a:extLst>
              <a:ext uri="{FF2B5EF4-FFF2-40B4-BE49-F238E27FC236}">
                <a16:creationId xmlns:a16="http://schemas.microsoft.com/office/drawing/2014/main" id="{6E344CC3-9F50-4A32-BC8F-2B3CCFB2BD5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401"/>
          <a:stretch/>
        </p:blipFill>
        <p:spPr>
          <a:xfrm rot="332898">
            <a:off x="9076110" y="209979"/>
            <a:ext cx="1172966" cy="174490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8EAD3A07-E6F7-4A69-82F3-864AA56E240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8280">
            <a:off x="7013563" y="187787"/>
            <a:ext cx="608843" cy="2188544"/>
          </a:xfrm>
          <a:prstGeom prst="rect">
            <a:avLst/>
          </a:prstGeom>
        </p:spPr>
      </p:pic>
      <p:sp>
        <p:nvSpPr>
          <p:cNvPr id="68" name="TextBox 67">
            <a:extLst>
              <a:ext uri="{FF2B5EF4-FFF2-40B4-BE49-F238E27FC236}">
                <a16:creationId xmlns:a16="http://schemas.microsoft.com/office/drawing/2014/main" id="{197519F5-EBAC-41ED-B073-88797C167479}"/>
              </a:ext>
            </a:extLst>
          </p:cNvPr>
          <p:cNvSpPr txBox="1"/>
          <p:nvPr/>
        </p:nvSpPr>
        <p:spPr>
          <a:xfrm>
            <a:off x="234293" y="5049702"/>
            <a:ext cx="2905511" cy="232371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spcAft>
                <a:spcPts val="600"/>
              </a:spcAft>
              <a:buClr>
                <a:srgbClr val="0E5299"/>
              </a:buClr>
              <a:buSzPct val="225000"/>
            </a:pPr>
            <a:r>
              <a:rPr lang="en-US" sz="1100" b="1" dirty="0">
                <a:ea typeface="+mn-lt"/>
                <a:cs typeface="+mn-lt"/>
              </a:rPr>
              <a:t>Women who become ill with COVID-19 and have symptoms during pregnancy:</a:t>
            </a:r>
          </a:p>
          <a:p>
            <a:pPr marL="171450" indent="-171450">
              <a:spcAft>
                <a:spcPts val="600"/>
              </a:spcAft>
              <a:buClr>
                <a:srgbClr val="0E5299"/>
              </a:buClr>
              <a:buSzPct val="135000"/>
              <a:buFont typeface="Arial" panose="020B0604020202020204" pitchFamily="34" charset="0"/>
              <a:buChar char="•"/>
            </a:pPr>
            <a:r>
              <a:rPr lang="en-US" sz="1100" dirty="0">
                <a:ea typeface="+mn-lt"/>
                <a:cs typeface="+mn-lt"/>
              </a:rPr>
              <a:t>Are more likely to get very sick from COVID-19 compared to those who are not pregnant.</a:t>
            </a:r>
          </a:p>
          <a:p>
            <a:pPr marL="171450" indent="-171450">
              <a:spcAft>
                <a:spcPts val="600"/>
              </a:spcAft>
              <a:buClr>
                <a:srgbClr val="0E5299"/>
              </a:buClr>
              <a:buSzPct val="135000"/>
              <a:buFont typeface="Arial" panose="020B0604020202020204" pitchFamily="34" charset="0"/>
              <a:buChar char="•"/>
            </a:pPr>
            <a:r>
              <a:rPr lang="en-US" sz="1100" dirty="0">
                <a:ea typeface="+mn-lt"/>
                <a:cs typeface="+mn-lt"/>
              </a:rPr>
              <a:t>Are more likely to need ICU care.</a:t>
            </a:r>
            <a:endParaRPr lang="en-US" sz="1100" dirty="0">
              <a:ea typeface="Calibri"/>
              <a:cs typeface="Calibri"/>
            </a:endParaRPr>
          </a:p>
          <a:p>
            <a:pPr marL="171450" indent="-171450">
              <a:spcAft>
                <a:spcPts val="600"/>
              </a:spcAft>
              <a:buClr>
                <a:srgbClr val="0E5299"/>
              </a:buClr>
              <a:buSzPct val="135000"/>
              <a:buFont typeface="Arial" panose="020B0604020202020204" pitchFamily="34" charset="0"/>
              <a:buChar char="•"/>
            </a:pPr>
            <a:r>
              <a:rPr lang="en-US" sz="1100" dirty="0">
                <a:ea typeface="+mn-lt"/>
                <a:cs typeface="+mn-lt"/>
              </a:rPr>
              <a:t>Are more likely to need a breathing tube.</a:t>
            </a:r>
            <a:endParaRPr lang="en-US" sz="1100" dirty="0">
              <a:ea typeface="Calibri"/>
              <a:cs typeface="Calibri"/>
            </a:endParaRPr>
          </a:p>
          <a:p>
            <a:pPr marL="171450" indent="-171450">
              <a:spcAft>
                <a:spcPts val="600"/>
              </a:spcAft>
              <a:buClr>
                <a:srgbClr val="0E5299"/>
              </a:buClr>
              <a:buSzPct val="135000"/>
              <a:buFont typeface="Arial" panose="020B0604020202020204" pitchFamily="34" charset="0"/>
              <a:buChar char="•"/>
            </a:pPr>
            <a:r>
              <a:rPr lang="en-US" sz="1100" dirty="0">
                <a:ea typeface="+mn-lt"/>
                <a:cs typeface="+mn-lt"/>
              </a:rPr>
              <a:t>Are at an increased risk of dying.</a:t>
            </a:r>
          </a:p>
          <a:p>
            <a:pPr marL="171450" indent="-171450">
              <a:spcAft>
                <a:spcPts val="600"/>
              </a:spcAft>
              <a:buClr>
                <a:srgbClr val="0E5299"/>
              </a:buClr>
              <a:buSzPct val="135000"/>
              <a:buFont typeface="Arial" panose="020B0604020202020204" pitchFamily="34" charset="0"/>
              <a:buChar char="•"/>
            </a:pPr>
            <a:r>
              <a:rPr lang="en-US" sz="1100" dirty="0">
                <a:ea typeface="+mn-lt"/>
                <a:cs typeface="+mn-lt"/>
              </a:rPr>
              <a:t>Are at an increased risk of having a </a:t>
            </a:r>
            <a:br>
              <a:rPr lang="en-US" sz="1100" dirty="0">
                <a:ea typeface="+mn-lt"/>
                <a:cs typeface="+mn-lt"/>
              </a:rPr>
            </a:br>
            <a:r>
              <a:rPr lang="en-US" sz="1100" dirty="0">
                <a:ea typeface="+mn-lt"/>
                <a:cs typeface="+mn-lt"/>
              </a:rPr>
              <a:t>stillbirth or preterm birth.</a:t>
            </a:r>
          </a:p>
          <a:p>
            <a:pPr marL="171450" indent="-171450">
              <a:spcAft>
                <a:spcPts val="600"/>
              </a:spcAft>
              <a:buClr>
                <a:srgbClr val="0E5299"/>
              </a:buClr>
              <a:buSzPct val="135000"/>
              <a:buFont typeface="Arial" panose="020B0604020202020204" pitchFamily="34" charset="0"/>
              <a:buChar char="•"/>
            </a:pPr>
            <a:r>
              <a:rPr lang="en-US" sz="1100" dirty="0">
                <a:ea typeface="+mn-lt"/>
                <a:cs typeface="+mn-lt"/>
              </a:rPr>
              <a:t>Are at an increased risk of having a baby infected with COVID-19.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8BAAB775-307E-4729-8AB5-CF0DE8A46729}"/>
              </a:ext>
            </a:extLst>
          </p:cNvPr>
          <p:cNvSpPr txBox="1"/>
          <p:nvPr/>
        </p:nvSpPr>
        <p:spPr>
          <a:xfrm>
            <a:off x="219496" y="850583"/>
            <a:ext cx="2935107" cy="343170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171450" indent="-171450">
              <a:spcAft>
                <a:spcPts val="600"/>
              </a:spcAft>
              <a:buClr>
                <a:srgbClr val="0E5299"/>
              </a:buClr>
              <a:buSzPct val="135000"/>
              <a:buFont typeface="Arial" panose="020B0604020202020204" pitchFamily="34" charset="0"/>
              <a:buChar char="•"/>
            </a:pPr>
            <a:r>
              <a:rPr lang="en-US" sz="1100" dirty="0">
                <a:cs typeface="Calibri"/>
              </a:rPr>
              <a:t>Early in the pandemic, we didn't know the effects of the vaccine on pregnant and breastfeeding women and their babies. </a:t>
            </a:r>
            <a:endParaRPr lang="en-US" sz="1100" dirty="0">
              <a:ea typeface="Calibri"/>
              <a:cs typeface="Calibri"/>
            </a:endParaRPr>
          </a:p>
          <a:p>
            <a:pPr marL="171450" indent="-171450">
              <a:spcAft>
                <a:spcPts val="600"/>
              </a:spcAft>
              <a:buClr>
                <a:srgbClr val="0E5299"/>
              </a:buClr>
              <a:buSzPct val="135000"/>
              <a:buFont typeface="Arial" panose="020B0604020202020204" pitchFamily="34" charset="0"/>
              <a:buChar char="•"/>
            </a:pPr>
            <a:r>
              <a:rPr lang="en-US" sz="1100" dirty="0">
                <a:cs typeface="Calibri"/>
              </a:rPr>
              <a:t>Now, we have lots of data, and we can confidently say: </a:t>
            </a:r>
            <a:r>
              <a:rPr lang="en-US" sz="1100" b="1" dirty="0">
                <a:cs typeface="Calibri"/>
              </a:rPr>
              <a:t>the COVID-19 vaccine is very safe for you and your baby, before, during, and after your pregnancy!</a:t>
            </a:r>
            <a:r>
              <a:rPr lang="en-US" sz="1100" dirty="0">
                <a:cs typeface="Calibri"/>
              </a:rPr>
              <a:t> </a:t>
            </a:r>
            <a:endParaRPr lang="en-US" sz="1100">
              <a:ea typeface="Calibri"/>
              <a:cs typeface="Calibri"/>
            </a:endParaRPr>
          </a:p>
          <a:p>
            <a:pPr marL="171450" indent="-171450">
              <a:spcAft>
                <a:spcPts val="600"/>
              </a:spcAft>
              <a:buClr>
                <a:srgbClr val="0E5299"/>
              </a:buClr>
              <a:buSzPct val="135000"/>
              <a:buFont typeface="Arial" panose="020B0604020202020204" pitchFamily="34" charset="0"/>
              <a:buChar char="•"/>
            </a:pPr>
            <a:r>
              <a:rPr lang="en-US" sz="1100" dirty="0">
                <a:cs typeface="Calibri"/>
              </a:rPr>
              <a:t>As of September 2023,</a:t>
            </a:r>
            <a:r>
              <a:rPr lang="en-US" sz="1100" b="1" dirty="0">
                <a:cs typeface="Calibri"/>
              </a:rPr>
              <a:t> hundreds of thousands of pregnant women have been safely vaccinated against COVID-19.</a:t>
            </a:r>
            <a:endParaRPr lang="en-US" sz="1100" b="1">
              <a:ea typeface="Calibri"/>
              <a:cs typeface="Calibri"/>
            </a:endParaRPr>
          </a:p>
          <a:p>
            <a:pPr marL="171450" indent="-171450">
              <a:spcAft>
                <a:spcPts val="600"/>
              </a:spcAft>
              <a:buClr>
                <a:srgbClr val="0E5299"/>
              </a:buClr>
              <a:buSzPct val="135000"/>
              <a:buFont typeface="Arial" panose="020B0604020202020204" pitchFamily="34" charset="0"/>
              <a:buChar char="•"/>
            </a:pPr>
            <a:r>
              <a:rPr lang="en-US" sz="1100" dirty="0">
                <a:cs typeface="Calibri"/>
              </a:rPr>
              <a:t>There have been </a:t>
            </a:r>
            <a:r>
              <a:rPr lang="en-US" sz="1100" b="1" dirty="0">
                <a:cs typeface="Calibri"/>
              </a:rPr>
              <a:t>no </a:t>
            </a:r>
            <a:r>
              <a:rPr lang="en-US" sz="1100" dirty="0">
                <a:cs typeface="Calibri"/>
              </a:rPr>
              <a:t>reports of any increased risk of pregnancy loss, growth problems, or birth defects.</a:t>
            </a:r>
            <a:endParaRPr lang="en-US" sz="1100">
              <a:ea typeface="Calibri"/>
              <a:cs typeface="Calibri"/>
            </a:endParaRPr>
          </a:p>
          <a:p>
            <a:pPr marL="171450" indent="-171450">
              <a:spcAft>
                <a:spcPts val="600"/>
              </a:spcAft>
              <a:buClr>
                <a:srgbClr val="0E5299"/>
              </a:buClr>
              <a:buSzPct val="135000"/>
              <a:buFont typeface="Arial" panose="020B0604020202020204" pitchFamily="34" charset="0"/>
              <a:buChar char="•"/>
            </a:pPr>
            <a:r>
              <a:rPr lang="en-US" sz="1100" dirty="0">
                <a:cs typeface="Calibri"/>
              </a:rPr>
              <a:t>The COVID-19 vaccine is not a live vaccine, and </a:t>
            </a:r>
            <a:r>
              <a:rPr lang="en-US" sz="1100" b="1" dirty="0">
                <a:cs typeface="Calibri"/>
              </a:rPr>
              <a:t>pregnant and breastfeeding women and their babies cannot get COVID-19 from the vaccine.</a:t>
            </a:r>
            <a:endParaRPr lang="en-US" sz="1100" b="1">
              <a:ea typeface="Calibri"/>
              <a:cs typeface="Calibri"/>
            </a:endParaRPr>
          </a:p>
          <a:p>
            <a:pPr marL="171450" indent="-171450">
              <a:spcAft>
                <a:spcPts val="600"/>
              </a:spcAft>
              <a:buClr>
                <a:srgbClr val="0E5299"/>
              </a:buClr>
              <a:buSzPct val="135000"/>
              <a:buFont typeface="Arial" panose="020B0604020202020204" pitchFamily="34" charset="0"/>
              <a:buChar char="•"/>
            </a:pPr>
            <a:r>
              <a:rPr lang="en-US" sz="1100" dirty="0">
                <a:cs typeface="Calibri"/>
              </a:rPr>
              <a:t>There is </a:t>
            </a:r>
            <a:r>
              <a:rPr lang="en-US" sz="1100" b="1" dirty="0">
                <a:cs typeface="Calibri"/>
              </a:rPr>
              <a:t>no need to 'pump and dump'</a:t>
            </a:r>
            <a:r>
              <a:rPr lang="en-US" sz="1100" dirty="0">
                <a:cs typeface="Calibri"/>
              </a:rPr>
              <a:t> when getting a vaccine while breastfeeding.</a:t>
            </a:r>
            <a:endParaRPr lang="en-US" sz="1100" dirty="0">
              <a:ea typeface="Calibri"/>
              <a:cs typeface="Calibri"/>
            </a:endParaRPr>
          </a:p>
        </p:txBody>
      </p:sp>
      <p:sp>
        <p:nvSpPr>
          <p:cNvPr id="41" name="Google Shape;56;p13">
            <a:extLst>
              <a:ext uri="{FF2B5EF4-FFF2-40B4-BE49-F238E27FC236}">
                <a16:creationId xmlns:a16="http://schemas.microsoft.com/office/drawing/2014/main" id="{940A9149-5F3F-4500-9FD7-DD9898E1E126}"/>
              </a:ext>
            </a:extLst>
          </p:cNvPr>
          <p:cNvSpPr/>
          <p:nvPr/>
        </p:nvSpPr>
        <p:spPr>
          <a:xfrm>
            <a:off x="10927602" y="1521"/>
            <a:ext cx="1119255" cy="354181"/>
          </a:xfrm>
          <a:prstGeom prst="rect">
            <a:avLst/>
          </a:prstGeom>
          <a:solidFill>
            <a:srgbClr val="FF3E55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latin typeface="Work Sans"/>
                <a:ea typeface="Work Sans"/>
                <a:cs typeface="Work Sans"/>
                <a:sym typeface="Work Sans"/>
              </a:rPr>
              <a:t>1</a:t>
            </a:r>
            <a:endParaRPr sz="2400" b="1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42" name="Google Shape;55;p13">
            <a:extLst>
              <a:ext uri="{FF2B5EF4-FFF2-40B4-BE49-F238E27FC236}">
                <a16:creationId xmlns:a16="http://schemas.microsoft.com/office/drawing/2014/main" id="{E96B9633-3909-46F4-86AC-DDFA9342047E}"/>
              </a:ext>
            </a:extLst>
          </p:cNvPr>
          <p:cNvSpPr/>
          <p:nvPr/>
        </p:nvSpPr>
        <p:spPr>
          <a:xfrm>
            <a:off x="10927603" y="355703"/>
            <a:ext cx="3474722" cy="7007424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28600" tIns="228600" rIns="228600" bIns="228600" anchor="t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" sz="1300" b="1">
                <a:latin typeface="Work Sans"/>
                <a:ea typeface="+mn-lt"/>
                <a:cs typeface="+mn-lt"/>
                <a:sym typeface="Work Sans"/>
              </a:rPr>
              <a:t>Add an image and scale it </a:t>
            </a:r>
            <a:endParaRPr lang="en" sz="1300">
              <a:ea typeface="+mn-lt"/>
              <a:cs typeface="+mn-lt"/>
              <a:sym typeface="Work Sans"/>
            </a:endParaRPr>
          </a:p>
          <a:p>
            <a:pPr>
              <a:lnSpc>
                <a:spcPct val="115000"/>
              </a:lnSpc>
              <a:buSzPts val="1100"/>
            </a:pPr>
            <a:r>
              <a:rPr lang="en" sz="1300">
                <a:latin typeface="Work Sans"/>
                <a:ea typeface="Work Sans"/>
                <a:cs typeface="Work Sans"/>
                <a:sym typeface="Work Sans"/>
              </a:rPr>
              <a:t>Go to Insert </a:t>
            </a:r>
            <a:r>
              <a:rPr lang="en" sz="13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→ </a:t>
            </a:r>
            <a:r>
              <a:rPr lang="en" sz="1300">
                <a:latin typeface="Work Sans"/>
                <a:ea typeface="Work Sans"/>
                <a:cs typeface="Work Sans"/>
                <a:sym typeface="Work Sans"/>
              </a:rPr>
              <a:t>Image </a:t>
            </a:r>
            <a:r>
              <a:rPr lang="en" sz="13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→ </a:t>
            </a:r>
            <a:r>
              <a:rPr lang="en" sz="1300">
                <a:latin typeface="Work Sans"/>
                <a:ea typeface="Work Sans"/>
                <a:cs typeface="Work Sans"/>
                <a:sym typeface="Work Sans"/>
              </a:rPr>
              <a:t> Upload from Computer and select an image you would like to use </a:t>
            </a:r>
            <a:r>
              <a:rPr lang="en-US" sz="1300">
                <a:latin typeface="Work Sans"/>
                <a:ea typeface="Work Sans"/>
                <a:cs typeface="Work Sans"/>
                <a:sym typeface="Work Sans"/>
              </a:rPr>
              <a:t>on the brochure cover.</a:t>
            </a:r>
            <a:endParaRPr sz="1300">
              <a:solidFill>
                <a:srgbClr val="000000"/>
              </a:solidFill>
              <a:latin typeface="Work Sans"/>
              <a:ea typeface="Work Sans"/>
              <a:cs typeface="Work Sans"/>
            </a:endParaRPr>
          </a:p>
          <a:p>
            <a:pPr>
              <a:lnSpc>
                <a:spcPct val="115000"/>
              </a:lnSpc>
              <a:buSzPts val="1100"/>
            </a:pPr>
            <a:endParaRPr lang="en" sz="1300">
              <a:solidFill>
                <a:srgbClr val="000000"/>
              </a:solidFill>
              <a:latin typeface="Work Sans"/>
              <a:ea typeface="Work Sans"/>
              <a:cs typeface="Work Sans"/>
            </a:endParaRPr>
          </a:p>
          <a:p>
            <a:r>
              <a:rPr lang="en" sz="1300">
                <a:latin typeface="Work Sans"/>
                <a:ea typeface="+mn-lt"/>
                <a:cs typeface="+mn-lt"/>
                <a:sym typeface="Work Sans"/>
              </a:rPr>
              <a:t>To scale, grab bottom right corner of image and hold the clicker down. Drag your mouse or finger across diagonally until it’s the same size/slightly bigger than the slide.</a:t>
            </a:r>
            <a:endParaRPr lang="en" sz="1300">
              <a:latin typeface="Work Sans"/>
              <a:ea typeface="+mn-lt"/>
              <a:cs typeface="+mn-lt"/>
            </a:endParaRPr>
          </a:p>
          <a:p>
            <a:endParaRPr lang="en" sz="1300">
              <a:latin typeface="Work Sans"/>
              <a:cs typeface="Calibri"/>
            </a:endParaRPr>
          </a:p>
          <a:p>
            <a:pPr>
              <a:lnSpc>
                <a:spcPct val="114999"/>
              </a:lnSpc>
            </a:pPr>
            <a:r>
              <a:rPr lang="en-US" sz="1300" b="1">
                <a:latin typeface="Work Sans"/>
                <a:cs typeface="Calibri"/>
              </a:rPr>
              <a:t>Send</a:t>
            </a:r>
            <a:r>
              <a:rPr lang="en-US" sz="1300" b="1">
                <a:latin typeface="Work Sans"/>
                <a:ea typeface="+mn-lt"/>
                <a:cs typeface="+mn-lt"/>
                <a:sym typeface="Work Sans"/>
              </a:rPr>
              <a:t> your image back</a:t>
            </a:r>
            <a:endParaRPr lang="en-US" sz="1300">
              <a:ea typeface="+mn-lt"/>
              <a:cs typeface="+mn-lt"/>
              <a:sym typeface="Work Sans"/>
            </a:endParaRPr>
          </a:p>
          <a:p>
            <a:pPr>
              <a:lnSpc>
                <a:spcPct val="114999"/>
              </a:lnSpc>
            </a:pPr>
            <a:r>
              <a:rPr lang="en-US" sz="1300">
                <a:latin typeface="Work Sans"/>
                <a:ea typeface="+mn-lt"/>
                <a:cs typeface="+mn-lt"/>
                <a:sym typeface="Work Sans"/>
              </a:rPr>
              <a:t>Once you size your image and scale it proportionally to the size of the slide or slightly bigger, right click on the image and go to Order </a:t>
            </a:r>
            <a:r>
              <a:rPr lang="en-US" sz="1300">
                <a:solidFill>
                  <a:schemeClr val="dk1"/>
                </a:solidFill>
                <a:latin typeface="Work Sans"/>
                <a:ea typeface="+mn-lt"/>
                <a:cs typeface="+mn-lt"/>
                <a:sym typeface="Work Sans"/>
              </a:rPr>
              <a:t>→ </a:t>
            </a:r>
            <a:r>
              <a:rPr lang="en-US" sz="1300">
                <a:latin typeface="Work Sans"/>
                <a:ea typeface="+mn-lt"/>
                <a:cs typeface="+mn-lt"/>
                <a:sym typeface="Work Sans"/>
              </a:rPr>
              <a:t> Send to back</a:t>
            </a:r>
            <a:endParaRPr lang="en-US"/>
          </a:p>
          <a:p>
            <a:pPr>
              <a:lnSpc>
                <a:spcPct val="115000"/>
              </a:lnSpc>
              <a:buSzPts val="1100"/>
            </a:pPr>
            <a:endParaRPr lang="en-US" sz="1300">
              <a:latin typeface="Work Sans"/>
              <a:ea typeface="Work Sans"/>
              <a:cs typeface="Work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300" b="1">
                <a:latin typeface="Work Sans"/>
                <a:ea typeface="Work Sans"/>
                <a:cs typeface="Work Sans"/>
                <a:sym typeface="Work Sans"/>
              </a:rPr>
              <a:t>Crop your image</a:t>
            </a:r>
            <a:endParaRPr lang="en-US" sz="1300" b="1">
              <a:solidFill>
                <a:srgbClr val="000000"/>
              </a:solidFill>
              <a:cs typeface="Calibri"/>
            </a:endParaRPr>
          </a:p>
          <a:p>
            <a:pPr>
              <a:lnSpc>
                <a:spcPct val="115000"/>
              </a:lnSpc>
              <a:buSzPts val="1100"/>
            </a:pPr>
            <a:r>
              <a:rPr lang="en-US" sz="1300">
                <a:latin typeface="Work Sans"/>
                <a:ea typeface="Work Sans"/>
                <a:cs typeface="Work Sans"/>
                <a:sym typeface="Work Sans"/>
              </a:rPr>
              <a:t>If the image is larger than the brochure cover, you can crop it by right clicking on the image and selecting the Crop tool that appears in the pop-up menu. You can then drag the black bars at the edges of the image to trim it to the right size. Click outside of the image to apply the changes.</a:t>
            </a:r>
            <a:endParaRPr lang="en-US" sz="1300">
              <a:latin typeface="Work Sans"/>
              <a:ea typeface="Work Sans"/>
              <a:cs typeface="Work Sans"/>
            </a:endParaRP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D4516AC6-797B-4CE9-A988-F9D291A992F5}"/>
              </a:ext>
            </a:extLst>
          </p:cNvPr>
          <p:cNvCxnSpPr>
            <a:cxnSpLocks/>
          </p:cNvCxnSpPr>
          <p:nvPr/>
        </p:nvCxnSpPr>
        <p:spPr>
          <a:xfrm flipH="1" flipV="1">
            <a:off x="10067585" y="3236457"/>
            <a:ext cx="860017" cy="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Google Shape;56;p13">
            <a:extLst>
              <a:ext uri="{FF2B5EF4-FFF2-40B4-BE49-F238E27FC236}">
                <a16:creationId xmlns:a16="http://schemas.microsoft.com/office/drawing/2014/main" id="{08289EA9-31C7-43A2-913E-2DAB392D948B}"/>
              </a:ext>
            </a:extLst>
          </p:cNvPr>
          <p:cNvSpPr/>
          <p:nvPr/>
        </p:nvSpPr>
        <p:spPr>
          <a:xfrm>
            <a:off x="1598114" y="-3163803"/>
            <a:ext cx="1119255" cy="354181"/>
          </a:xfrm>
          <a:prstGeom prst="rect">
            <a:avLst/>
          </a:prstGeom>
          <a:solidFill>
            <a:srgbClr val="FF3E55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latin typeface="Work Sans"/>
                <a:ea typeface="Work Sans"/>
                <a:cs typeface="Work Sans"/>
                <a:sym typeface="Work Sans"/>
              </a:rPr>
              <a:t>2</a:t>
            </a:r>
            <a:endParaRPr sz="2000" b="1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45" name="Google Shape;55;p13">
            <a:extLst>
              <a:ext uri="{FF2B5EF4-FFF2-40B4-BE49-F238E27FC236}">
                <a16:creationId xmlns:a16="http://schemas.microsoft.com/office/drawing/2014/main" id="{F9A96854-8AD7-4359-98DD-743182DB22DC}"/>
              </a:ext>
            </a:extLst>
          </p:cNvPr>
          <p:cNvSpPr/>
          <p:nvPr/>
        </p:nvSpPr>
        <p:spPr>
          <a:xfrm>
            <a:off x="1598114" y="-2805466"/>
            <a:ext cx="6861994" cy="2127113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28600" tIns="228600" rIns="228600" bIns="228600" anchor="t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  <a:buSzPts val="1100"/>
            </a:pPr>
            <a:r>
              <a:rPr lang="en-US" sz="1300" b="1">
                <a:latin typeface="Work Sans"/>
                <a:ea typeface="Work Sans"/>
                <a:cs typeface="Work Sans"/>
                <a:sym typeface="Work Sans"/>
              </a:rPr>
              <a:t>Include information on local vaccination efforts</a:t>
            </a:r>
            <a:endParaRPr lang="en-US" sz="1300" b="1">
              <a:solidFill>
                <a:srgbClr val="000000"/>
              </a:solidFill>
              <a:cs typeface="Calibri"/>
            </a:endParaRPr>
          </a:p>
          <a:p>
            <a:pPr>
              <a:lnSpc>
                <a:spcPct val="115000"/>
              </a:lnSpc>
              <a:spcAft>
                <a:spcPts val="1200"/>
              </a:spcAft>
              <a:buSzPts val="1100"/>
            </a:pPr>
            <a:r>
              <a:rPr lang="en-US" sz="1300">
                <a:latin typeface="Work Sans"/>
                <a:ea typeface="Work Sans"/>
                <a:cs typeface="Work Sans"/>
                <a:sym typeface="Work Sans"/>
              </a:rPr>
              <a:t>Use the top portion back cover of the brochure to provide resources and links out to more information on vaccination in the area.</a:t>
            </a:r>
            <a:endParaRPr lang="en-US" sz="1300">
              <a:latin typeface="Work Sans"/>
              <a:ea typeface="Work Sans"/>
              <a:cs typeface="Work Sans"/>
            </a:endParaRPr>
          </a:p>
          <a:p>
            <a:pPr>
              <a:lnSpc>
                <a:spcPct val="115000"/>
              </a:lnSpc>
              <a:spcAft>
                <a:spcPts val="1200"/>
              </a:spcAft>
              <a:buSzPts val="1100"/>
            </a:pPr>
            <a:r>
              <a:rPr lang="en-US" sz="1300">
                <a:latin typeface="Work Sans"/>
                <a:ea typeface="Work Sans"/>
                <a:cs typeface="Work Sans"/>
                <a:sym typeface="Work Sans"/>
              </a:rPr>
              <a:t>The text on this panel is completely editable and new text can be added by </a:t>
            </a:r>
            <a:br>
              <a:rPr lang="en-US" sz="1300">
                <a:latin typeface="Work Sans"/>
                <a:ea typeface="Work Sans"/>
                <a:cs typeface="Work Sans"/>
              </a:rPr>
            </a:br>
            <a:r>
              <a:rPr lang="en-US" sz="1300">
                <a:latin typeface="Work Sans"/>
                <a:ea typeface="Work Sans"/>
                <a:cs typeface="Work Sans"/>
                <a:sym typeface="Work Sans"/>
              </a:rPr>
              <a:t>right clicking on the border of a text box </a:t>
            </a:r>
            <a:r>
              <a:rPr lang="en" sz="13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→ selecting copy from the menu → </a:t>
            </a:r>
            <a:br>
              <a:rPr lang="en" sz="1300">
                <a:latin typeface="Work Sans"/>
                <a:ea typeface="Work Sans"/>
                <a:cs typeface="Work Sans"/>
              </a:rPr>
            </a:br>
            <a:r>
              <a:rPr lang="en" sz="13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right click where you want the new text box → select Paste from the menu</a:t>
            </a:r>
            <a:endParaRPr lang="en-US" sz="1300">
              <a:solidFill>
                <a:schemeClr val="dk1"/>
              </a:solidFill>
              <a:latin typeface="Work Sans"/>
              <a:ea typeface="Work Sans"/>
              <a:cs typeface="Work Sans"/>
            </a:endParaRPr>
          </a:p>
          <a:p>
            <a:pPr>
              <a:lnSpc>
                <a:spcPct val="115000"/>
              </a:lnSpc>
              <a:spcAft>
                <a:spcPts val="1200"/>
              </a:spcAft>
              <a:buSzPts val="1100"/>
            </a:pPr>
            <a:endParaRPr lang="en-US">
              <a:latin typeface="Work Sans"/>
              <a:ea typeface="Work Sans"/>
              <a:cs typeface="Work Sans"/>
              <a:sym typeface="Work Sans"/>
            </a:endParaRP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C5022308-EEC3-41D7-BF98-F646F6717B27}"/>
              </a:ext>
            </a:extLst>
          </p:cNvPr>
          <p:cNvCxnSpPr>
            <a:cxnSpLocks/>
          </p:cNvCxnSpPr>
          <p:nvPr/>
        </p:nvCxnSpPr>
        <p:spPr>
          <a:xfrm>
            <a:off x="5029200" y="-663806"/>
            <a:ext cx="0" cy="66380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5C5C9BA6-2CA1-4468-BF58-A33E9E4A3099}"/>
              </a:ext>
            </a:extLst>
          </p:cNvPr>
          <p:cNvCxnSpPr>
            <a:cxnSpLocks/>
          </p:cNvCxnSpPr>
          <p:nvPr/>
        </p:nvCxnSpPr>
        <p:spPr>
          <a:xfrm flipV="1">
            <a:off x="5029200" y="7783826"/>
            <a:ext cx="0" cy="62016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Google Shape;56;p13">
            <a:extLst>
              <a:ext uri="{FF2B5EF4-FFF2-40B4-BE49-F238E27FC236}">
                <a16:creationId xmlns:a16="http://schemas.microsoft.com/office/drawing/2014/main" id="{235E058F-E5A3-47DC-87C9-779245CB6E0C}"/>
              </a:ext>
            </a:extLst>
          </p:cNvPr>
          <p:cNvSpPr/>
          <p:nvPr/>
        </p:nvSpPr>
        <p:spPr>
          <a:xfrm>
            <a:off x="1609544" y="8054886"/>
            <a:ext cx="1119255" cy="354181"/>
          </a:xfrm>
          <a:prstGeom prst="rect">
            <a:avLst/>
          </a:prstGeom>
          <a:solidFill>
            <a:srgbClr val="FF3E55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latin typeface="Work Sans"/>
                <a:ea typeface="Work Sans"/>
                <a:cs typeface="Work Sans"/>
                <a:sym typeface="Work Sans"/>
              </a:rPr>
              <a:t>3</a:t>
            </a:r>
            <a:endParaRPr sz="2000" b="1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51" name="Google Shape;55;p13">
            <a:extLst>
              <a:ext uri="{FF2B5EF4-FFF2-40B4-BE49-F238E27FC236}">
                <a16:creationId xmlns:a16="http://schemas.microsoft.com/office/drawing/2014/main" id="{3959BEE5-F93A-45A0-B3A5-F1823705E1ED}"/>
              </a:ext>
            </a:extLst>
          </p:cNvPr>
          <p:cNvSpPr/>
          <p:nvPr/>
        </p:nvSpPr>
        <p:spPr>
          <a:xfrm>
            <a:off x="1609545" y="8410460"/>
            <a:ext cx="6736170" cy="1485965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28600" tIns="228600" rIns="228600" bIns="228600" anchor="t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  <a:buSzPts val="1100"/>
            </a:pPr>
            <a:r>
              <a:rPr lang="en-US" sz="1300" b="1">
                <a:latin typeface="Work Sans"/>
                <a:ea typeface="Work Sans"/>
                <a:cs typeface="Work Sans"/>
                <a:sym typeface="Work Sans"/>
              </a:rPr>
              <a:t>Add information on your organization and other relevant resources</a:t>
            </a:r>
            <a:endParaRPr lang="en-US" sz="1300" b="1">
              <a:latin typeface="Work Sans"/>
              <a:ea typeface="Work Sans"/>
              <a:cs typeface="Work Sans"/>
            </a:endParaRPr>
          </a:p>
          <a:p>
            <a:pPr>
              <a:lnSpc>
                <a:spcPct val="115000"/>
              </a:lnSpc>
              <a:spcAft>
                <a:spcPts val="600"/>
              </a:spcAft>
              <a:buSzPts val="1100"/>
            </a:pPr>
            <a:r>
              <a:rPr lang="en-US" sz="1300">
                <a:solidFill>
                  <a:srgbClr val="000000"/>
                </a:solidFill>
                <a:latin typeface="Work Sans"/>
                <a:sym typeface="Work Sans"/>
              </a:rPr>
              <a:t>The bottom portion of the back cover </a:t>
            </a:r>
            <a:r>
              <a:rPr lang="en-US" sz="1300">
                <a:latin typeface="Work Sans"/>
                <a:sym typeface="Work Sans"/>
              </a:rPr>
              <a:t>allows you to include organizational links, phone numbers, and other information useful to your community.</a:t>
            </a:r>
            <a:endParaRPr lang="en-US" sz="1300">
              <a:latin typeface="Work Sans"/>
            </a:endParaRPr>
          </a:p>
          <a:p>
            <a:pPr>
              <a:lnSpc>
                <a:spcPct val="115000"/>
              </a:lnSpc>
              <a:spcAft>
                <a:spcPts val="600"/>
              </a:spcAft>
              <a:buSzPts val="1100"/>
            </a:pPr>
            <a:r>
              <a:rPr lang="en-US" sz="1300">
                <a:latin typeface="Work Sans"/>
                <a:sym typeface="Work Sans"/>
              </a:rPr>
              <a:t>Be sure to include a date on the brochure as information changes quickly.</a:t>
            </a:r>
            <a:endParaRPr lang="en-US" sz="1300">
              <a:latin typeface="Work San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1ADDBB2-78D9-43B2-9A3E-B226619041D0}"/>
              </a:ext>
            </a:extLst>
          </p:cNvPr>
          <p:cNvGrpSpPr/>
          <p:nvPr/>
        </p:nvGrpSpPr>
        <p:grpSpPr>
          <a:xfrm>
            <a:off x="243192" y="288547"/>
            <a:ext cx="2935106" cy="477182"/>
            <a:chOff x="260480" y="277218"/>
            <a:chExt cx="2935106" cy="477182"/>
          </a:xfrm>
        </p:grpSpPr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DC3B3EF6-C2EA-4CA5-9439-67CC1523E96B}"/>
                </a:ext>
              </a:extLst>
            </p:cNvPr>
            <p:cNvSpPr txBox="1"/>
            <p:nvPr/>
          </p:nvSpPr>
          <p:spPr>
            <a:xfrm>
              <a:off x="270050" y="277218"/>
              <a:ext cx="2925536" cy="477182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14000"/>
                </a:lnSpc>
                <a:spcAft>
                  <a:spcPts val="600"/>
                </a:spcAft>
              </a:pPr>
              <a:r>
                <a:rPr lang="en-US" sz="1400" b="1">
                  <a:solidFill>
                    <a:srgbClr val="0E5299"/>
                  </a:solidFill>
                  <a:cs typeface="Calibri"/>
                </a:rPr>
                <a:t>Is the vaccine safe for me and my baby? What has changed over time? </a:t>
              </a:r>
            </a:p>
          </p:txBody>
        </p: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872F6E5C-DFBA-41FE-B17C-E6A4446660C3}"/>
                </a:ext>
              </a:extLst>
            </p:cNvPr>
            <p:cNvCxnSpPr>
              <a:cxnSpLocks/>
            </p:cNvCxnSpPr>
            <p:nvPr/>
          </p:nvCxnSpPr>
          <p:spPr>
            <a:xfrm>
              <a:off x="260480" y="490779"/>
              <a:ext cx="1353801" cy="0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961EB75-B677-4EB2-8E16-E168D3F070B0}"/>
              </a:ext>
            </a:extLst>
          </p:cNvPr>
          <p:cNvGrpSpPr/>
          <p:nvPr/>
        </p:nvGrpSpPr>
        <p:grpSpPr>
          <a:xfrm>
            <a:off x="243192" y="4538935"/>
            <a:ext cx="2935106" cy="430887"/>
            <a:chOff x="250383" y="4338444"/>
            <a:chExt cx="2935106" cy="430887"/>
          </a:xfrm>
        </p:grpSpPr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0D3ADBE8-63EB-44E9-A52A-758B6FB9CB81}"/>
                </a:ext>
              </a:extLst>
            </p:cNvPr>
            <p:cNvSpPr txBox="1"/>
            <p:nvPr/>
          </p:nvSpPr>
          <p:spPr>
            <a:xfrm>
              <a:off x="250383" y="4338444"/>
              <a:ext cx="2935106" cy="4308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b="1" dirty="0">
                  <a:solidFill>
                    <a:srgbClr val="0E5299"/>
                  </a:solidFill>
                  <a:cs typeface="Calibri"/>
                </a:rPr>
                <a:t>In fact, the real risk is when a pregnant woman chooses NOT to get vaccinated.</a:t>
              </a:r>
            </a:p>
          </p:txBody>
        </p: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849D79E5-0261-42E2-9C10-173112176399}"/>
                </a:ext>
              </a:extLst>
            </p:cNvPr>
            <p:cNvCxnSpPr>
              <a:cxnSpLocks/>
            </p:cNvCxnSpPr>
            <p:nvPr/>
          </p:nvCxnSpPr>
          <p:spPr>
            <a:xfrm>
              <a:off x="1480241" y="4758963"/>
              <a:ext cx="308950" cy="0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0" name="Picture 59" descr="Qr code&#10;&#10;Description automatically generated">
            <a:extLst>
              <a:ext uri="{FF2B5EF4-FFF2-40B4-BE49-F238E27FC236}">
                <a16:creationId xmlns:a16="http://schemas.microsoft.com/office/drawing/2014/main" id="{8F124589-E14D-4B54-BA87-9F37C9BB10C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790" y="6499419"/>
            <a:ext cx="712058" cy="712056"/>
          </a:xfrm>
          <a:prstGeom prst="rect">
            <a:avLst/>
          </a:prstGeom>
        </p:spPr>
      </p:pic>
      <p:pic>
        <p:nvPicPr>
          <p:cNvPr id="61" name="Picture 60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id="{C7359A88-94F6-4963-9D6D-60FB12FE628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2811" y="6626885"/>
            <a:ext cx="950200" cy="510077"/>
          </a:xfrm>
          <a:prstGeom prst="rect">
            <a:avLst/>
          </a:prstGeom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id="{3039E760-B36E-4833-85AD-AFFD85064626}"/>
              </a:ext>
            </a:extLst>
          </p:cNvPr>
          <p:cNvSpPr txBox="1"/>
          <p:nvPr/>
        </p:nvSpPr>
        <p:spPr>
          <a:xfrm>
            <a:off x="3622355" y="6043703"/>
            <a:ext cx="2705962" cy="45704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1100" dirty="0"/>
              <a:t>For answers to Frequently Asked Questions, visit </a:t>
            </a:r>
            <a:r>
              <a:rPr lang="en-US" sz="1100" b="1" dirty="0"/>
              <a:t>Migrant Clinicians Network</a:t>
            </a:r>
            <a:r>
              <a:rPr lang="en-US" sz="1100" dirty="0"/>
              <a:t> (MCN):</a:t>
            </a:r>
            <a:br>
              <a:rPr lang="en-US" sz="1100" dirty="0"/>
            </a:br>
            <a:r>
              <a:rPr lang="en-US" sz="1100" dirty="0"/>
              <a:t>https://bit.ly/3ki1xAI</a:t>
            </a:r>
            <a:endParaRPr lang="en-US" sz="1100" dirty="0">
              <a:cs typeface="Calibri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304D5CA4-54B1-4A3D-B278-0110600EAAAC}"/>
              </a:ext>
            </a:extLst>
          </p:cNvPr>
          <p:cNvSpPr txBox="1"/>
          <p:nvPr/>
        </p:nvSpPr>
        <p:spPr>
          <a:xfrm>
            <a:off x="3570853" y="4894814"/>
            <a:ext cx="2850937" cy="33855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buClr>
                <a:srgbClr val="0E5299"/>
              </a:buClr>
              <a:buSzPct val="225000"/>
            </a:pPr>
            <a:r>
              <a:rPr lang="en-US" sz="1100" b="1">
                <a:ea typeface="+mn-lt"/>
                <a:cs typeface="+mn-lt"/>
              </a:rPr>
              <a:t>Visit Centers for Disease Control and Prevention:</a:t>
            </a:r>
          </a:p>
          <a:p>
            <a:pPr algn="ctr"/>
            <a:r>
              <a:rPr lang="en-US" sz="1100">
                <a:latin typeface="Calibri"/>
                <a:ea typeface="+mn-lt"/>
                <a:cs typeface="Times New Roman"/>
              </a:rPr>
              <a:t>https://www.cdc.gov/coronavirus/2019-ncov/</a:t>
            </a:r>
            <a:endParaRPr lang="en-US" sz="1100">
              <a:latin typeface="Calibri"/>
              <a:cs typeface="Times New Roman"/>
            </a:endParaRP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96C1371D-FF5E-42E9-9249-1179055C07B0}"/>
              </a:ext>
            </a:extLst>
          </p:cNvPr>
          <p:cNvGrpSpPr/>
          <p:nvPr/>
        </p:nvGrpSpPr>
        <p:grpSpPr>
          <a:xfrm>
            <a:off x="4162378" y="5211276"/>
            <a:ext cx="1738552" cy="749316"/>
            <a:chOff x="3975652" y="4575416"/>
            <a:chExt cx="2254708" cy="971780"/>
          </a:xfrm>
        </p:grpSpPr>
        <p:pic>
          <p:nvPicPr>
            <p:cNvPr id="67" name="Picture 66" descr="Qr code&#10;&#10;Description automatically generated">
              <a:extLst>
                <a:ext uri="{FF2B5EF4-FFF2-40B4-BE49-F238E27FC236}">
                  <a16:creationId xmlns:a16="http://schemas.microsoft.com/office/drawing/2014/main" id="{367E9986-72C4-430E-AD07-F85E3566F18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8578" y="4575416"/>
              <a:ext cx="971782" cy="971780"/>
            </a:xfrm>
            <a:prstGeom prst="rect">
              <a:avLst/>
            </a:prstGeom>
          </p:spPr>
        </p:pic>
        <p:pic>
          <p:nvPicPr>
            <p:cNvPr id="71" name="Picture 70" descr="Logo&#10;&#10;Description automatically generated">
              <a:extLst>
                <a:ext uri="{FF2B5EF4-FFF2-40B4-BE49-F238E27FC236}">
                  <a16:creationId xmlns:a16="http://schemas.microsoft.com/office/drawing/2014/main" id="{2C430BF7-B074-4ACE-A6C4-4ACFFF980A9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5652" y="4683117"/>
              <a:ext cx="968624" cy="731855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60DCA4DC-A22C-2483-029A-A07D3E9BD879}"/>
              </a:ext>
            </a:extLst>
          </p:cNvPr>
          <p:cNvSpPr txBox="1"/>
          <p:nvPr/>
        </p:nvSpPr>
        <p:spPr>
          <a:xfrm>
            <a:off x="7210210" y="6441785"/>
            <a:ext cx="2334056" cy="7571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90000"/>
              </a:lnSpc>
              <a:spcAft>
                <a:spcPts val="400"/>
              </a:spcAft>
              <a:buClr>
                <a:srgbClr val="FFC000"/>
              </a:buClr>
            </a:pPr>
            <a:r>
              <a:rPr lang="en-US" sz="2400" b="1" dirty="0">
                <a:solidFill>
                  <a:schemeClr val="bg1"/>
                </a:solidFill>
                <a:ea typeface="+mn-lt"/>
                <a:cs typeface="+mn-lt"/>
              </a:rPr>
              <a:t>Get An Updated COVID Vaccine</a:t>
            </a:r>
            <a:endParaRPr lang="en-US" sz="2400" dirty="0">
              <a:solidFill>
                <a:schemeClr val="bg1"/>
              </a:solidFill>
              <a:ea typeface="Calibri"/>
              <a:cs typeface="Calibri" panose="020F0502020204030204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DFB1688-39B3-2B57-FAAD-73DA654678B5}"/>
              </a:ext>
            </a:extLst>
          </p:cNvPr>
          <p:cNvCxnSpPr>
            <a:cxnSpLocks/>
          </p:cNvCxnSpPr>
          <p:nvPr/>
        </p:nvCxnSpPr>
        <p:spPr>
          <a:xfrm>
            <a:off x="7210210" y="6368312"/>
            <a:ext cx="2334057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0D9BC6F-EB84-CE6D-7F3C-2C627D661898}"/>
              </a:ext>
            </a:extLst>
          </p:cNvPr>
          <p:cNvCxnSpPr>
            <a:cxnSpLocks/>
          </p:cNvCxnSpPr>
          <p:nvPr/>
        </p:nvCxnSpPr>
        <p:spPr>
          <a:xfrm>
            <a:off x="7210210" y="7253667"/>
            <a:ext cx="2334057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29635859-4E0F-220A-E2F9-740AE1F630AB}"/>
              </a:ext>
            </a:extLst>
          </p:cNvPr>
          <p:cNvSpPr txBox="1"/>
          <p:nvPr/>
        </p:nvSpPr>
        <p:spPr>
          <a:xfrm>
            <a:off x="7033788" y="7418709"/>
            <a:ext cx="2686901" cy="1661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s-ES" sz="1200">
                <a:solidFill>
                  <a:schemeClr val="bg1"/>
                </a:solidFill>
              </a:rPr>
              <a:t>COVID-19 </a:t>
            </a:r>
            <a:r>
              <a:rPr lang="es-ES" sz="1200" err="1">
                <a:solidFill>
                  <a:schemeClr val="bg1"/>
                </a:solidFill>
              </a:rPr>
              <a:t>Vaccine</a:t>
            </a:r>
            <a:r>
              <a:rPr lang="es-ES" sz="1200">
                <a:solidFill>
                  <a:schemeClr val="bg1"/>
                </a:solidFill>
              </a:rPr>
              <a:t> </a:t>
            </a:r>
            <a:r>
              <a:rPr lang="en-US" sz="1200">
                <a:solidFill>
                  <a:schemeClr val="bg1"/>
                </a:solidFill>
              </a:rPr>
              <a:t>Awareness</a:t>
            </a:r>
            <a:r>
              <a:rPr lang="es-ES" sz="1200">
                <a:solidFill>
                  <a:schemeClr val="bg1"/>
                </a:solidFill>
              </a:rPr>
              <a:t> </a:t>
            </a:r>
            <a:r>
              <a:rPr lang="es-ES" sz="1200" err="1">
                <a:solidFill>
                  <a:schemeClr val="bg1"/>
                </a:solidFill>
              </a:rPr>
              <a:t>Campaign</a:t>
            </a:r>
            <a:endParaRPr lang="es-ES" sz="1200">
              <a:solidFill>
                <a:schemeClr val="bg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636282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A6330557-A2A5-447D-8C26-D88E37F1D419}"/>
              </a:ext>
            </a:extLst>
          </p:cNvPr>
          <p:cNvGrpSpPr/>
          <p:nvPr/>
        </p:nvGrpSpPr>
        <p:grpSpPr>
          <a:xfrm>
            <a:off x="2634650" y="6615670"/>
            <a:ext cx="657883" cy="916640"/>
            <a:chOff x="489964" y="4822607"/>
            <a:chExt cx="593666" cy="827166"/>
          </a:xfrm>
        </p:grpSpPr>
        <p:pic>
          <p:nvPicPr>
            <p:cNvPr id="9" name="Picture 8" descr="A person in a blue dress&#10;&#10;Description automatically generated with low confidence">
              <a:extLst>
                <a:ext uri="{FF2B5EF4-FFF2-40B4-BE49-F238E27FC236}">
                  <a16:creationId xmlns:a16="http://schemas.microsoft.com/office/drawing/2014/main" id="{DDB35B20-603C-4910-87BA-665FEAC59E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2912"/>
            <a:stretch/>
          </p:blipFill>
          <p:spPr>
            <a:xfrm flipH="1">
              <a:off x="489964" y="4822607"/>
              <a:ext cx="593666" cy="818629"/>
            </a:xfrm>
            <a:prstGeom prst="rect">
              <a:avLst/>
            </a:prstGeom>
          </p:spPr>
        </p:pic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6A780DB7-0929-46D2-9C96-87885B1772A0}"/>
                </a:ext>
              </a:extLst>
            </p:cNvPr>
            <p:cNvSpPr/>
            <p:nvPr/>
          </p:nvSpPr>
          <p:spPr>
            <a:xfrm>
              <a:off x="539853" y="5541236"/>
              <a:ext cx="543777" cy="108537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50000">
                  <a:schemeClr val="bg1"/>
                </a:gs>
                <a:gs pos="100000">
                  <a:srgbClr val="FFFFFF">
                    <a:shade val="100000"/>
                    <a:satMod val="115000"/>
                    <a:alpha val="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69BCE140-F750-4BD1-8833-3C1C267493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3223" y="0"/>
            <a:ext cx="3315177" cy="1685062"/>
          </a:xfrm>
          <a:prstGeom prst="rect">
            <a:avLst/>
          </a:prstGeom>
        </p:spPr>
      </p:pic>
      <p:pic>
        <p:nvPicPr>
          <p:cNvPr id="10" name="Picture 9" descr="A picture containing person&#10;&#10;Description automatically generated">
            <a:extLst>
              <a:ext uri="{FF2B5EF4-FFF2-40B4-BE49-F238E27FC236}">
                <a16:creationId xmlns:a16="http://schemas.microsoft.com/office/drawing/2014/main" id="{96AE2270-A853-4200-B222-06983179E32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37" b="4908"/>
          <a:stretch/>
        </p:blipFill>
        <p:spPr>
          <a:xfrm>
            <a:off x="7388003" y="-7151"/>
            <a:ext cx="1815581" cy="1662918"/>
          </a:xfrm>
          <a:prstGeom prst="rect">
            <a:avLst/>
          </a:prstGeom>
        </p:spPr>
      </p:pic>
      <p:sp>
        <p:nvSpPr>
          <p:cNvPr id="89" name="Rectangle 88">
            <a:extLst>
              <a:ext uri="{FF2B5EF4-FFF2-40B4-BE49-F238E27FC236}">
                <a16:creationId xmlns:a16="http://schemas.microsoft.com/office/drawing/2014/main" id="{1514A06F-6C9B-400A-813A-0BB94C3D4BDA}"/>
              </a:ext>
            </a:extLst>
          </p:cNvPr>
          <p:cNvSpPr/>
          <p:nvPr/>
        </p:nvSpPr>
        <p:spPr>
          <a:xfrm>
            <a:off x="3371847" y="-2344"/>
            <a:ext cx="3371851" cy="840544"/>
          </a:xfrm>
          <a:prstGeom prst="rect">
            <a:avLst/>
          </a:prstGeom>
          <a:gradFill flip="none" rotWithShape="1">
            <a:gsLst>
              <a:gs pos="0">
                <a:srgbClr val="0E5299">
                  <a:alpha val="76000"/>
                </a:srgbClr>
              </a:gs>
              <a:gs pos="63000">
                <a:srgbClr val="0E5299">
                  <a:alpha val="86000"/>
                </a:srgbClr>
              </a:gs>
              <a:gs pos="100000">
                <a:srgbClr val="0E5299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E25588B-FE07-48CB-A7BA-42DD444F277B}"/>
              </a:ext>
            </a:extLst>
          </p:cNvPr>
          <p:cNvSpPr txBox="1"/>
          <p:nvPr/>
        </p:nvSpPr>
        <p:spPr>
          <a:xfrm>
            <a:off x="3655023" y="243326"/>
            <a:ext cx="2805498" cy="4985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s-ES" b="1">
                <a:solidFill>
                  <a:schemeClr val="bg1"/>
                </a:solidFill>
                <a:cs typeface="Calibri"/>
              </a:rPr>
              <a:t>WHAT TO KNOW WHEN GETTING THE COVID VACCINE</a:t>
            </a:r>
            <a:endParaRPr lang="es-ES" b="1">
              <a:solidFill>
                <a:schemeClr val="bg1"/>
              </a:solidFill>
              <a:ea typeface="Calibri"/>
              <a:cs typeface="Calibri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E219E5C-240E-4E38-9050-D19698E7D036}"/>
              </a:ext>
            </a:extLst>
          </p:cNvPr>
          <p:cNvGrpSpPr/>
          <p:nvPr/>
        </p:nvGrpSpPr>
        <p:grpSpPr>
          <a:xfrm>
            <a:off x="3652411" y="4432982"/>
            <a:ext cx="3013973" cy="1410724"/>
            <a:chOff x="3643289" y="4315161"/>
            <a:chExt cx="3013973" cy="1410724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4FD3EC11-B334-473F-BCC6-24366A951BED}"/>
                </a:ext>
              </a:extLst>
            </p:cNvPr>
            <p:cNvGrpSpPr/>
            <p:nvPr/>
          </p:nvGrpSpPr>
          <p:grpSpPr>
            <a:xfrm>
              <a:off x="3643289" y="4315161"/>
              <a:ext cx="1286764" cy="1409202"/>
              <a:chOff x="3643289" y="4315161"/>
              <a:chExt cx="1286764" cy="1409202"/>
            </a:xfrm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4C3BAA96-8C90-41D8-A7B5-0119B6C9224E}"/>
                  </a:ext>
                </a:extLst>
              </p:cNvPr>
              <p:cNvGrpSpPr/>
              <p:nvPr/>
            </p:nvGrpSpPr>
            <p:grpSpPr>
              <a:xfrm>
                <a:off x="3830342" y="4315161"/>
                <a:ext cx="912659" cy="912659"/>
                <a:chOff x="4125623" y="3537465"/>
                <a:chExt cx="1906877" cy="1906877"/>
              </a:xfrm>
            </p:grpSpPr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475462CB-7506-47B5-BEF3-D13CAE4F1353}"/>
                    </a:ext>
                  </a:extLst>
                </p:cNvPr>
                <p:cNvSpPr/>
                <p:nvPr/>
              </p:nvSpPr>
              <p:spPr>
                <a:xfrm>
                  <a:off x="4125623" y="3537465"/>
                  <a:ext cx="1906877" cy="1906877"/>
                </a:xfrm>
                <a:prstGeom prst="rect">
                  <a:avLst/>
                </a:prstGeom>
                <a:solidFill>
                  <a:srgbClr val="1565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64" name="Graphic 63">
                  <a:extLst>
                    <a:ext uri="{FF2B5EF4-FFF2-40B4-BE49-F238E27FC236}">
                      <a16:creationId xmlns:a16="http://schemas.microsoft.com/office/drawing/2014/main" id="{5CABCE15-D27A-47DA-946E-92F6653B156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293589" y="3691146"/>
                  <a:ext cx="1599516" cy="1599516"/>
                </a:xfrm>
                <a:prstGeom prst="rect">
                  <a:avLst/>
                </a:prstGeom>
              </p:spPr>
            </p:pic>
          </p:grp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A34D6256-75F4-4D11-9E4D-F4ABDB12E451}"/>
                  </a:ext>
                </a:extLst>
              </p:cNvPr>
              <p:cNvSpPr txBox="1"/>
              <p:nvPr/>
            </p:nvSpPr>
            <p:spPr>
              <a:xfrm>
                <a:off x="3643289" y="5267315"/>
                <a:ext cx="1286764" cy="457048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US" sz="1100" b="1"/>
                  <a:t>You will feel better </a:t>
                </a:r>
                <a:br>
                  <a:rPr lang="en-US" sz="1100" b="1"/>
                </a:br>
                <a:r>
                  <a:rPr lang="en-US" sz="1100" b="1"/>
                  <a:t>a few days after </a:t>
                </a:r>
                <a:br>
                  <a:rPr lang="en-US" sz="1100" b="1"/>
                </a:br>
                <a:r>
                  <a:rPr lang="en-US" sz="1100" b="1"/>
                  <a:t>your injection.</a:t>
                </a:r>
                <a:endParaRPr lang="en-US" sz="1100" b="1">
                  <a:cs typeface="Calibri"/>
                </a:endParaRPr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7D2CB385-2E8F-4957-A6FF-8EAA8DF3FEDC}"/>
                </a:ext>
              </a:extLst>
            </p:cNvPr>
            <p:cNvGrpSpPr/>
            <p:nvPr/>
          </p:nvGrpSpPr>
          <p:grpSpPr>
            <a:xfrm>
              <a:off x="5010136" y="4315758"/>
              <a:ext cx="1647126" cy="1410127"/>
              <a:chOff x="5010136" y="4315758"/>
              <a:chExt cx="1647126" cy="1410127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E53BD4F8-AFAC-4BB2-8D4D-6D1B2FDADE7F}"/>
                  </a:ext>
                </a:extLst>
              </p:cNvPr>
              <p:cNvGrpSpPr/>
              <p:nvPr/>
            </p:nvGrpSpPr>
            <p:grpSpPr>
              <a:xfrm>
                <a:off x="5406247" y="4315758"/>
                <a:ext cx="912659" cy="912659"/>
                <a:chOff x="5310651" y="3880938"/>
                <a:chExt cx="1906877" cy="1906877"/>
              </a:xfrm>
            </p:grpSpPr>
            <p:sp>
              <p:nvSpPr>
                <p:cNvPr id="65" name="Rectangle 64">
                  <a:extLst>
                    <a:ext uri="{FF2B5EF4-FFF2-40B4-BE49-F238E27FC236}">
                      <a16:creationId xmlns:a16="http://schemas.microsoft.com/office/drawing/2014/main" id="{4D389D62-A03D-46AE-B379-DEA9A654EFD2}"/>
                    </a:ext>
                  </a:extLst>
                </p:cNvPr>
                <p:cNvSpPr/>
                <p:nvPr/>
              </p:nvSpPr>
              <p:spPr>
                <a:xfrm>
                  <a:off x="5310651" y="3880938"/>
                  <a:ext cx="1906877" cy="1906877"/>
                </a:xfrm>
                <a:prstGeom prst="rect">
                  <a:avLst/>
                </a:prstGeom>
                <a:solidFill>
                  <a:srgbClr val="FBC02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66" name="Graphic 65">
                  <a:extLst>
                    <a:ext uri="{FF2B5EF4-FFF2-40B4-BE49-F238E27FC236}">
                      <a16:creationId xmlns:a16="http://schemas.microsoft.com/office/drawing/2014/main" id="{2982380A-5821-4881-8F72-A31E399D9B3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78794" y="3931315"/>
                  <a:ext cx="1806122" cy="1806122"/>
                </a:xfrm>
                <a:prstGeom prst="rect">
                  <a:avLst/>
                </a:prstGeom>
              </p:spPr>
            </p:pic>
          </p:grp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9494E1F9-E0B9-48F3-A35C-C638E094663E}"/>
                  </a:ext>
                </a:extLst>
              </p:cNvPr>
              <p:cNvSpPr txBox="1"/>
              <p:nvPr/>
            </p:nvSpPr>
            <p:spPr>
              <a:xfrm>
                <a:off x="5010136" y="5268837"/>
                <a:ext cx="1647126" cy="457048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1100" b="1"/>
                  <a:t>You are considered up to </a:t>
                </a:r>
                <a:br>
                  <a:rPr lang="en-US" sz="1100" b="1"/>
                </a:br>
                <a:r>
                  <a:rPr lang="en-US" sz="1100" b="1"/>
                  <a:t>date once you receive your </a:t>
                </a:r>
                <a:br>
                  <a:rPr lang="en-US" sz="1100" b="1"/>
                </a:br>
                <a:r>
                  <a:rPr lang="en-US" sz="1100" b="1"/>
                  <a:t>needed dose or doses.</a:t>
                </a:r>
                <a:endParaRPr lang="en-US" sz="1100">
                  <a:cs typeface="Calibri"/>
                </a:endParaRPr>
              </a:p>
            </p:txBody>
          </p:sp>
        </p:grp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0E48A02-8458-475B-8BCE-CF41ED4A85EA}"/>
              </a:ext>
            </a:extLst>
          </p:cNvPr>
          <p:cNvGrpSpPr/>
          <p:nvPr/>
        </p:nvGrpSpPr>
        <p:grpSpPr>
          <a:xfrm>
            <a:off x="3603792" y="6073028"/>
            <a:ext cx="2999312" cy="1422134"/>
            <a:chOff x="3594670" y="5978678"/>
            <a:chExt cx="2999312" cy="1422134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CDDE8E62-6C13-40D3-B7FE-BEC4C648D3A7}"/>
                </a:ext>
              </a:extLst>
            </p:cNvPr>
            <p:cNvGrpSpPr/>
            <p:nvPr/>
          </p:nvGrpSpPr>
          <p:grpSpPr>
            <a:xfrm>
              <a:off x="3594670" y="5981826"/>
              <a:ext cx="1446190" cy="1418986"/>
              <a:chOff x="3594670" y="5981826"/>
              <a:chExt cx="1446190" cy="1418986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B8583C2F-7784-4FCC-BD67-F89B45AAAB25}"/>
                  </a:ext>
                </a:extLst>
              </p:cNvPr>
              <p:cNvGrpSpPr/>
              <p:nvPr/>
            </p:nvGrpSpPr>
            <p:grpSpPr>
              <a:xfrm>
                <a:off x="3830342" y="5981826"/>
                <a:ext cx="912658" cy="912658"/>
                <a:chOff x="551043" y="6616319"/>
                <a:chExt cx="1906877" cy="1906877"/>
              </a:xfrm>
            </p:grpSpPr>
            <p:sp>
              <p:nvSpPr>
                <p:cNvPr id="67" name="Rectangle 66">
                  <a:extLst>
                    <a:ext uri="{FF2B5EF4-FFF2-40B4-BE49-F238E27FC236}">
                      <a16:creationId xmlns:a16="http://schemas.microsoft.com/office/drawing/2014/main" id="{0D9D98DC-A3DE-4819-BACD-1451DB23D2BA}"/>
                    </a:ext>
                  </a:extLst>
                </p:cNvPr>
                <p:cNvSpPr/>
                <p:nvPr/>
              </p:nvSpPr>
              <p:spPr>
                <a:xfrm>
                  <a:off x="551043" y="6616319"/>
                  <a:ext cx="1906877" cy="1906877"/>
                </a:xfrm>
                <a:prstGeom prst="rect">
                  <a:avLst/>
                </a:prstGeom>
                <a:solidFill>
                  <a:srgbClr val="FBC02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68" name="Graphic 67">
                  <a:extLst>
                    <a:ext uri="{FF2B5EF4-FFF2-40B4-BE49-F238E27FC236}">
                      <a16:creationId xmlns:a16="http://schemas.microsoft.com/office/drawing/2014/main" id="{108C51B7-80EA-4AA9-9180-F79C7FB5865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>
                  <a:extLs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9878" y="6689124"/>
                  <a:ext cx="1580314" cy="1761266"/>
                </a:xfrm>
                <a:prstGeom prst="rect">
                  <a:avLst/>
                </a:prstGeom>
              </p:spPr>
            </p:pic>
          </p:grp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35AAC854-2E22-419D-B132-096B2F209976}"/>
                  </a:ext>
                </a:extLst>
              </p:cNvPr>
              <p:cNvSpPr txBox="1"/>
              <p:nvPr/>
            </p:nvSpPr>
            <p:spPr>
              <a:xfrm>
                <a:off x="3594670" y="6943764"/>
                <a:ext cx="1446190" cy="457048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1100" b="1"/>
                  <a:t>Continue to wear a mask in crowded spaces </a:t>
                </a:r>
                <a:endParaRPr lang="en-US" sz="1100">
                  <a:cs typeface="Calibri"/>
                </a:endParaRPr>
              </a:p>
              <a:p>
                <a:pPr algn="ctr">
                  <a:lnSpc>
                    <a:spcPct val="90000"/>
                  </a:lnSpc>
                </a:pPr>
                <a:r>
                  <a:rPr lang="en-US" sz="1100" b="1"/>
                  <a:t>and wash your hands.</a:t>
                </a:r>
                <a:endParaRPr lang="en-US" sz="1100">
                  <a:ea typeface="+mn-lt"/>
                  <a:cs typeface="+mn-lt"/>
                </a:endParaRPr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4FD9E393-0A72-457D-A10E-4A652B5FDD1C}"/>
                </a:ext>
              </a:extLst>
            </p:cNvPr>
            <p:cNvGrpSpPr/>
            <p:nvPr/>
          </p:nvGrpSpPr>
          <p:grpSpPr>
            <a:xfrm>
              <a:off x="5178064" y="5978678"/>
              <a:ext cx="1415918" cy="1410703"/>
              <a:chOff x="5178064" y="5978678"/>
              <a:chExt cx="1415918" cy="1410703"/>
            </a:xfrm>
          </p:grpSpPr>
          <p:grpSp>
            <p:nvGrpSpPr>
              <p:cNvPr id="71" name="Group 70">
                <a:extLst>
                  <a:ext uri="{FF2B5EF4-FFF2-40B4-BE49-F238E27FC236}">
                    <a16:creationId xmlns:a16="http://schemas.microsoft.com/office/drawing/2014/main" id="{6A300940-612E-4434-A90A-166319E03B88}"/>
                  </a:ext>
                </a:extLst>
              </p:cNvPr>
              <p:cNvGrpSpPr/>
              <p:nvPr/>
            </p:nvGrpSpPr>
            <p:grpSpPr>
              <a:xfrm>
                <a:off x="5406247" y="5978678"/>
                <a:ext cx="910394" cy="950687"/>
                <a:chOff x="5310651" y="6616319"/>
                <a:chExt cx="1906877" cy="1991273"/>
              </a:xfrm>
            </p:grpSpPr>
            <p:sp>
              <p:nvSpPr>
                <p:cNvPr id="69" name="Rectangle 68">
                  <a:extLst>
                    <a:ext uri="{FF2B5EF4-FFF2-40B4-BE49-F238E27FC236}">
                      <a16:creationId xmlns:a16="http://schemas.microsoft.com/office/drawing/2014/main" id="{4ECC08A2-238A-4CB1-8AE0-794CADCFE2CA}"/>
                    </a:ext>
                  </a:extLst>
                </p:cNvPr>
                <p:cNvSpPr/>
                <p:nvPr/>
              </p:nvSpPr>
              <p:spPr>
                <a:xfrm>
                  <a:off x="5310651" y="6616319"/>
                  <a:ext cx="1906877" cy="1906877"/>
                </a:xfrm>
                <a:prstGeom prst="rect">
                  <a:avLst/>
                </a:prstGeom>
                <a:solidFill>
                  <a:srgbClr val="96CF3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70" name="Graphic 69">
                  <a:extLst>
                    <a:ext uri="{FF2B5EF4-FFF2-40B4-BE49-F238E27FC236}">
                      <a16:creationId xmlns:a16="http://schemas.microsoft.com/office/drawing/2014/main" id="{A5138267-2CC7-4BD0-98E1-87BB31AA73C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">
                  <a:extLst>
                    <a:ext uri="{96DAC541-7B7A-43D3-8B79-37D633B846F1}">
                      <asvg:svgBlip xmlns:asvg="http://schemas.microsoft.com/office/drawing/2016/SVG/main" r:embed="rId1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538062" y="6700715"/>
                  <a:ext cx="1496071" cy="1906877"/>
                </a:xfrm>
                <a:prstGeom prst="rect">
                  <a:avLst/>
                </a:prstGeom>
              </p:spPr>
            </p:pic>
          </p:grp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450DF418-A625-4960-A393-2A15BFEA09B0}"/>
                  </a:ext>
                </a:extLst>
              </p:cNvPr>
              <p:cNvSpPr txBox="1"/>
              <p:nvPr/>
            </p:nvSpPr>
            <p:spPr>
              <a:xfrm>
                <a:off x="5178064" y="6932333"/>
                <a:ext cx="1415918" cy="457048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US" sz="1100" b="1"/>
                  <a:t>You did your part to protect yourself and others from COVID-19!</a:t>
                </a:r>
                <a:endParaRPr lang="en-US" sz="1100" b="1">
                  <a:cs typeface="Calibri"/>
                </a:endParaRPr>
              </a:p>
            </p:txBody>
          </p:sp>
        </p:grp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5B26A313-EF91-69B5-D9B5-A85F9EA00FD7}"/>
              </a:ext>
            </a:extLst>
          </p:cNvPr>
          <p:cNvGrpSpPr/>
          <p:nvPr/>
        </p:nvGrpSpPr>
        <p:grpSpPr>
          <a:xfrm>
            <a:off x="3588981" y="981562"/>
            <a:ext cx="2876419" cy="1401910"/>
            <a:chOff x="3568199" y="884374"/>
            <a:chExt cx="2876419" cy="1401910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2053061B-7931-3DD4-8CFD-4B1325111B9D}"/>
                </a:ext>
              </a:extLst>
            </p:cNvPr>
            <p:cNvGrpSpPr/>
            <p:nvPr/>
          </p:nvGrpSpPr>
          <p:grpSpPr>
            <a:xfrm>
              <a:off x="5261988" y="884374"/>
              <a:ext cx="1182630" cy="1401910"/>
              <a:chOff x="5261988" y="884374"/>
              <a:chExt cx="1182630" cy="1401910"/>
            </a:xfrm>
          </p:grpSpPr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id="{8C92E1F6-CB79-4454-8F75-4337B1CD1240}"/>
                  </a:ext>
                </a:extLst>
              </p:cNvPr>
              <p:cNvGrpSpPr/>
              <p:nvPr/>
            </p:nvGrpSpPr>
            <p:grpSpPr>
              <a:xfrm>
                <a:off x="5396974" y="884374"/>
                <a:ext cx="912659" cy="904573"/>
                <a:chOff x="5308054" y="1151350"/>
                <a:chExt cx="1912070" cy="1895129"/>
              </a:xfrm>
            </p:grpSpPr>
            <p:sp>
              <p:nvSpPr>
                <p:cNvPr id="59" name="Rectangle 58">
                  <a:extLst>
                    <a:ext uri="{FF2B5EF4-FFF2-40B4-BE49-F238E27FC236}">
                      <a16:creationId xmlns:a16="http://schemas.microsoft.com/office/drawing/2014/main" id="{18E70612-92D9-41E3-A0B5-16C06E125376}"/>
                    </a:ext>
                  </a:extLst>
                </p:cNvPr>
                <p:cNvSpPr/>
                <p:nvPr/>
              </p:nvSpPr>
              <p:spPr>
                <a:xfrm>
                  <a:off x="5308054" y="1151350"/>
                  <a:ext cx="1912070" cy="1895129"/>
                </a:xfrm>
                <a:prstGeom prst="rect">
                  <a:avLst/>
                </a:prstGeom>
                <a:solidFill>
                  <a:srgbClr val="96CF3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60" name="Graphic 59">
                  <a:extLst>
                    <a:ext uri="{FF2B5EF4-FFF2-40B4-BE49-F238E27FC236}">
                      <a16:creationId xmlns:a16="http://schemas.microsoft.com/office/drawing/2014/main" id="{897F88EE-9380-4C72-87E9-2CFBA51EAA8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4">
                  <a:extLst>
                    <a:ext uri="{96DAC541-7B7A-43D3-8B79-37D633B846F1}">
                      <asvg:svgBlip xmlns:asvg="http://schemas.microsoft.com/office/drawing/2016/SVG/main" r:embed="rId1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614345" y="1244342"/>
                  <a:ext cx="1266835" cy="1747665"/>
                </a:xfrm>
                <a:prstGeom prst="rect">
                  <a:avLst/>
                </a:prstGeom>
              </p:spPr>
            </p:pic>
          </p:grp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72B83FDF-F93F-4618-9DBE-B31F40A0657A}"/>
                  </a:ext>
                </a:extLst>
              </p:cNvPr>
              <p:cNvSpPr txBox="1"/>
              <p:nvPr/>
            </p:nvSpPr>
            <p:spPr>
              <a:xfrm>
                <a:off x="5261988" y="1829236"/>
                <a:ext cx="1182630" cy="457048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US" sz="1100" b="1" dirty="0"/>
                  <a:t>All vaccines against COVID-19 are safe and effective.</a:t>
                </a:r>
                <a:endParaRPr lang="en-US" sz="1100" b="1" dirty="0">
                  <a:ea typeface="Calibri"/>
                  <a:cs typeface="Calibri"/>
                </a:endParaRPr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3008E4F4-9A14-8B68-502F-C24F00AD5E4E}"/>
                </a:ext>
              </a:extLst>
            </p:cNvPr>
            <p:cNvGrpSpPr/>
            <p:nvPr/>
          </p:nvGrpSpPr>
          <p:grpSpPr>
            <a:xfrm>
              <a:off x="3568199" y="887343"/>
              <a:ext cx="1419110" cy="1398941"/>
              <a:chOff x="3568199" y="887343"/>
              <a:chExt cx="1419110" cy="1398941"/>
            </a:xfrm>
          </p:grpSpPr>
          <p:grpSp>
            <p:nvGrpSpPr>
              <p:cNvPr id="2" name="Group 1">
                <a:extLst>
                  <a:ext uri="{FF2B5EF4-FFF2-40B4-BE49-F238E27FC236}">
                    <a16:creationId xmlns:a16="http://schemas.microsoft.com/office/drawing/2014/main" id="{924410D2-E053-4B13-9AF3-7AB02607E8E3}"/>
                  </a:ext>
                </a:extLst>
              </p:cNvPr>
              <p:cNvGrpSpPr/>
              <p:nvPr/>
            </p:nvGrpSpPr>
            <p:grpSpPr>
              <a:xfrm>
                <a:off x="3818682" y="887343"/>
                <a:ext cx="912658" cy="912658"/>
                <a:chOff x="3715046" y="1230483"/>
                <a:chExt cx="1906877" cy="1906877"/>
              </a:xfrm>
            </p:grpSpPr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FC1CE315-88D0-4FAB-B917-12F8669FFDDA}"/>
                    </a:ext>
                  </a:extLst>
                </p:cNvPr>
                <p:cNvSpPr/>
                <p:nvPr/>
              </p:nvSpPr>
              <p:spPr>
                <a:xfrm>
                  <a:off x="3715046" y="1230483"/>
                  <a:ext cx="1906877" cy="1906877"/>
                </a:xfrm>
                <a:prstGeom prst="rect">
                  <a:avLst/>
                </a:prstGeom>
                <a:solidFill>
                  <a:srgbClr val="1565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54" name="Graphic 53">
                  <a:extLst>
                    <a:ext uri="{FF2B5EF4-FFF2-40B4-BE49-F238E27FC236}">
                      <a16:creationId xmlns:a16="http://schemas.microsoft.com/office/drawing/2014/main" id="{4EA2C26A-014B-4A02-8B74-A5A9C7085E3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6">
                  <a:extLst>
                    <a:ext uri="{96DAC541-7B7A-43D3-8B79-37D633B846F1}">
                      <asvg:svgBlip xmlns:asvg="http://schemas.microsoft.com/office/drawing/2016/SVG/main" r:embed="rId1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910661" y="1298402"/>
                  <a:ext cx="1508158" cy="1749464"/>
                </a:xfrm>
                <a:prstGeom prst="rect">
                  <a:avLst/>
                </a:prstGeom>
              </p:spPr>
            </p:pic>
          </p:grpSp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8B8A546D-0D96-41A8-AF3B-4B63418BEC93}"/>
                  </a:ext>
                </a:extLst>
              </p:cNvPr>
              <p:cNvSpPr txBox="1"/>
              <p:nvPr/>
            </p:nvSpPr>
            <p:spPr>
              <a:xfrm>
                <a:off x="3568199" y="1829236"/>
                <a:ext cx="1419110" cy="457048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US" sz="1100" b="1"/>
                  <a:t>It is important to get vaccinated, even if you have had COVID-19.</a:t>
                </a:r>
              </a:p>
            </p:txBody>
          </p:sp>
        </p:grpSp>
      </p:grpSp>
      <p:sp>
        <p:nvSpPr>
          <p:cNvPr id="91" name="Rectangle 90">
            <a:extLst>
              <a:ext uri="{FF2B5EF4-FFF2-40B4-BE49-F238E27FC236}">
                <a16:creationId xmlns:a16="http://schemas.microsoft.com/office/drawing/2014/main" id="{5B5B4C32-5690-42D3-8E0F-8B8D57B90BE8}"/>
              </a:ext>
            </a:extLst>
          </p:cNvPr>
          <p:cNvSpPr/>
          <p:nvPr/>
        </p:nvSpPr>
        <p:spPr>
          <a:xfrm>
            <a:off x="6743223" y="1359731"/>
            <a:ext cx="3319268" cy="396186"/>
          </a:xfrm>
          <a:prstGeom prst="rect">
            <a:avLst/>
          </a:prstGeom>
          <a:solidFill>
            <a:srgbClr val="549F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25469997-340E-4E4D-9DDD-329EFC5C9422}"/>
              </a:ext>
            </a:extLst>
          </p:cNvPr>
          <p:cNvSpPr txBox="1"/>
          <p:nvPr/>
        </p:nvSpPr>
        <p:spPr>
          <a:xfrm>
            <a:off x="7162549" y="1448187"/>
            <a:ext cx="2472410" cy="23544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s-ES" sz="1700" b="1">
                <a:solidFill>
                  <a:schemeClr val="bg1"/>
                </a:solidFill>
                <a:cs typeface="Calibri"/>
              </a:rPr>
              <a:t>BENEFITS OF VACCINATION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C180C783-5033-41A5-818F-D7E275EF2D0F}"/>
              </a:ext>
            </a:extLst>
          </p:cNvPr>
          <p:cNvSpPr/>
          <p:nvPr/>
        </p:nvSpPr>
        <p:spPr>
          <a:xfrm>
            <a:off x="6743697" y="5733628"/>
            <a:ext cx="3318795" cy="398175"/>
          </a:xfrm>
          <a:prstGeom prst="rect">
            <a:avLst/>
          </a:prstGeom>
          <a:gradFill flip="none" rotWithShape="1">
            <a:gsLst>
              <a:gs pos="0">
                <a:srgbClr val="C00000">
                  <a:alpha val="78000"/>
                </a:srgbClr>
              </a:gs>
              <a:gs pos="63000">
                <a:srgbClr val="C00000">
                  <a:alpha val="85000"/>
                </a:srgbClr>
              </a:gs>
              <a:gs pos="100000">
                <a:srgbClr val="C00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DB90134A-2100-44CE-B08A-1B5B56D1DA59}"/>
              </a:ext>
            </a:extLst>
          </p:cNvPr>
          <p:cNvSpPr txBox="1"/>
          <p:nvPr/>
        </p:nvSpPr>
        <p:spPr>
          <a:xfrm>
            <a:off x="7181121" y="5828555"/>
            <a:ext cx="2435266" cy="23544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s-ES" sz="1700" b="1">
                <a:solidFill>
                  <a:schemeClr val="bg1"/>
                </a:solidFill>
                <a:cs typeface="Calibri"/>
              </a:rPr>
              <a:t>RISKS FOR UNVACCINATED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44FF3B32-BCBB-4E36-AA4F-850C58A6E173}"/>
              </a:ext>
            </a:extLst>
          </p:cNvPr>
          <p:cNvSpPr txBox="1"/>
          <p:nvPr/>
        </p:nvSpPr>
        <p:spPr>
          <a:xfrm>
            <a:off x="6966944" y="6270305"/>
            <a:ext cx="2829990" cy="100027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171450" indent="-171450">
              <a:spcAft>
                <a:spcPts val="600"/>
              </a:spcAft>
              <a:buClr>
                <a:srgbClr val="C00000"/>
              </a:buClr>
              <a:buSzPct val="150000"/>
              <a:buFont typeface="Calibri" panose="020F0502020204030204" pitchFamily="34" charset="0"/>
              <a:buChar char="x"/>
            </a:pPr>
            <a:r>
              <a:rPr lang="en-US" sz="1100" dirty="0">
                <a:cs typeface="Calibri"/>
              </a:rPr>
              <a:t>Higher risk of COVID-19 infection.</a:t>
            </a:r>
            <a:endParaRPr lang="en-US" sz="1100" dirty="0"/>
          </a:p>
          <a:p>
            <a:pPr marL="171450" indent="-171450">
              <a:spcAft>
                <a:spcPts val="600"/>
              </a:spcAft>
              <a:buClr>
                <a:srgbClr val="C00000"/>
              </a:buClr>
              <a:buSzPct val="150000"/>
              <a:buFont typeface="Calibri" panose="020F0502020204030204" pitchFamily="34" charset="0"/>
              <a:buChar char="x"/>
            </a:pPr>
            <a:r>
              <a:rPr lang="en-US" sz="1100" dirty="0"/>
              <a:t>Higher risk of serious infection, hospitalization, and death.</a:t>
            </a:r>
            <a:endParaRPr lang="en-US" sz="1100" dirty="0">
              <a:cs typeface="Calibri"/>
            </a:endParaRPr>
          </a:p>
          <a:p>
            <a:pPr marL="171450" indent="-171450">
              <a:spcAft>
                <a:spcPts val="600"/>
              </a:spcAft>
              <a:buClr>
                <a:srgbClr val="C00000"/>
              </a:buClr>
              <a:buSzPct val="150000"/>
              <a:buFont typeface="Calibri" panose="020F0502020204030204" pitchFamily="34" charset="0"/>
              <a:buChar char="x"/>
            </a:pPr>
            <a:r>
              <a:rPr lang="en-US" sz="1100" dirty="0">
                <a:cs typeface="Calibri"/>
              </a:rPr>
              <a:t>Higher risk of being exposed to new mutations that are more contagious and dangerous.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202A308C-7CEE-4935-B621-3628895777AE}"/>
              </a:ext>
            </a:extLst>
          </p:cNvPr>
          <p:cNvSpPr txBox="1"/>
          <p:nvPr/>
        </p:nvSpPr>
        <p:spPr>
          <a:xfrm>
            <a:off x="6966944" y="1881357"/>
            <a:ext cx="2829990" cy="366254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171450" indent="-171450">
              <a:spcAft>
                <a:spcPts val="800"/>
              </a:spcAft>
              <a:buClr>
                <a:srgbClr val="84BAF0"/>
              </a:buClr>
              <a:buSzPct val="120000"/>
              <a:buFont typeface="Wingdings" panose="05000000000000000000" pitchFamily="2" charset="2"/>
              <a:buChar char="ü"/>
            </a:pPr>
            <a:r>
              <a:rPr lang="en-US" sz="1100" dirty="0">
                <a:cs typeface="Calibri"/>
              </a:rPr>
              <a:t>Vaccination protects you, your family, your children, and your co-workers from becoming seriously ill and being hospitalized. </a:t>
            </a:r>
          </a:p>
          <a:p>
            <a:pPr marL="171450" indent="-171450">
              <a:spcAft>
                <a:spcPts val="800"/>
              </a:spcAft>
              <a:buClr>
                <a:srgbClr val="84BAF0"/>
              </a:buClr>
              <a:buSzPct val="120000"/>
              <a:buFont typeface="Wingdings" panose="05000000000000000000" pitchFamily="2" charset="2"/>
              <a:buChar char="ü"/>
            </a:pPr>
            <a:r>
              <a:rPr lang="en-US" sz="1100" dirty="0">
                <a:cs typeface="Calibri"/>
              </a:rPr>
              <a:t>Vaccination decreases risks for moms and </a:t>
            </a:r>
            <a:br>
              <a:rPr lang="en-US" sz="1100" dirty="0">
                <a:cs typeface="Calibri"/>
              </a:rPr>
            </a:br>
            <a:r>
              <a:rPr lang="en-US" sz="1100" dirty="0">
                <a:cs typeface="Calibri"/>
              </a:rPr>
              <a:t>their babies.</a:t>
            </a:r>
          </a:p>
          <a:p>
            <a:pPr marL="171450" indent="-171450">
              <a:spcAft>
                <a:spcPts val="800"/>
              </a:spcAft>
              <a:buClr>
                <a:srgbClr val="84BAF0"/>
              </a:buClr>
              <a:buSzPct val="120000"/>
              <a:buFont typeface="Wingdings" panose="05000000000000000000" pitchFamily="2" charset="2"/>
              <a:buChar char="ü"/>
            </a:pPr>
            <a:r>
              <a:rPr lang="en-US" sz="1100" dirty="0">
                <a:cs typeface="Calibri"/>
              </a:rPr>
              <a:t>Vaccination decreases the number of new, severe and deadly COVID-19 cases in </a:t>
            </a:r>
            <a:br>
              <a:rPr lang="en-US" sz="1100" dirty="0">
                <a:cs typeface="Calibri"/>
              </a:rPr>
            </a:br>
            <a:r>
              <a:rPr lang="en-US" sz="1100" dirty="0">
                <a:cs typeface="Calibri"/>
              </a:rPr>
              <a:t>your community.</a:t>
            </a:r>
          </a:p>
          <a:p>
            <a:pPr marL="171450" indent="-171450">
              <a:spcAft>
                <a:spcPts val="800"/>
              </a:spcAft>
              <a:buClr>
                <a:srgbClr val="84BAF0"/>
              </a:buClr>
              <a:buSzPct val="120000"/>
              <a:buFont typeface="Wingdings" panose="05000000000000000000" pitchFamily="2" charset="2"/>
              <a:buChar char="ü"/>
            </a:pPr>
            <a:r>
              <a:rPr lang="en-US" sz="1100" dirty="0">
                <a:cs typeface="Calibri"/>
              </a:rPr>
              <a:t>Vaccination protects hospitals and healthcare providers from being overwhelmed with patients severely ill with COVID-19.</a:t>
            </a:r>
          </a:p>
          <a:p>
            <a:pPr marL="171450" indent="-171450">
              <a:spcAft>
                <a:spcPts val="800"/>
              </a:spcAft>
              <a:buClr>
                <a:srgbClr val="84BAF0"/>
              </a:buClr>
              <a:buSzPct val="120000"/>
              <a:buFont typeface="Wingdings" panose="05000000000000000000" pitchFamily="2" charset="2"/>
              <a:buChar char="ü"/>
            </a:pPr>
            <a:r>
              <a:rPr lang="en-US" sz="1100" dirty="0">
                <a:cs typeface="Calibri"/>
              </a:rPr>
              <a:t>The more people vaccinated in our community, the less we need to worry about new variants.</a:t>
            </a:r>
          </a:p>
          <a:p>
            <a:pPr marL="171450" indent="-171450">
              <a:spcAft>
                <a:spcPts val="800"/>
              </a:spcAft>
              <a:buClr>
                <a:srgbClr val="84BAF0"/>
              </a:buClr>
              <a:buSzPct val="120000"/>
              <a:buFont typeface="Wingdings" panose="05000000000000000000" pitchFamily="2" charset="2"/>
              <a:buChar char="ü"/>
            </a:pPr>
            <a:r>
              <a:rPr lang="en-US" sz="1100" dirty="0">
                <a:cs typeface="Calibri"/>
              </a:rPr>
              <a:t>Reduces the risk of stillbirth</a:t>
            </a:r>
          </a:p>
          <a:p>
            <a:pPr marL="171450" indent="-171450">
              <a:spcAft>
                <a:spcPts val="800"/>
              </a:spcAft>
              <a:buClr>
                <a:srgbClr val="84BAF0"/>
              </a:buClr>
              <a:buSzPct val="120000"/>
              <a:buFont typeface="Wingdings" panose="05000000000000000000" pitchFamily="2" charset="2"/>
              <a:buChar char="ü"/>
            </a:pPr>
            <a:r>
              <a:rPr lang="en-US" sz="1100" dirty="0">
                <a:cs typeface="Calibri"/>
              </a:rPr>
              <a:t>Antibodies from vaccinated women can pass to their babies and possibly protect babies from COVID-19.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ACD0DCBD-3FEF-4229-A339-0F2FC7A58552}"/>
              </a:ext>
            </a:extLst>
          </p:cNvPr>
          <p:cNvSpPr/>
          <p:nvPr/>
        </p:nvSpPr>
        <p:spPr>
          <a:xfrm>
            <a:off x="-15213" y="2479110"/>
            <a:ext cx="3387060" cy="404934"/>
          </a:xfrm>
          <a:prstGeom prst="rect">
            <a:avLst/>
          </a:prstGeom>
          <a:gradFill flip="none" rotWithShape="1">
            <a:gsLst>
              <a:gs pos="0">
                <a:srgbClr val="0E5299">
                  <a:alpha val="76000"/>
                </a:srgbClr>
              </a:gs>
              <a:gs pos="63000">
                <a:srgbClr val="0E5299">
                  <a:alpha val="86000"/>
                </a:srgbClr>
              </a:gs>
              <a:gs pos="100000">
                <a:srgbClr val="0E5299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FE49E698-502A-4032-A4BF-1A132E2086B9}"/>
              </a:ext>
            </a:extLst>
          </p:cNvPr>
          <p:cNvSpPr txBox="1"/>
          <p:nvPr/>
        </p:nvSpPr>
        <p:spPr>
          <a:xfrm>
            <a:off x="591065" y="2566431"/>
            <a:ext cx="2120962" cy="2492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s-ES" b="1">
                <a:solidFill>
                  <a:schemeClr val="bg1"/>
                </a:solidFill>
              </a:rPr>
              <a:t>RECOMMENDATIONS</a:t>
            </a:r>
            <a:endParaRPr lang="es-ES" b="1">
              <a:solidFill>
                <a:schemeClr val="bg1"/>
              </a:solidFill>
              <a:cs typeface="Calibri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904400D5-4235-44E3-A0F0-2183C360E0EB}"/>
              </a:ext>
            </a:extLst>
          </p:cNvPr>
          <p:cNvSpPr txBox="1"/>
          <p:nvPr/>
        </p:nvSpPr>
        <p:spPr>
          <a:xfrm>
            <a:off x="194208" y="2977075"/>
            <a:ext cx="3001933" cy="366254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171450" indent="-171450">
              <a:spcAft>
                <a:spcPts val="600"/>
              </a:spcAft>
              <a:buClr>
                <a:srgbClr val="0E5299"/>
              </a:buClr>
              <a:buSzPct val="225000"/>
              <a:buFont typeface="Calibri,Sans-Serif" panose="020F0502020204030204" pitchFamily="34" charset="0"/>
              <a:buChar char="₊"/>
            </a:pPr>
            <a:r>
              <a:rPr lang="en-US" sz="1100" dirty="0"/>
              <a:t>Get your updated vaccine.</a:t>
            </a:r>
            <a:endParaRPr lang="en-US" sz="1100" dirty="0">
              <a:cs typeface="Calibri"/>
            </a:endParaRPr>
          </a:p>
          <a:p>
            <a:pPr marL="171450" indent="-171450">
              <a:spcAft>
                <a:spcPts val="600"/>
              </a:spcAft>
              <a:buClr>
                <a:srgbClr val="0E5299"/>
              </a:buClr>
              <a:buSzPct val="225000"/>
              <a:buFont typeface="Calibri" panose="020F0502020204030204" pitchFamily="34" charset="0"/>
              <a:buChar char="₊"/>
            </a:pPr>
            <a:r>
              <a:rPr lang="en-US" sz="1100" dirty="0">
                <a:ea typeface="+mn-lt"/>
                <a:cs typeface="+mn-lt"/>
              </a:rPr>
              <a:t>Get your family updated vaccines.</a:t>
            </a:r>
            <a:endParaRPr lang="en-US" sz="1100" dirty="0">
              <a:cs typeface="Calibri"/>
            </a:endParaRPr>
          </a:p>
          <a:p>
            <a:pPr marL="171450" indent="-171450">
              <a:spcAft>
                <a:spcPts val="600"/>
              </a:spcAft>
              <a:buClr>
                <a:srgbClr val="0E5299"/>
              </a:buClr>
              <a:buSzPct val="225000"/>
              <a:buFont typeface="Calibri,Sans-Serif" panose="020F0502020204030204" pitchFamily="34" charset="0"/>
              <a:buChar char="₊"/>
            </a:pPr>
            <a:r>
              <a:rPr lang="en-US" sz="1100" dirty="0">
                <a:cs typeface="Calibri"/>
              </a:rPr>
              <a:t>Wear a mask in crowded indoor or outdoor spaces, even when you are up to date on your vaccine. </a:t>
            </a:r>
            <a:endParaRPr lang="en-US" sz="1100">
              <a:ea typeface="Calibri"/>
              <a:cs typeface="Calibri"/>
            </a:endParaRPr>
          </a:p>
          <a:p>
            <a:pPr marL="171450" indent="-171450">
              <a:spcAft>
                <a:spcPts val="600"/>
              </a:spcAft>
              <a:buClr>
                <a:srgbClr val="0E5299"/>
              </a:buClr>
              <a:buSzPct val="225000"/>
              <a:buFont typeface="Calibri,Sans-Serif" panose="020F0502020204030204" pitchFamily="34" charset="0"/>
              <a:buChar char="₊"/>
            </a:pPr>
            <a:r>
              <a:rPr lang="en-US" sz="1100" dirty="0">
                <a:cs typeface="Calibri"/>
              </a:rPr>
              <a:t>If you were exposed to COVID-19, follow these steps, even if you are vaccinated:</a:t>
            </a:r>
            <a:endParaRPr lang="en-US" sz="1100">
              <a:ea typeface="Calibri"/>
              <a:cs typeface="Calibri"/>
            </a:endParaRPr>
          </a:p>
          <a:p>
            <a:pPr marL="228600" lvl="2" indent="-114300">
              <a:spcAft>
                <a:spcPts val="600"/>
              </a:spcAft>
              <a:buFont typeface="Arial,Sans-Serif" panose="020F0502020204030204" pitchFamily="34" charset="0"/>
              <a:buChar char="•"/>
            </a:pPr>
            <a:r>
              <a:rPr lang="en-US" sz="1100" dirty="0">
                <a:ea typeface="+mn-lt"/>
                <a:cs typeface="+mn-lt"/>
              </a:rPr>
              <a:t>Wear a mask or respirator for 10 days.</a:t>
            </a:r>
          </a:p>
          <a:p>
            <a:pPr marL="228600" lvl="2" indent="-114300">
              <a:spcAft>
                <a:spcPts val="600"/>
              </a:spcAft>
              <a:buFont typeface="Arial,Sans-Serif" panose="020F0502020204030204" pitchFamily="34" charset="0"/>
              <a:buChar char="•"/>
            </a:pPr>
            <a:r>
              <a:rPr lang="en-US" sz="1100" dirty="0">
                <a:ea typeface="+mn-lt"/>
                <a:cs typeface="+mn-lt"/>
              </a:rPr>
              <a:t>If you get sick: Test immediately. If you have a negative test, test again in 48 hours. </a:t>
            </a:r>
          </a:p>
          <a:p>
            <a:pPr marL="228600" lvl="2" indent="-114300">
              <a:spcAft>
                <a:spcPts val="600"/>
              </a:spcAft>
              <a:buFont typeface="Arial,Sans-Serif" panose="020F0502020204030204" pitchFamily="34" charset="0"/>
              <a:buChar char="•"/>
            </a:pPr>
            <a:r>
              <a:rPr lang="en-US" sz="1100" dirty="0">
                <a:cs typeface="Calibri"/>
              </a:rPr>
              <a:t>If you don’t get sick: Test at least 5 full days after exposure. If you test negative, test again after </a:t>
            </a:r>
            <a:br>
              <a:rPr lang="en-US" sz="1100" dirty="0">
                <a:cs typeface="Calibri"/>
              </a:rPr>
            </a:br>
            <a:r>
              <a:rPr lang="en-US" sz="1100" dirty="0">
                <a:cs typeface="Calibri"/>
              </a:rPr>
              <a:t>48 hours, and then again after another 48 hours if your second results are negative. If you are positive, isolate!</a:t>
            </a:r>
            <a:endParaRPr lang="en-US" sz="1100">
              <a:ea typeface="Calibri"/>
              <a:cs typeface="Calibri"/>
            </a:endParaRPr>
          </a:p>
          <a:p>
            <a:pPr marL="228600" lvl="2" indent="-114300">
              <a:spcAft>
                <a:spcPts val="600"/>
              </a:spcAft>
              <a:buFont typeface="Arial,Sans-Serif" panose="020F0502020204030204" pitchFamily="34" charset="0"/>
              <a:buChar char="•"/>
            </a:pPr>
            <a:r>
              <a:rPr lang="en-US" sz="1100" dirty="0">
                <a:cs typeface="Calibri"/>
              </a:rPr>
              <a:t>If you have a positive test, see CDC guidelines for how to isolate. </a:t>
            </a:r>
            <a:endParaRPr lang="en-US">
              <a:ea typeface="Calibri"/>
              <a:cs typeface="Calibri"/>
            </a:endParaRPr>
          </a:p>
          <a:p>
            <a:pPr marL="228600" lvl="2" indent="-114300">
              <a:spcAft>
                <a:spcPts val="600"/>
              </a:spcAft>
              <a:buFont typeface="Arial,Sans-Serif" panose="020F0502020204030204" pitchFamily="34" charset="0"/>
              <a:buChar char="•"/>
            </a:pPr>
            <a:r>
              <a:rPr lang="en-US" sz="1100" dirty="0">
                <a:cs typeface="Calibri"/>
              </a:rPr>
              <a:t>If you get very sick, go to the doctor!</a:t>
            </a:r>
            <a:endParaRPr lang="en-US" sz="1100" dirty="0">
              <a:ea typeface="Calibri"/>
              <a:cs typeface="Calibri"/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BF247A29-5D55-4E85-ABEB-BD2C8E643642}"/>
              </a:ext>
            </a:extLst>
          </p:cNvPr>
          <p:cNvSpPr txBox="1"/>
          <p:nvPr/>
        </p:nvSpPr>
        <p:spPr>
          <a:xfrm>
            <a:off x="190402" y="6725465"/>
            <a:ext cx="2521625" cy="67710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171450" indent="-171450">
              <a:spcAft>
                <a:spcPts val="900"/>
              </a:spcAft>
              <a:buClr>
                <a:srgbClr val="0E5299"/>
              </a:buClr>
              <a:buSzPct val="225000"/>
              <a:buFont typeface="Calibri,Sans-Serif" panose="020F0502020204030204" pitchFamily="34" charset="0"/>
              <a:buChar char="₊"/>
            </a:pPr>
            <a:r>
              <a:rPr lang="en-US" sz="1100" dirty="0">
                <a:ea typeface="+mn-lt"/>
                <a:cs typeface="+mn-lt"/>
              </a:rPr>
              <a:t>For women of any age who are pregnant, breastfeeding, or trying to get pregnant, vaccines are critical for keeping moms and their babies healthy.</a:t>
            </a:r>
          </a:p>
        </p:txBody>
      </p:sp>
      <p:sp>
        <p:nvSpPr>
          <p:cNvPr id="86" name="Google Shape;55;p13">
            <a:extLst>
              <a:ext uri="{FF2B5EF4-FFF2-40B4-BE49-F238E27FC236}">
                <a16:creationId xmlns:a16="http://schemas.microsoft.com/office/drawing/2014/main" id="{7B1EBC66-5848-4BA2-94BF-00FF166B3400}"/>
              </a:ext>
            </a:extLst>
          </p:cNvPr>
          <p:cNvSpPr/>
          <p:nvPr/>
        </p:nvSpPr>
        <p:spPr>
          <a:xfrm>
            <a:off x="10500341" y="363666"/>
            <a:ext cx="3818912" cy="2877445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28600" tIns="228600" rIns="228600" bIns="228600" anchor="t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  <a:buSzPts val="1100"/>
            </a:pPr>
            <a:r>
              <a:rPr lang="en-US" sz="1300" b="1">
                <a:latin typeface="Work Sans"/>
                <a:ea typeface="Work Sans"/>
                <a:cs typeface="Work Sans"/>
                <a:sym typeface="Work Sans"/>
              </a:rPr>
              <a:t>Save the file as a PDF</a:t>
            </a:r>
            <a:endParaRPr lang="en-US" sz="1300" b="1">
              <a:solidFill>
                <a:srgbClr val="000000"/>
              </a:solidFill>
              <a:cs typeface="Calibri"/>
            </a:endParaRPr>
          </a:p>
          <a:p>
            <a:pPr>
              <a:lnSpc>
                <a:spcPct val="115000"/>
              </a:lnSpc>
              <a:buSzPts val="1100"/>
            </a:pPr>
            <a:r>
              <a:rPr lang="en-US" sz="1300">
                <a:latin typeface="Work Sans"/>
                <a:ea typeface="Work Sans"/>
                <a:cs typeface="Work Sans"/>
                <a:sym typeface="Work Sans"/>
              </a:rPr>
              <a:t>Once the content of the brochure has been finalized, you can save the file as a PDF for printing and distribution.</a:t>
            </a:r>
            <a:endParaRPr lang="en-US" sz="1300">
              <a:latin typeface="Work Sans"/>
              <a:ea typeface="Work Sans"/>
              <a:cs typeface="Work Sans"/>
            </a:endParaRPr>
          </a:p>
          <a:p>
            <a:pPr>
              <a:lnSpc>
                <a:spcPct val="115000"/>
              </a:lnSpc>
              <a:buSzPts val="1100"/>
            </a:pPr>
            <a:endParaRPr lang="en-US" sz="1300">
              <a:latin typeface="Work Sans"/>
              <a:ea typeface="Work Sans"/>
              <a:cs typeface="Work Sans"/>
            </a:endParaRPr>
          </a:p>
          <a:p>
            <a:pPr eaLnBrk="1" hangingPunct="1">
              <a:lnSpc>
                <a:spcPct val="115000"/>
              </a:lnSpc>
              <a:buSzPts val="1100"/>
            </a:pPr>
            <a:r>
              <a:rPr lang="en-US" altLang="en-US" sz="1300" b="1">
                <a:latin typeface="Work Sans"/>
                <a:cs typeface="Work Sans" charset="0"/>
                <a:sym typeface="Work Sans" charset="0"/>
              </a:rPr>
              <a:t>Export as a PDF using PPT:</a:t>
            </a:r>
            <a:endParaRPr lang="en-US" altLang="en-US" sz="1300" b="1">
              <a:latin typeface="Work Sans"/>
            </a:endParaRPr>
          </a:p>
          <a:p>
            <a:pPr>
              <a:lnSpc>
                <a:spcPct val="115000"/>
              </a:lnSpc>
              <a:buSzPts val="1100"/>
            </a:pPr>
            <a:r>
              <a:rPr lang="en-US" altLang="en-US" sz="1300">
                <a:latin typeface="Work Sans"/>
                <a:cs typeface="Work Sans" charset="0"/>
                <a:sym typeface="Work Sans" charset="0"/>
              </a:rPr>
              <a:t>Select slide. File  → Save As Adobe PDF</a:t>
            </a:r>
            <a:endParaRPr lang="en-US" altLang="en-US" sz="1300">
              <a:latin typeface="Work Sans"/>
              <a:cs typeface="Work Sans" charset="0"/>
            </a:endParaRPr>
          </a:p>
          <a:p>
            <a:pPr eaLnBrk="1" hangingPunct="1">
              <a:lnSpc>
                <a:spcPct val="115000"/>
              </a:lnSpc>
              <a:buSzPts val="1100"/>
            </a:pPr>
            <a:endParaRPr lang="en-US" altLang="en-US" sz="1300">
              <a:latin typeface="Work Sans" charset="0"/>
              <a:cs typeface="Work Sans" charset="0"/>
            </a:endParaRPr>
          </a:p>
          <a:p>
            <a:pPr eaLnBrk="1" hangingPunct="1">
              <a:lnSpc>
                <a:spcPct val="115000"/>
              </a:lnSpc>
              <a:buSzPts val="1100"/>
            </a:pPr>
            <a:r>
              <a:rPr lang="en-US" altLang="en-US" sz="1300" b="1">
                <a:latin typeface="Work Sans"/>
                <a:cs typeface="Work Sans" charset="0"/>
                <a:sym typeface="Work Sans" charset="0"/>
              </a:rPr>
              <a:t>Export as a PDF using Google Slides:</a:t>
            </a:r>
            <a:endParaRPr lang="en-US" altLang="en-US" sz="1300" b="1">
              <a:latin typeface="Work Sans"/>
              <a:cs typeface="Calibri"/>
            </a:endParaRPr>
          </a:p>
          <a:p>
            <a:pPr eaLnBrk="1" hangingPunct="1">
              <a:lnSpc>
                <a:spcPct val="115000"/>
              </a:lnSpc>
              <a:buSzPts val="1100"/>
            </a:pPr>
            <a:r>
              <a:rPr lang="en-US" altLang="en-US" sz="1300">
                <a:latin typeface="Work Sans"/>
                <a:cs typeface="Work Sans" charset="0"/>
                <a:sym typeface="Work Sans" charset="0"/>
              </a:rPr>
              <a:t>File → Download → PDF Document</a:t>
            </a:r>
            <a:endParaRPr lang="en-US" altLang="en-US" sz="1300">
              <a:latin typeface="Work Sans"/>
              <a:cs typeface="Work Sans" charset="0"/>
            </a:endParaRPr>
          </a:p>
        </p:txBody>
      </p:sp>
      <p:sp>
        <p:nvSpPr>
          <p:cNvPr id="87" name="Google Shape;56;p13">
            <a:extLst>
              <a:ext uri="{FF2B5EF4-FFF2-40B4-BE49-F238E27FC236}">
                <a16:creationId xmlns:a16="http://schemas.microsoft.com/office/drawing/2014/main" id="{04475F71-0576-4DF6-B782-13DA39642FC6}"/>
              </a:ext>
            </a:extLst>
          </p:cNvPr>
          <p:cNvSpPr/>
          <p:nvPr/>
        </p:nvSpPr>
        <p:spPr>
          <a:xfrm>
            <a:off x="10500341" y="9485"/>
            <a:ext cx="1119255" cy="354181"/>
          </a:xfrm>
          <a:prstGeom prst="rect">
            <a:avLst/>
          </a:prstGeom>
          <a:solidFill>
            <a:srgbClr val="FF3E55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latin typeface="Work Sans"/>
                <a:sym typeface="Work Sans"/>
              </a:rPr>
              <a:t>4</a:t>
            </a:r>
            <a:endParaRPr lang="en-US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B51A43F-BFC8-D20C-A0FF-7A8D3885453F}"/>
              </a:ext>
            </a:extLst>
          </p:cNvPr>
          <p:cNvGrpSpPr/>
          <p:nvPr/>
        </p:nvGrpSpPr>
        <p:grpSpPr>
          <a:xfrm>
            <a:off x="3410496" y="2637209"/>
            <a:ext cx="3063041" cy="1551997"/>
            <a:chOff x="3389714" y="2520746"/>
            <a:chExt cx="3063041" cy="1551997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C432BE5B-DD3F-2D60-B20D-B8137979358B}"/>
                </a:ext>
              </a:extLst>
            </p:cNvPr>
            <p:cNvGrpSpPr/>
            <p:nvPr/>
          </p:nvGrpSpPr>
          <p:grpSpPr>
            <a:xfrm>
              <a:off x="5212831" y="2520746"/>
              <a:ext cx="1239924" cy="1551997"/>
              <a:chOff x="5212831" y="2520746"/>
              <a:chExt cx="1239924" cy="1551997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2DD5FC86-05F0-48AB-93B0-64165CAF5FD6}"/>
                  </a:ext>
                </a:extLst>
              </p:cNvPr>
              <p:cNvGrpSpPr/>
              <p:nvPr/>
            </p:nvGrpSpPr>
            <p:grpSpPr>
              <a:xfrm>
                <a:off x="5394588" y="2520746"/>
                <a:ext cx="912658" cy="912658"/>
                <a:chOff x="3973660" y="2739932"/>
                <a:chExt cx="1906877" cy="1906877"/>
              </a:xfrm>
            </p:grpSpPr>
            <p:sp>
              <p:nvSpPr>
                <p:cNvPr id="61" name="Rectangle 60">
                  <a:extLst>
                    <a:ext uri="{FF2B5EF4-FFF2-40B4-BE49-F238E27FC236}">
                      <a16:creationId xmlns:a16="http://schemas.microsoft.com/office/drawing/2014/main" id="{F3FB5EBF-5B72-4C2E-BA7D-BD4FB9A8E362}"/>
                    </a:ext>
                  </a:extLst>
                </p:cNvPr>
                <p:cNvSpPr/>
                <p:nvPr/>
              </p:nvSpPr>
              <p:spPr>
                <a:xfrm>
                  <a:off x="3973660" y="2739932"/>
                  <a:ext cx="1906877" cy="1906877"/>
                </a:xfrm>
                <a:prstGeom prst="rect">
                  <a:avLst/>
                </a:prstGeom>
                <a:solidFill>
                  <a:srgbClr val="FF738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62" name="Graphic 61">
                  <a:extLst>
                    <a:ext uri="{FF2B5EF4-FFF2-40B4-BE49-F238E27FC236}">
                      <a16:creationId xmlns:a16="http://schemas.microsoft.com/office/drawing/2014/main" id="{49D3CE87-0927-415E-8FD8-75F7856FBFB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8">
                  <a:extLst>
                    <a:ext uri="{96DAC541-7B7A-43D3-8B79-37D633B846F1}">
                      <asvg:svgBlip xmlns:asvg="http://schemas.microsoft.com/office/drawing/2016/SVG/main" r:embed="rId1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244229" y="2842702"/>
                  <a:ext cx="1360976" cy="1720366"/>
                </a:xfrm>
                <a:prstGeom prst="rect">
                  <a:avLst/>
                </a:prstGeom>
              </p:spPr>
            </p:pic>
          </p:grp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E952BE9E-FE66-4F25-BCCB-70DDF04034C7}"/>
                  </a:ext>
                </a:extLst>
              </p:cNvPr>
              <p:cNvSpPr txBox="1"/>
              <p:nvPr/>
            </p:nvSpPr>
            <p:spPr>
              <a:xfrm>
                <a:off x="5212831" y="3463345"/>
                <a:ext cx="1239924" cy="609398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1100" b="1">
                    <a:ea typeface="+mn-lt"/>
                    <a:cs typeface="Calibri Light"/>
                  </a:rPr>
                  <a:t>After vaccination you may experience: arm pain, headache, fever, or chills.</a:t>
                </a: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926C2C8C-647B-14F9-8F94-8D51E6238F34}"/>
                </a:ext>
              </a:extLst>
            </p:cNvPr>
            <p:cNvGrpSpPr/>
            <p:nvPr/>
          </p:nvGrpSpPr>
          <p:grpSpPr>
            <a:xfrm>
              <a:off x="3389714" y="2522460"/>
              <a:ext cx="1608762" cy="1522583"/>
              <a:chOff x="3389714" y="2637522"/>
              <a:chExt cx="1608762" cy="1522583"/>
            </a:xfrm>
          </p:grpSpPr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482EC1C3-0E80-45C7-B781-D237CC6D5E82}"/>
                  </a:ext>
                </a:extLst>
              </p:cNvPr>
              <p:cNvSpPr/>
              <p:nvPr/>
            </p:nvSpPr>
            <p:spPr>
              <a:xfrm>
                <a:off x="3817139" y="2637522"/>
                <a:ext cx="912659" cy="912659"/>
              </a:xfrm>
              <a:prstGeom prst="rect">
                <a:avLst/>
              </a:prstGeom>
              <a:solidFill>
                <a:srgbClr val="FBC02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33A254BB-728B-46FC-AE36-69A08FD9FC00}"/>
                  </a:ext>
                </a:extLst>
              </p:cNvPr>
              <p:cNvSpPr txBox="1"/>
              <p:nvPr/>
            </p:nvSpPr>
            <p:spPr>
              <a:xfrm>
                <a:off x="3389714" y="3578407"/>
                <a:ext cx="1608762" cy="581698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1050" b="1" dirty="0">
                    <a:cs typeface="Calibri"/>
                  </a:rPr>
                  <a:t>Check where vaccines are offered for free at your state or local health department, pharmacy, or health center.</a:t>
                </a:r>
                <a:endParaRPr lang="en-US" sz="1050">
                  <a:ea typeface="Calibri"/>
                  <a:cs typeface="Calibri"/>
                </a:endParaRPr>
              </a:p>
            </p:txBody>
          </p:sp>
          <p:pic>
            <p:nvPicPr>
              <p:cNvPr id="8" name="Picture 7" descr="A person in a white coat and mask giving a vaccine to a person&#10;&#10;Description automatically generated">
                <a:extLst>
                  <a:ext uri="{FF2B5EF4-FFF2-40B4-BE49-F238E27FC236}">
                    <a16:creationId xmlns:a16="http://schemas.microsoft.com/office/drawing/2014/main" id="{83FAEEBC-65EC-0431-87F6-80ED7C7E595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679" r="24859" b="44386"/>
              <a:stretch/>
            </p:blipFill>
            <p:spPr>
              <a:xfrm>
                <a:off x="3817139" y="2665029"/>
                <a:ext cx="910394" cy="881125"/>
              </a:xfrm>
              <a:prstGeom prst="rect">
                <a:avLst/>
              </a:prstGeom>
            </p:spPr>
          </p:pic>
        </p:grp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1CC54C61-FD95-55F8-C91E-E53C9527AFAE}"/>
              </a:ext>
            </a:extLst>
          </p:cNvPr>
          <p:cNvSpPr txBox="1"/>
          <p:nvPr/>
        </p:nvSpPr>
        <p:spPr>
          <a:xfrm>
            <a:off x="482277" y="240090"/>
            <a:ext cx="2346326" cy="49244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ES" sz="1600" b="1">
                <a:solidFill>
                  <a:srgbClr val="0E5299"/>
                </a:solidFill>
              </a:rPr>
              <a:t>COVID-19 VACCINES ARE SAFE AND EFFECTIVE</a:t>
            </a:r>
            <a:endParaRPr lang="es-ES" sz="1600" b="1">
              <a:solidFill>
                <a:srgbClr val="0E5299"/>
              </a:solidFill>
              <a:cs typeface="Calibri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97FE7E7-EE9E-1638-6D6D-CF616BEE6B0F}"/>
              </a:ext>
            </a:extLst>
          </p:cNvPr>
          <p:cNvSpPr txBox="1"/>
          <p:nvPr/>
        </p:nvSpPr>
        <p:spPr>
          <a:xfrm>
            <a:off x="277262" y="812582"/>
            <a:ext cx="2943795" cy="33855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ea typeface="+mn-lt"/>
                <a:cs typeface="+mn-lt"/>
              </a:rPr>
              <a:t>Everyone ages six months and older should get an updated COVID-19 vaccine!</a:t>
            </a: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7350B84E-2CD8-9D09-9825-8EFD2B45EBBC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 rot="4883184">
            <a:off x="2604611" y="236503"/>
            <a:ext cx="477467" cy="47077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A6441A81-648F-4DAB-DE27-38CFE31E86CA}"/>
              </a:ext>
            </a:extLst>
          </p:cNvPr>
          <p:cNvSpPr txBox="1"/>
          <p:nvPr/>
        </p:nvSpPr>
        <p:spPr>
          <a:xfrm>
            <a:off x="277263" y="1230467"/>
            <a:ext cx="2943794" cy="33855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ea typeface="+mn-lt"/>
                <a:cs typeface="+mn-lt"/>
              </a:rPr>
              <a:t>People who were vaccinated before or have never been vaccinated get just one shot.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170D6F1-566A-61C7-83D1-650CF7D79FA6}"/>
              </a:ext>
            </a:extLst>
          </p:cNvPr>
          <p:cNvSpPr txBox="1"/>
          <p:nvPr/>
        </p:nvSpPr>
        <p:spPr>
          <a:xfrm>
            <a:off x="277263" y="1648352"/>
            <a:ext cx="2704928" cy="67710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b="1" dirty="0">
                <a:ea typeface="+mn-lt"/>
                <a:cs typeface="+mn-lt"/>
              </a:rPr>
              <a:t>Some people get more than one shot: </a:t>
            </a:r>
            <a:r>
              <a:rPr lang="en-US" sz="1100" dirty="0">
                <a:ea typeface="+mn-lt"/>
                <a:cs typeface="+mn-lt"/>
              </a:rPr>
              <a:t>children six months to 5 years, immunocompromised, and people 65 and older should talk to their doctor.</a:t>
            </a:r>
          </a:p>
        </p:txBody>
      </p:sp>
    </p:spTree>
    <p:extLst>
      <p:ext uri="{BB962C8B-B14F-4D97-AF65-F5344CB8AC3E}">
        <p14:creationId xmlns:p14="http://schemas.microsoft.com/office/powerpoint/2010/main" val="23140763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8205106ECAF734D9CC60C8969D22B8A" ma:contentTypeVersion="17" ma:contentTypeDescription="Create a new document." ma:contentTypeScope="" ma:versionID="11935ea43554cece546acc87638c6706">
  <xsd:schema xmlns:xsd="http://www.w3.org/2001/XMLSchema" xmlns:xs="http://www.w3.org/2001/XMLSchema" xmlns:p="http://schemas.microsoft.com/office/2006/metadata/properties" xmlns:ns2="75afdd44-4aa4-4d0a-9dc0-7606fd3e2ef5" xmlns:ns3="41a82cfb-08d0-4eac-a8a5-9ca94e9619de" targetNamespace="http://schemas.microsoft.com/office/2006/metadata/properties" ma:root="true" ma:fieldsID="753ce5de6d5ccd8065a9a8b8e6378a65" ns2:_="" ns3:_="">
    <xsd:import namespace="75afdd44-4aa4-4d0a-9dc0-7606fd3e2ef5"/>
    <xsd:import namespace="41a82cfb-08d0-4eac-a8a5-9ca94e9619d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afdd44-4aa4-4d0a-9dc0-7606fd3e2ef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ece98c3-52f6-45e3-858d-f92ed8f83fe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a82cfb-08d0-4eac-a8a5-9ca94e9619d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100e72db-c2aa-41da-91da-e234c5c619be}" ma:internalName="TaxCatchAll" ma:showField="CatchAllData" ma:web="41a82cfb-08d0-4eac-a8a5-9ca94e9619d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41a82cfb-08d0-4eac-a8a5-9ca94e9619de">
      <UserInfo>
        <DisplayName>Alma Galvan</DisplayName>
        <AccountId>20</AccountId>
        <AccountType/>
      </UserInfo>
      <UserInfo>
        <DisplayName>Noel Dufrene</DisplayName>
        <AccountId>328</AccountId>
        <AccountType/>
      </UserInfo>
      <UserInfo>
        <DisplayName>Esther Rojas</DisplayName>
        <AccountId>999</AccountId>
        <AccountType/>
      </UserInfo>
      <UserInfo>
        <DisplayName>Amy Liebman</DisplayName>
        <AccountId>13</AccountId>
        <AccountType/>
      </UserInfo>
    </SharedWithUsers>
    <lcf76f155ced4ddcb4097134ff3c332f xmlns="75afdd44-4aa4-4d0a-9dc0-7606fd3e2ef5">
      <Terms xmlns="http://schemas.microsoft.com/office/infopath/2007/PartnerControls"/>
    </lcf76f155ced4ddcb4097134ff3c332f>
    <TaxCatchAll xmlns="41a82cfb-08d0-4eac-a8a5-9ca94e9619de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733C12B-E71C-439E-B887-CE304F48F5C6}">
  <ds:schemaRefs>
    <ds:schemaRef ds:uri="41a82cfb-08d0-4eac-a8a5-9ca94e9619de"/>
    <ds:schemaRef ds:uri="75afdd44-4aa4-4d0a-9dc0-7606fd3e2ef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7B0C9791-0C68-4692-80D1-3058BBD0918D}">
  <ds:schemaRefs>
    <ds:schemaRef ds:uri="41a82cfb-08d0-4eac-a8a5-9ca94e9619de"/>
    <ds:schemaRef ds:uri="75afdd44-4aa4-4d0a-9dc0-7606fd3e2ef5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C31A789-22A4-42AD-9555-79F54CF048E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1273</Words>
  <Application>Microsoft Office PowerPoint</Application>
  <PresentationFormat>Custom</PresentationFormat>
  <Paragraphs>103</Paragraphs>
  <Slides>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2022-8-18 Pregnancy COVID Vaccine Trifold Handout Template</dc:title>
  <dc:creator>Migrant Clinicians Network</dc:creator>
  <cp:lastModifiedBy>Giovanni Lopez-Quezada</cp:lastModifiedBy>
  <cp:revision>10</cp:revision>
  <cp:lastPrinted>2022-10-31T22:29:55Z</cp:lastPrinted>
  <dcterms:created xsi:type="dcterms:W3CDTF">2021-06-09T15:49:13Z</dcterms:created>
  <dcterms:modified xsi:type="dcterms:W3CDTF">2023-09-25T20:48:48Z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0x01010088205106ECAF734D9CC60C8969D22B8A</vt:lpwstr>
  </property>
  <property fmtid="{D5CDD505-2E9C-101B-9397-08002B2CF9AE}" pid="3" name="MediaServiceImageTags">
    <vt:lpwstr/>
  </property>
</Properties>
</file>