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7"/>
  </p:notesMasterIdLst>
  <p:sldIdLst>
    <p:sldId id="256" r:id="rId5"/>
    <p:sldId id="257" r:id="rId6"/>
  </p:sldIdLst>
  <p:sldSz cx="10058400" cy="7772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1920" userDrawn="1">
          <p15:clr>
            <a:srgbClr val="A4A3A4"/>
          </p15:clr>
        </p15:guide>
        <p15:guide id="3" pos="2352" userDrawn="1">
          <p15:clr>
            <a:srgbClr val="A4A3A4"/>
          </p15:clr>
        </p15:guide>
        <p15:guide id="4" pos="4032" userDrawn="1">
          <p15:clr>
            <a:srgbClr val="A4A3A4"/>
          </p15:clr>
        </p15:guide>
        <p15:guide id="5" pos="4464" userDrawn="1">
          <p15:clr>
            <a:srgbClr val="A4A3A4"/>
          </p15:clr>
        </p15:guide>
        <p15:guide id="6" orient="horz" pos="2448">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D21D23F-2191-2AE5-B864-8F1B32CCBC7E}" name="Mónica Fossi" initials="MF" userId="S::mfossi@migrantclinician.org::01634185-630a-4a37-8c7e-5559376f41ab" providerId="AD"/>
  <p188:author id="{67B99792-8BE8-A8EB-BE8D-E41AC500DBBB}" name="Noel Dufrene" initials="ND" userId="S::ndufrene@migrantclinician.org::131c83a1-d70b-4f56-8487-a9b39281de7c" providerId="AD"/>
  <p188:author id="{856C5DAC-E5F0-24A3-7CE8-D27D76A768C5}" name="Alma Galvan" initials="AG" userId="S::agalvan@migrantclinician.org::82bfc8be-73ed-4017-b250-fad6233e871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9D2C"/>
    <a:srgbClr val="319997"/>
    <a:srgbClr val="0E5299"/>
    <a:srgbClr val="FFD243"/>
    <a:srgbClr val="549FEA"/>
    <a:srgbClr val="2F3492"/>
    <a:srgbClr val="69ABED"/>
    <a:srgbClr val="72B0EE"/>
    <a:srgbClr val="84BAF0"/>
    <a:srgbClr val="8EC0F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83E5975-D6BE-4234-8751-9A67D42FDC5B}" v="7" dt="2023-09-25T22:15:59.399"/>
    <p1510:client id="{A20795C2-4ACD-6597-0206-636E1088399D}" v="18" dt="2023-09-26T02:11:31.95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2" d="100"/>
          <a:sy n="92" d="100"/>
        </p:scale>
        <p:origin x="840" y="120"/>
      </p:cViewPr>
      <p:guideLst>
        <p:guide pos="1920"/>
        <p:guide pos="2352"/>
        <p:guide pos="4032"/>
        <p:guide pos="4464"/>
        <p:guide orient="horz" pos="24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8/10/relationships/authors" Target="authors.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microsoft.com/office/2015/10/relationships/revisionInfo" Target="revisionInfo.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4F2553-7270-4B86-8C8B-EA683ECD0B60}" type="datetimeFigureOut">
              <a:rPr lang="en-US" smtClean="0"/>
              <a:t>9/25/2023</a:t>
            </a:fld>
            <a:endParaRPr lang="en-US"/>
          </a:p>
        </p:txBody>
      </p:sp>
      <p:sp>
        <p:nvSpPr>
          <p:cNvPr id="4" name="Slide Image Placeholder 3"/>
          <p:cNvSpPr>
            <a:spLocks noGrp="1" noRot="1" noChangeAspect="1"/>
          </p:cNvSpPr>
          <p:nvPr>
            <p:ph type="sldImg" idx="2"/>
          </p:nvPr>
        </p:nvSpPr>
        <p:spPr>
          <a:xfrm>
            <a:off x="1431925" y="1143000"/>
            <a:ext cx="399415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6A6B62-3D33-40C4-8E30-3B47DC9BDCEA}" type="slidenum">
              <a:rPr lang="en-US" smtClean="0"/>
              <a:t>‹#›</a:t>
            </a:fld>
            <a:endParaRPr lang="en-US"/>
          </a:p>
        </p:txBody>
      </p:sp>
    </p:spTree>
    <p:extLst>
      <p:ext uri="{BB962C8B-B14F-4D97-AF65-F5344CB8AC3E}">
        <p14:creationId xmlns:p14="http://schemas.microsoft.com/office/powerpoint/2010/main" val="8608571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16A6B62-3D33-40C4-8E30-3B47DC9BDCEA}" type="slidenum">
              <a:rPr lang="en-US" smtClean="0"/>
              <a:t>2</a:t>
            </a:fld>
            <a:endParaRPr lang="en-US"/>
          </a:p>
        </p:txBody>
      </p:sp>
    </p:spTree>
    <p:extLst>
      <p:ext uri="{BB962C8B-B14F-4D97-AF65-F5344CB8AC3E}">
        <p14:creationId xmlns:p14="http://schemas.microsoft.com/office/powerpoint/2010/main" val="5891725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380" y="1272011"/>
            <a:ext cx="8549640" cy="2705947"/>
          </a:xfrm>
        </p:spPr>
        <p:txBody>
          <a:bodyPr anchor="b"/>
          <a:lstStyle>
            <a:lvl1pPr algn="ctr">
              <a:defRPr sz="6600"/>
            </a:lvl1pPr>
          </a:lstStyle>
          <a:p>
            <a:r>
              <a:rPr lang="en-US"/>
              <a:t>Click to edit Master title style</a:t>
            </a:r>
          </a:p>
        </p:txBody>
      </p:sp>
      <p:sp>
        <p:nvSpPr>
          <p:cNvPr id="3" name="Subtitle 2"/>
          <p:cNvSpPr>
            <a:spLocks noGrp="1"/>
          </p:cNvSpPr>
          <p:nvPr>
            <p:ph type="subTitle" idx="1"/>
          </p:nvPr>
        </p:nvSpPr>
        <p:spPr>
          <a:xfrm>
            <a:off x="1257300" y="4082310"/>
            <a:ext cx="7543800" cy="1876530"/>
          </a:xfrm>
        </p:spPr>
        <p:txBody>
          <a:bodyPr/>
          <a:lstStyle>
            <a:lvl1pPr marL="0" indent="0" algn="ctr">
              <a:buNone/>
              <a:defRPr sz="2640"/>
            </a:lvl1pPr>
            <a:lvl2pPr marL="502920" indent="0" algn="ctr">
              <a:buNone/>
              <a:defRPr sz="2200"/>
            </a:lvl2pPr>
            <a:lvl3pPr marL="1005840" indent="0" algn="ctr">
              <a:buNone/>
              <a:defRPr sz="1980"/>
            </a:lvl3pPr>
            <a:lvl4pPr marL="1508760" indent="0" algn="ctr">
              <a:buNone/>
              <a:defRPr sz="1760"/>
            </a:lvl4pPr>
            <a:lvl5pPr marL="2011680" indent="0" algn="ctr">
              <a:buNone/>
              <a:defRPr sz="1760"/>
            </a:lvl5pPr>
            <a:lvl6pPr marL="2514600" indent="0" algn="ctr">
              <a:buNone/>
              <a:defRPr sz="1760"/>
            </a:lvl6pPr>
            <a:lvl7pPr marL="3017520" indent="0" algn="ctr">
              <a:buNone/>
              <a:defRPr sz="1760"/>
            </a:lvl7pPr>
            <a:lvl8pPr marL="3520440" indent="0" algn="ctr">
              <a:buNone/>
              <a:defRPr sz="1760"/>
            </a:lvl8pPr>
            <a:lvl9pPr marL="4023360" indent="0" algn="ctr">
              <a:buNone/>
              <a:defRPr sz="1760"/>
            </a:lvl9pPr>
          </a:lstStyle>
          <a:p>
            <a:r>
              <a:rPr lang="en-US"/>
              <a:t>Click to edit Master subtitle style</a:t>
            </a:r>
          </a:p>
        </p:txBody>
      </p:sp>
      <p:sp>
        <p:nvSpPr>
          <p:cNvPr id="4" name="Date Placeholder 3"/>
          <p:cNvSpPr>
            <a:spLocks noGrp="1"/>
          </p:cNvSpPr>
          <p:nvPr>
            <p:ph type="dt" sz="half" idx="10"/>
          </p:nvPr>
        </p:nvSpPr>
        <p:spPr/>
        <p:txBody>
          <a:bodyPr/>
          <a:lstStyle/>
          <a:p>
            <a:fld id="{29C278F4-9A08-431F-B491-7EFB91B99DFB}" type="datetimeFigureOut">
              <a:rPr lang="en-US" smtClean="0"/>
              <a:t>9/25/2023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CB767A-98BE-4876-A9FA-39316C5DB223}" type="slidenum">
              <a:rPr lang="en-US" smtClean="0"/>
              <a:t>‹#›</a:t>
            </a:fld>
            <a:endParaRPr lang="en-US"/>
          </a:p>
        </p:txBody>
      </p:sp>
    </p:spTree>
    <p:extLst>
      <p:ext uri="{BB962C8B-B14F-4D97-AF65-F5344CB8AC3E}">
        <p14:creationId xmlns:p14="http://schemas.microsoft.com/office/powerpoint/2010/main" val="12928210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9C278F4-9A08-431F-B491-7EFB91B99DFB}" type="datetimeFigureOut">
              <a:rPr lang="en-US" smtClean="0"/>
              <a:t>9/25/2023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CB767A-98BE-4876-A9FA-39316C5DB223}" type="slidenum">
              <a:rPr lang="en-US" smtClean="0"/>
              <a:t>‹#›</a:t>
            </a:fld>
            <a:endParaRPr lang="en-US"/>
          </a:p>
        </p:txBody>
      </p:sp>
    </p:spTree>
    <p:extLst>
      <p:ext uri="{BB962C8B-B14F-4D97-AF65-F5344CB8AC3E}">
        <p14:creationId xmlns:p14="http://schemas.microsoft.com/office/powerpoint/2010/main" val="22372372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98043" y="413808"/>
            <a:ext cx="2168843" cy="65867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91515" y="413808"/>
            <a:ext cx="6380798" cy="65867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9C278F4-9A08-431F-B491-7EFB91B99DFB}" type="datetimeFigureOut">
              <a:rPr lang="en-US" smtClean="0"/>
              <a:t>9/25/2023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CB767A-98BE-4876-A9FA-39316C5DB223}" type="slidenum">
              <a:rPr lang="en-US" smtClean="0"/>
              <a:t>‹#›</a:t>
            </a:fld>
            <a:endParaRPr lang="en-US"/>
          </a:p>
        </p:txBody>
      </p:sp>
    </p:spTree>
    <p:extLst>
      <p:ext uri="{BB962C8B-B14F-4D97-AF65-F5344CB8AC3E}">
        <p14:creationId xmlns:p14="http://schemas.microsoft.com/office/powerpoint/2010/main" val="3867854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9C278F4-9A08-431F-B491-7EFB91B99DFB}" type="datetimeFigureOut">
              <a:rPr lang="en-US" smtClean="0"/>
              <a:t>9/25/2023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CB767A-98BE-4876-A9FA-39316C5DB223}" type="slidenum">
              <a:rPr lang="en-US" smtClean="0"/>
              <a:t>‹#›</a:t>
            </a:fld>
            <a:endParaRPr lang="en-US"/>
          </a:p>
        </p:txBody>
      </p:sp>
    </p:spTree>
    <p:extLst>
      <p:ext uri="{BB962C8B-B14F-4D97-AF65-F5344CB8AC3E}">
        <p14:creationId xmlns:p14="http://schemas.microsoft.com/office/powerpoint/2010/main" val="12804608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6277" y="1937705"/>
            <a:ext cx="8675370" cy="3233102"/>
          </a:xfrm>
        </p:spPr>
        <p:txBody>
          <a:bodyPr anchor="b"/>
          <a:lstStyle>
            <a:lvl1pPr>
              <a:defRPr sz="6600"/>
            </a:lvl1pPr>
          </a:lstStyle>
          <a:p>
            <a:r>
              <a:rPr lang="en-US"/>
              <a:t>Click to edit Master title style</a:t>
            </a:r>
          </a:p>
        </p:txBody>
      </p:sp>
      <p:sp>
        <p:nvSpPr>
          <p:cNvPr id="3" name="Text Placeholder 2"/>
          <p:cNvSpPr>
            <a:spLocks noGrp="1"/>
          </p:cNvSpPr>
          <p:nvPr>
            <p:ph type="body" idx="1"/>
          </p:nvPr>
        </p:nvSpPr>
        <p:spPr>
          <a:xfrm>
            <a:off x="686277" y="5201393"/>
            <a:ext cx="8675370" cy="1700212"/>
          </a:xfrm>
        </p:spPr>
        <p:txBody>
          <a:bodyPr/>
          <a:lstStyle>
            <a:lvl1pPr marL="0" indent="0">
              <a:buNone/>
              <a:defRPr sz="2640">
                <a:solidFill>
                  <a:schemeClr val="tx1"/>
                </a:solidFill>
              </a:defRPr>
            </a:lvl1pPr>
            <a:lvl2pPr marL="502920" indent="0">
              <a:buNone/>
              <a:defRPr sz="2200">
                <a:solidFill>
                  <a:schemeClr val="tx1">
                    <a:tint val="75000"/>
                  </a:schemeClr>
                </a:solidFill>
              </a:defRPr>
            </a:lvl2pPr>
            <a:lvl3pPr marL="1005840" indent="0">
              <a:buNone/>
              <a:defRPr sz="1980">
                <a:solidFill>
                  <a:schemeClr val="tx1">
                    <a:tint val="75000"/>
                  </a:schemeClr>
                </a:solidFill>
              </a:defRPr>
            </a:lvl3pPr>
            <a:lvl4pPr marL="1508760" indent="0">
              <a:buNone/>
              <a:defRPr sz="1760">
                <a:solidFill>
                  <a:schemeClr val="tx1">
                    <a:tint val="75000"/>
                  </a:schemeClr>
                </a:solidFill>
              </a:defRPr>
            </a:lvl4pPr>
            <a:lvl5pPr marL="2011680" indent="0">
              <a:buNone/>
              <a:defRPr sz="1760">
                <a:solidFill>
                  <a:schemeClr val="tx1">
                    <a:tint val="75000"/>
                  </a:schemeClr>
                </a:solidFill>
              </a:defRPr>
            </a:lvl5pPr>
            <a:lvl6pPr marL="2514600" indent="0">
              <a:buNone/>
              <a:defRPr sz="1760">
                <a:solidFill>
                  <a:schemeClr val="tx1">
                    <a:tint val="75000"/>
                  </a:schemeClr>
                </a:solidFill>
              </a:defRPr>
            </a:lvl6pPr>
            <a:lvl7pPr marL="3017520" indent="0">
              <a:buNone/>
              <a:defRPr sz="1760">
                <a:solidFill>
                  <a:schemeClr val="tx1">
                    <a:tint val="75000"/>
                  </a:schemeClr>
                </a:solidFill>
              </a:defRPr>
            </a:lvl7pPr>
            <a:lvl8pPr marL="3520440" indent="0">
              <a:buNone/>
              <a:defRPr sz="1760">
                <a:solidFill>
                  <a:schemeClr val="tx1">
                    <a:tint val="75000"/>
                  </a:schemeClr>
                </a:solidFill>
              </a:defRPr>
            </a:lvl8pPr>
            <a:lvl9pPr marL="4023360" indent="0">
              <a:buNone/>
              <a:defRPr sz="176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9C278F4-9A08-431F-B491-7EFB91B99DFB}" type="datetimeFigureOut">
              <a:rPr lang="en-US" smtClean="0"/>
              <a:t>9/25/2023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CB767A-98BE-4876-A9FA-39316C5DB223}" type="slidenum">
              <a:rPr lang="en-US" smtClean="0"/>
              <a:t>‹#›</a:t>
            </a:fld>
            <a:endParaRPr lang="en-US"/>
          </a:p>
        </p:txBody>
      </p:sp>
    </p:spTree>
    <p:extLst>
      <p:ext uri="{BB962C8B-B14F-4D97-AF65-F5344CB8AC3E}">
        <p14:creationId xmlns:p14="http://schemas.microsoft.com/office/powerpoint/2010/main" val="26374731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91515" y="2069042"/>
            <a:ext cx="4274820" cy="49315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92065" y="2069042"/>
            <a:ext cx="4274820" cy="49315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9C278F4-9A08-431F-B491-7EFB91B99DFB}" type="datetimeFigureOut">
              <a:rPr lang="en-US" smtClean="0"/>
              <a:t>9/25/2023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CB767A-98BE-4876-A9FA-39316C5DB223}" type="slidenum">
              <a:rPr lang="en-US" smtClean="0"/>
              <a:t>‹#›</a:t>
            </a:fld>
            <a:endParaRPr lang="en-US"/>
          </a:p>
        </p:txBody>
      </p:sp>
    </p:spTree>
    <p:extLst>
      <p:ext uri="{BB962C8B-B14F-4D97-AF65-F5344CB8AC3E}">
        <p14:creationId xmlns:p14="http://schemas.microsoft.com/office/powerpoint/2010/main" val="23797621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2825" y="413810"/>
            <a:ext cx="8675370" cy="1502305"/>
          </a:xfrm>
        </p:spPr>
        <p:txBody>
          <a:bodyPr/>
          <a:lstStyle/>
          <a:p>
            <a:r>
              <a:rPr lang="en-US"/>
              <a:t>Click to edit Master title style</a:t>
            </a:r>
          </a:p>
        </p:txBody>
      </p:sp>
      <p:sp>
        <p:nvSpPr>
          <p:cNvPr id="3" name="Text Placeholder 2"/>
          <p:cNvSpPr>
            <a:spLocks noGrp="1"/>
          </p:cNvSpPr>
          <p:nvPr>
            <p:ph type="body" idx="1"/>
          </p:nvPr>
        </p:nvSpPr>
        <p:spPr>
          <a:xfrm>
            <a:off x="692826" y="1905318"/>
            <a:ext cx="4255174" cy="933767"/>
          </a:xfrm>
        </p:spPr>
        <p:txBody>
          <a:bodyPr anchor="b"/>
          <a:lstStyle>
            <a:lvl1pPr marL="0" indent="0">
              <a:buNone/>
              <a:defRPr sz="2640" b="1"/>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n-US"/>
              <a:t>Click to edit Master text styles</a:t>
            </a:r>
          </a:p>
        </p:txBody>
      </p:sp>
      <p:sp>
        <p:nvSpPr>
          <p:cNvPr id="4" name="Content Placeholder 3"/>
          <p:cNvSpPr>
            <a:spLocks noGrp="1"/>
          </p:cNvSpPr>
          <p:nvPr>
            <p:ph sz="half" idx="2"/>
          </p:nvPr>
        </p:nvSpPr>
        <p:spPr>
          <a:xfrm>
            <a:off x="692826" y="2839085"/>
            <a:ext cx="4255174" cy="41758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92066" y="1905318"/>
            <a:ext cx="4276130" cy="933767"/>
          </a:xfrm>
        </p:spPr>
        <p:txBody>
          <a:bodyPr anchor="b"/>
          <a:lstStyle>
            <a:lvl1pPr marL="0" indent="0">
              <a:buNone/>
              <a:defRPr sz="2640" b="1"/>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n-US"/>
              <a:t>Click to edit Master text styles</a:t>
            </a:r>
          </a:p>
        </p:txBody>
      </p:sp>
      <p:sp>
        <p:nvSpPr>
          <p:cNvPr id="6" name="Content Placeholder 5"/>
          <p:cNvSpPr>
            <a:spLocks noGrp="1"/>
          </p:cNvSpPr>
          <p:nvPr>
            <p:ph sz="quarter" idx="4"/>
          </p:nvPr>
        </p:nvSpPr>
        <p:spPr>
          <a:xfrm>
            <a:off x="5092066" y="2839085"/>
            <a:ext cx="4276130" cy="41758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9C278F4-9A08-431F-B491-7EFB91B99DFB}" type="datetimeFigureOut">
              <a:rPr lang="en-US" smtClean="0"/>
              <a:t>9/25/2023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ACB767A-98BE-4876-A9FA-39316C5DB223}" type="slidenum">
              <a:rPr lang="en-US" smtClean="0"/>
              <a:t>‹#›</a:t>
            </a:fld>
            <a:endParaRPr lang="en-US"/>
          </a:p>
        </p:txBody>
      </p:sp>
    </p:spTree>
    <p:extLst>
      <p:ext uri="{BB962C8B-B14F-4D97-AF65-F5344CB8AC3E}">
        <p14:creationId xmlns:p14="http://schemas.microsoft.com/office/powerpoint/2010/main" val="41403937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9C278F4-9A08-431F-B491-7EFB91B99DFB}" type="datetimeFigureOut">
              <a:rPr lang="en-US" smtClean="0"/>
              <a:t>9/25/2023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ACB767A-98BE-4876-A9FA-39316C5DB223}" type="slidenum">
              <a:rPr lang="en-US" smtClean="0"/>
              <a:t>‹#›</a:t>
            </a:fld>
            <a:endParaRPr lang="en-US"/>
          </a:p>
        </p:txBody>
      </p:sp>
    </p:spTree>
    <p:extLst>
      <p:ext uri="{BB962C8B-B14F-4D97-AF65-F5344CB8AC3E}">
        <p14:creationId xmlns:p14="http://schemas.microsoft.com/office/powerpoint/2010/main" val="1886676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C278F4-9A08-431F-B491-7EFB91B99DFB}" type="datetimeFigureOut">
              <a:rPr lang="en-US" smtClean="0"/>
              <a:t>9/25/2023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ACB767A-98BE-4876-A9FA-39316C5DB223}" type="slidenum">
              <a:rPr lang="en-US" smtClean="0"/>
              <a:t>‹#›</a:t>
            </a:fld>
            <a:endParaRPr lang="en-US"/>
          </a:p>
        </p:txBody>
      </p:sp>
    </p:spTree>
    <p:extLst>
      <p:ext uri="{BB962C8B-B14F-4D97-AF65-F5344CB8AC3E}">
        <p14:creationId xmlns:p14="http://schemas.microsoft.com/office/powerpoint/2010/main" val="33507251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825" y="518160"/>
            <a:ext cx="3244096" cy="1813560"/>
          </a:xfrm>
        </p:spPr>
        <p:txBody>
          <a:bodyPr anchor="b"/>
          <a:lstStyle>
            <a:lvl1pPr>
              <a:defRPr sz="3520"/>
            </a:lvl1pPr>
          </a:lstStyle>
          <a:p>
            <a:r>
              <a:rPr lang="en-US"/>
              <a:t>Click to edit Master title style</a:t>
            </a:r>
          </a:p>
        </p:txBody>
      </p:sp>
      <p:sp>
        <p:nvSpPr>
          <p:cNvPr id="3" name="Content Placeholder 2"/>
          <p:cNvSpPr>
            <a:spLocks noGrp="1"/>
          </p:cNvSpPr>
          <p:nvPr>
            <p:ph idx="1"/>
          </p:nvPr>
        </p:nvSpPr>
        <p:spPr>
          <a:xfrm>
            <a:off x="4276130" y="1119083"/>
            <a:ext cx="5092065" cy="5523442"/>
          </a:xfrm>
        </p:spPr>
        <p:txBody>
          <a:bodyPr/>
          <a:lstStyle>
            <a:lvl1pPr>
              <a:defRPr sz="3520"/>
            </a:lvl1pPr>
            <a:lvl2pPr>
              <a:defRPr sz="3080"/>
            </a:lvl2pPr>
            <a:lvl3pPr>
              <a:defRPr sz="264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92825" y="2331720"/>
            <a:ext cx="3244096" cy="4319800"/>
          </a:xfrm>
        </p:spPr>
        <p:txBody>
          <a:bodyPr/>
          <a:lstStyle>
            <a:lvl1pPr marL="0" indent="0">
              <a:buNone/>
              <a:defRPr sz="1760"/>
            </a:lvl1pPr>
            <a:lvl2pPr marL="502920" indent="0">
              <a:buNone/>
              <a:defRPr sz="1540"/>
            </a:lvl2pPr>
            <a:lvl3pPr marL="1005840" indent="0">
              <a:buNone/>
              <a:defRPr sz="1320"/>
            </a:lvl3pPr>
            <a:lvl4pPr marL="1508760" indent="0">
              <a:buNone/>
              <a:defRPr sz="1100"/>
            </a:lvl4pPr>
            <a:lvl5pPr marL="2011680" indent="0">
              <a:buNone/>
              <a:defRPr sz="1100"/>
            </a:lvl5pPr>
            <a:lvl6pPr marL="2514600" indent="0">
              <a:buNone/>
              <a:defRPr sz="1100"/>
            </a:lvl6pPr>
            <a:lvl7pPr marL="3017520" indent="0">
              <a:buNone/>
              <a:defRPr sz="1100"/>
            </a:lvl7pPr>
            <a:lvl8pPr marL="3520440" indent="0">
              <a:buNone/>
              <a:defRPr sz="1100"/>
            </a:lvl8pPr>
            <a:lvl9pPr marL="4023360" indent="0">
              <a:buNone/>
              <a:defRPr sz="1100"/>
            </a:lvl9pPr>
          </a:lstStyle>
          <a:p>
            <a:pPr lvl="0"/>
            <a:r>
              <a:rPr lang="en-US"/>
              <a:t>Click to edit Master text styles</a:t>
            </a:r>
          </a:p>
        </p:txBody>
      </p:sp>
      <p:sp>
        <p:nvSpPr>
          <p:cNvPr id="5" name="Date Placeholder 4"/>
          <p:cNvSpPr>
            <a:spLocks noGrp="1"/>
          </p:cNvSpPr>
          <p:nvPr>
            <p:ph type="dt" sz="half" idx="10"/>
          </p:nvPr>
        </p:nvSpPr>
        <p:spPr/>
        <p:txBody>
          <a:bodyPr/>
          <a:lstStyle/>
          <a:p>
            <a:fld id="{29C278F4-9A08-431F-B491-7EFB91B99DFB}" type="datetimeFigureOut">
              <a:rPr lang="en-US" smtClean="0"/>
              <a:t>9/25/2023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CB767A-98BE-4876-A9FA-39316C5DB223}" type="slidenum">
              <a:rPr lang="en-US" smtClean="0"/>
              <a:t>‹#›</a:t>
            </a:fld>
            <a:endParaRPr lang="en-US"/>
          </a:p>
        </p:txBody>
      </p:sp>
    </p:spTree>
    <p:extLst>
      <p:ext uri="{BB962C8B-B14F-4D97-AF65-F5344CB8AC3E}">
        <p14:creationId xmlns:p14="http://schemas.microsoft.com/office/powerpoint/2010/main" val="22787524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825" y="518160"/>
            <a:ext cx="3244096" cy="1813560"/>
          </a:xfrm>
        </p:spPr>
        <p:txBody>
          <a:bodyPr anchor="b"/>
          <a:lstStyle>
            <a:lvl1pPr>
              <a:defRPr sz="3520"/>
            </a:lvl1pPr>
          </a:lstStyle>
          <a:p>
            <a:r>
              <a:rPr lang="en-US"/>
              <a:t>Click to edit Master title style</a:t>
            </a:r>
          </a:p>
        </p:txBody>
      </p:sp>
      <p:sp>
        <p:nvSpPr>
          <p:cNvPr id="3" name="Picture Placeholder 2"/>
          <p:cNvSpPr>
            <a:spLocks noGrp="1" noChangeAspect="1"/>
          </p:cNvSpPr>
          <p:nvPr>
            <p:ph type="pic" idx="1"/>
          </p:nvPr>
        </p:nvSpPr>
        <p:spPr>
          <a:xfrm>
            <a:off x="4276130" y="1119083"/>
            <a:ext cx="5092065" cy="5523442"/>
          </a:xfrm>
        </p:spPr>
        <p:txBody>
          <a:bodyPr anchor="t"/>
          <a:lstStyle>
            <a:lvl1pPr marL="0" indent="0">
              <a:buNone/>
              <a:defRPr sz="3520"/>
            </a:lvl1pPr>
            <a:lvl2pPr marL="502920" indent="0">
              <a:buNone/>
              <a:defRPr sz="3080"/>
            </a:lvl2pPr>
            <a:lvl3pPr marL="1005840" indent="0">
              <a:buNone/>
              <a:defRPr sz="2640"/>
            </a:lvl3pPr>
            <a:lvl4pPr marL="1508760" indent="0">
              <a:buNone/>
              <a:defRPr sz="2200"/>
            </a:lvl4pPr>
            <a:lvl5pPr marL="2011680" indent="0">
              <a:buNone/>
              <a:defRPr sz="2200"/>
            </a:lvl5pPr>
            <a:lvl6pPr marL="2514600" indent="0">
              <a:buNone/>
              <a:defRPr sz="2200"/>
            </a:lvl6pPr>
            <a:lvl7pPr marL="3017520" indent="0">
              <a:buNone/>
              <a:defRPr sz="2200"/>
            </a:lvl7pPr>
            <a:lvl8pPr marL="3520440" indent="0">
              <a:buNone/>
              <a:defRPr sz="2200"/>
            </a:lvl8pPr>
            <a:lvl9pPr marL="4023360" indent="0">
              <a:buNone/>
              <a:defRPr sz="2200"/>
            </a:lvl9pPr>
          </a:lstStyle>
          <a:p>
            <a:r>
              <a:rPr lang="en-US"/>
              <a:t>Click icon to add picture</a:t>
            </a:r>
          </a:p>
        </p:txBody>
      </p:sp>
      <p:sp>
        <p:nvSpPr>
          <p:cNvPr id="4" name="Text Placeholder 3"/>
          <p:cNvSpPr>
            <a:spLocks noGrp="1"/>
          </p:cNvSpPr>
          <p:nvPr>
            <p:ph type="body" sz="half" idx="2"/>
          </p:nvPr>
        </p:nvSpPr>
        <p:spPr>
          <a:xfrm>
            <a:off x="692825" y="2331720"/>
            <a:ext cx="3244096" cy="4319800"/>
          </a:xfrm>
        </p:spPr>
        <p:txBody>
          <a:bodyPr/>
          <a:lstStyle>
            <a:lvl1pPr marL="0" indent="0">
              <a:buNone/>
              <a:defRPr sz="1760"/>
            </a:lvl1pPr>
            <a:lvl2pPr marL="502920" indent="0">
              <a:buNone/>
              <a:defRPr sz="1540"/>
            </a:lvl2pPr>
            <a:lvl3pPr marL="1005840" indent="0">
              <a:buNone/>
              <a:defRPr sz="1320"/>
            </a:lvl3pPr>
            <a:lvl4pPr marL="1508760" indent="0">
              <a:buNone/>
              <a:defRPr sz="1100"/>
            </a:lvl4pPr>
            <a:lvl5pPr marL="2011680" indent="0">
              <a:buNone/>
              <a:defRPr sz="1100"/>
            </a:lvl5pPr>
            <a:lvl6pPr marL="2514600" indent="0">
              <a:buNone/>
              <a:defRPr sz="1100"/>
            </a:lvl6pPr>
            <a:lvl7pPr marL="3017520" indent="0">
              <a:buNone/>
              <a:defRPr sz="1100"/>
            </a:lvl7pPr>
            <a:lvl8pPr marL="3520440" indent="0">
              <a:buNone/>
              <a:defRPr sz="1100"/>
            </a:lvl8pPr>
            <a:lvl9pPr marL="4023360" indent="0">
              <a:buNone/>
              <a:defRPr sz="1100"/>
            </a:lvl9pPr>
          </a:lstStyle>
          <a:p>
            <a:pPr lvl="0"/>
            <a:r>
              <a:rPr lang="en-US"/>
              <a:t>Click to edit Master text styles</a:t>
            </a:r>
          </a:p>
        </p:txBody>
      </p:sp>
      <p:sp>
        <p:nvSpPr>
          <p:cNvPr id="5" name="Date Placeholder 4"/>
          <p:cNvSpPr>
            <a:spLocks noGrp="1"/>
          </p:cNvSpPr>
          <p:nvPr>
            <p:ph type="dt" sz="half" idx="10"/>
          </p:nvPr>
        </p:nvSpPr>
        <p:spPr/>
        <p:txBody>
          <a:bodyPr/>
          <a:lstStyle/>
          <a:p>
            <a:fld id="{29C278F4-9A08-431F-B491-7EFB91B99DFB}" type="datetimeFigureOut">
              <a:rPr lang="en-US" smtClean="0"/>
              <a:t>9/25/2023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CB767A-98BE-4876-A9FA-39316C5DB223}" type="slidenum">
              <a:rPr lang="en-US" smtClean="0"/>
              <a:t>‹#›</a:t>
            </a:fld>
            <a:endParaRPr lang="en-US"/>
          </a:p>
        </p:txBody>
      </p:sp>
    </p:spTree>
    <p:extLst>
      <p:ext uri="{BB962C8B-B14F-4D97-AF65-F5344CB8AC3E}">
        <p14:creationId xmlns:p14="http://schemas.microsoft.com/office/powerpoint/2010/main" val="7930122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1515" y="413810"/>
            <a:ext cx="8675370" cy="150230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91515" y="2069042"/>
            <a:ext cx="8675370" cy="49315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91515" y="7203865"/>
            <a:ext cx="2263140" cy="413808"/>
          </a:xfrm>
          <a:prstGeom prst="rect">
            <a:avLst/>
          </a:prstGeom>
        </p:spPr>
        <p:txBody>
          <a:bodyPr vert="horz" lIns="91440" tIns="45720" rIns="91440" bIns="45720" rtlCol="0" anchor="ctr"/>
          <a:lstStyle>
            <a:lvl1pPr algn="l">
              <a:defRPr sz="1320">
                <a:solidFill>
                  <a:schemeClr val="tx1">
                    <a:tint val="75000"/>
                  </a:schemeClr>
                </a:solidFill>
              </a:defRPr>
            </a:lvl1pPr>
          </a:lstStyle>
          <a:p>
            <a:fld id="{29C278F4-9A08-431F-B491-7EFB91B99DFB}" type="datetimeFigureOut">
              <a:rPr lang="en-US" smtClean="0"/>
              <a:t>9/25/2023</a:t>
            </a:fld>
            <a:endParaRPr lang="en-US"/>
          </a:p>
        </p:txBody>
      </p:sp>
      <p:sp>
        <p:nvSpPr>
          <p:cNvPr id="5" name="Footer Placeholder 4"/>
          <p:cNvSpPr>
            <a:spLocks noGrp="1"/>
          </p:cNvSpPr>
          <p:nvPr>
            <p:ph type="ftr" sz="quarter" idx="3"/>
          </p:nvPr>
        </p:nvSpPr>
        <p:spPr>
          <a:xfrm>
            <a:off x="3331845" y="7203865"/>
            <a:ext cx="3394710" cy="413808"/>
          </a:xfrm>
          <a:prstGeom prst="rect">
            <a:avLst/>
          </a:prstGeom>
        </p:spPr>
        <p:txBody>
          <a:bodyPr vert="horz" lIns="91440" tIns="45720" rIns="91440" bIns="45720" rtlCol="0" anchor="ctr"/>
          <a:lstStyle>
            <a:lvl1pPr algn="ctr">
              <a:defRPr sz="13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103745" y="7203865"/>
            <a:ext cx="2263140" cy="413808"/>
          </a:xfrm>
          <a:prstGeom prst="rect">
            <a:avLst/>
          </a:prstGeom>
        </p:spPr>
        <p:txBody>
          <a:bodyPr vert="horz" lIns="91440" tIns="45720" rIns="91440" bIns="45720" rtlCol="0" anchor="ctr"/>
          <a:lstStyle>
            <a:lvl1pPr algn="r">
              <a:defRPr sz="1320">
                <a:solidFill>
                  <a:schemeClr val="tx1">
                    <a:tint val="75000"/>
                  </a:schemeClr>
                </a:solidFill>
              </a:defRPr>
            </a:lvl1pPr>
          </a:lstStyle>
          <a:p>
            <a:fld id="{5ACB767A-98BE-4876-A9FA-39316C5DB223}" type="slidenum">
              <a:rPr lang="en-US" smtClean="0"/>
              <a:t>‹#›</a:t>
            </a:fld>
            <a:endParaRPr lang="en-US"/>
          </a:p>
        </p:txBody>
      </p:sp>
    </p:spTree>
    <p:extLst>
      <p:ext uri="{BB962C8B-B14F-4D97-AF65-F5344CB8AC3E}">
        <p14:creationId xmlns:p14="http://schemas.microsoft.com/office/powerpoint/2010/main" val="23819893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005840" rtl="0" eaLnBrk="1" latinLnBrk="0" hangingPunct="1">
        <a:lnSpc>
          <a:spcPct val="90000"/>
        </a:lnSpc>
        <a:spcBef>
          <a:spcPct val="0"/>
        </a:spcBef>
        <a:buNone/>
        <a:defRPr sz="4840" kern="1200">
          <a:solidFill>
            <a:schemeClr val="tx1"/>
          </a:solidFill>
          <a:latin typeface="+mj-lt"/>
          <a:ea typeface="+mj-ea"/>
          <a:cs typeface="+mj-cs"/>
        </a:defRPr>
      </a:lvl1pPr>
    </p:titleStyle>
    <p:bodyStyle>
      <a:lvl1pPr marL="251460" indent="-251460" algn="l" defTabSz="1005840" rtl="0" eaLnBrk="1" latinLnBrk="0" hangingPunct="1">
        <a:lnSpc>
          <a:spcPct val="90000"/>
        </a:lnSpc>
        <a:spcBef>
          <a:spcPts val="1100"/>
        </a:spcBef>
        <a:buFont typeface="Arial" panose="020B0604020202020204" pitchFamily="34" charset="0"/>
        <a:buChar char="•"/>
        <a:defRPr sz="308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p:bodyStyle>
    <p:otherStyle>
      <a:defPPr>
        <a:defRPr lang="en-US"/>
      </a:defPPr>
      <a:lvl1pPr marL="0" algn="l" defTabSz="1005840" rtl="0" eaLnBrk="1" latinLnBrk="0" hangingPunct="1">
        <a:defRPr sz="1980" kern="1200">
          <a:solidFill>
            <a:schemeClr val="tx1"/>
          </a:solidFill>
          <a:latin typeface="+mn-lt"/>
          <a:ea typeface="+mn-ea"/>
          <a:cs typeface="+mn-cs"/>
        </a:defRPr>
      </a:lvl1pPr>
      <a:lvl2pPr marL="502920" algn="l" defTabSz="1005840" rtl="0" eaLnBrk="1" latinLnBrk="0" hangingPunct="1">
        <a:defRPr sz="1980" kern="1200">
          <a:solidFill>
            <a:schemeClr val="tx1"/>
          </a:solidFill>
          <a:latin typeface="+mn-lt"/>
          <a:ea typeface="+mn-ea"/>
          <a:cs typeface="+mn-cs"/>
        </a:defRPr>
      </a:lvl2pPr>
      <a:lvl3pPr marL="1005840" algn="l" defTabSz="1005840" rtl="0" eaLnBrk="1" latinLnBrk="0" hangingPunct="1">
        <a:defRPr sz="1980" kern="1200">
          <a:solidFill>
            <a:schemeClr val="tx1"/>
          </a:solidFill>
          <a:latin typeface="+mn-lt"/>
          <a:ea typeface="+mn-ea"/>
          <a:cs typeface="+mn-cs"/>
        </a:defRPr>
      </a:lvl3pPr>
      <a:lvl4pPr marL="1508760" algn="l" defTabSz="1005840" rtl="0" eaLnBrk="1" latinLnBrk="0" hangingPunct="1">
        <a:defRPr sz="1980" kern="1200">
          <a:solidFill>
            <a:schemeClr val="tx1"/>
          </a:solidFill>
          <a:latin typeface="+mn-lt"/>
          <a:ea typeface="+mn-ea"/>
          <a:cs typeface="+mn-cs"/>
        </a:defRPr>
      </a:lvl4pPr>
      <a:lvl5pPr marL="2011680" algn="l" defTabSz="1005840" rtl="0" eaLnBrk="1" latinLnBrk="0" hangingPunct="1">
        <a:defRPr sz="1980" kern="1200">
          <a:solidFill>
            <a:schemeClr val="tx1"/>
          </a:solidFill>
          <a:latin typeface="+mn-lt"/>
          <a:ea typeface="+mn-ea"/>
          <a:cs typeface="+mn-cs"/>
        </a:defRPr>
      </a:lvl5pPr>
      <a:lvl6pPr marL="2514600" algn="l" defTabSz="1005840" rtl="0" eaLnBrk="1" latinLnBrk="0" hangingPunct="1">
        <a:defRPr sz="1980" kern="1200">
          <a:solidFill>
            <a:schemeClr val="tx1"/>
          </a:solidFill>
          <a:latin typeface="+mn-lt"/>
          <a:ea typeface="+mn-ea"/>
          <a:cs typeface="+mn-cs"/>
        </a:defRPr>
      </a:lvl6pPr>
      <a:lvl7pPr marL="3017520" algn="l" defTabSz="1005840" rtl="0" eaLnBrk="1" latinLnBrk="0" hangingPunct="1">
        <a:defRPr sz="1980" kern="1200">
          <a:solidFill>
            <a:schemeClr val="tx1"/>
          </a:solidFill>
          <a:latin typeface="+mn-lt"/>
          <a:ea typeface="+mn-ea"/>
          <a:cs typeface="+mn-cs"/>
        </a:defRPr>
      </a:lvl7pPr>
      <a:lvl8pPr marL="3520440" algn="l" defTabSz="1005840" rtl="0" eaLnBrk="1" latinLnBrk="0" hangingPunct="1">
        <a:defRPr sz="1980" kern="1200">
          <a:solidFill>
            <a:schemeClr val="tx1"/>
          </a:solidFill>
          <a:latin typeface="+mn-lt"/>
          <a:ea typeface="+mn-ea"/>
          <a:cs typeface="+mn-cs"/>
        </a:defRPr>
      </a:lvl8pPr>
      <a:lvl9pPr marL="4023360" algn="l" defTabSz="1005840" rtl="0" eaLnBrk="1" latinLnBrk="0" hangingPunct="1">
        <a:defRPr sz="19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jpe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7.svg"/></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svg"/><Relationship Id="rId18" Type="http://schemas.openxmlformats.org/officeDocument/2006/relationships/image" Target="../media/image23.png"/><Relationship Id="rId3" Type="http://schemas.openxmlformats.org/officeDocument/2006/relationships/image" Target="../media/image8.jpeg"/><Relationship Id="rId7" Type="http://schemas.openxmlformats.org/officeDocument/2006/relationships/image" Target="../media/image12.svg"/><Relationship Id="rId12" Type="http://schemas.openxmlformats.org/officeDocument/2006/relationships/image" Target="../media/image17.png"/><Relationship Id="rId17" Type="http://schemas.openxmlformats.org/officeDocument/2006/relationships/image" Target="../media/image22.svg"/><Relationship Id="rId2" Type="http://schemas.openxmlformats.org/officeDocument/2006/relationships/notesSlide" Target="../notesSlides/notesSlide1.xml"/><Relationship Id="rId16" Type="http://schemas.openxmlformats.org/officeDocument/2006/relationships/image" Target="../media/image21.png"/><Relationship Id="rId20" Type="http://schemas.openxmlformats.org/officeDocument/2006/relationships/image" Target="../media/image25.png"/><Relationship Id="rId1" Type="http://schemas.openxmlformats.org/officeDocument/2006/relationships/slideLayout" Target="../slideLayouts/slideLayout1.xml"/><Relationship Id="rId6" Type="http://schemas.openxmlformats.org/officeDocument/2006/relationships/image" Target="../media/image11.png"/><Relationship Id="rId11" Type="http://schemas.openxmlformats.org/officeDocument/2006/relationships/image" Target="../media/image16.svg"/><Relationship Id="rId5" Type="http://schemas.openxmlformats.org/officeDocument/2006/relationships/image" Target="../media/image10.svg"/><Relationship Id="rId15" Type="http://schemas.openxmlformats.org/officeDocument/2006/relationships/image" Target="../media/image20.png"/><Relationship Id="rId10" Type="http://schemas.openxmlformats.org/officeDocument/2006/relationships/image" Target="../media/image15.png"/><Relationship Id="rId19" Type="http://schemas.openxmlformats.org/officeDocument/2006/relationships/image" Target="../media/image24.svg"/><Relationship Id="rId4" Type="http://schemas.openxmlformats.org/officeDocument/2006/relationships/image" Target="../media/image9.png"/><Relationship Id="rId9" Type="http://schemas.openxmlformats.org/officeDocument/2006/relationships/image" Target="../media/image14.svg"/><Relationship Id="rId1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Picture 44" descr="Qr code&#10;&#10;Description automatically generated">
            <a:extLst>
              <a:ext uri="{FF2B5EF4-FFF2-40B4-BE49-F238E27FC236}">
                <a16:creationId xmlns:a16="http://schemas.microsoft.com/office/drawing/2014/main" id="{BB438C15-EAE3-4B06-9978-F4228B400A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62169" y="6307828"/>
            <a:ext cx="951912" cy="951912"/>
          </a:xfrm>
          <a:prstGeom prst="rect">
            <a:avLst/>
          </a:prstGeom>
        </p:spPr>
      </p:pic>
      <p:pic>
        <p:nvPicPr>
          <p:cNvPr id="49" name="Picture 48" descr="A picture containing sky, ground, outdoor, person&#10;&#10;Description automatically generated">
            <a:extLst>
              <a:ext uri="{FF2B5EF4-FFF2-40B4-BE49-F238E27FC236}">
                <a16:creationId xmlns:a16="http://schemas.microsoft.com/office/drawing/2014/main" id="{42ADC207-3D30-4715-A8DF-BB62603FCA8C}"/>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686546" y="0"/>
            <a:ext cx="3371852" cy="4686724"/>
          </a:xfrm>
          <a:prstGeom prst="rect">
            <a:avLst/>
          </a:prstGeom>
        </p:spPr>
      </p:pic>
      <p:sp>
        <p:nvSpPr>
          <p:cNvPr id="24" name="Rectangle 23">
            <a:extLst>
              <a:ext uri="{FF2B5EF4-FFF2-40B4-BE49-F238E27FC236}">
                <a16:creationId xmlns:a16="http://schemas.microsoft.com/office/drawing/2014/main" id="{80AC400D-F660-4D51-B47A-3A22B01C9133}"/>
              </a:ext>
            </a:extLst>
          </p:cNvPr>
          <p:cNvSpPr/>
          <p:nvPr/>
        </p:nvSpPr>
        <p:spPr>
          <a:xfrm>
            <a:off x="3339257" y="1"/>
            <a:ext cx="3347289" cy="798935"/>
          </a:xfrm>
          <a:prstGeom prst="rect">
            <a:avLst/>
          </a:prstGeom>
          <a:gradFill flip="none" rotWithShape="1">
            <a:gsLst>
              <a:gs pos="0">
                <a:srgbClr val="0E5299">
                  <a:alpha val="76000"/>
                </a:srgbClr>
              </a:gs>
              <a:gs pos="63000">
                <a:srgbClr val="0E5299">
                  <a:alpha val="86000"/>
                </a:srgbClr>
              </a:gs>
              <a:gs pos="100000">
                <a:srgbClr val="0E5299"/>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a:extLst>
              <a:ext uri="{FF2B5EF4-FFF2-40B4-BE49-F238E27FC236}">
                <a16:creationId xmlns:a16="http://schemas.microsoft.com/office/drawing/2014/main" id="{5E25BEA7-74A3-426F-9423-80D6622F8625}"/>
              </a:ext>
            </a:extLst>
          </p:cNvPr>
          <p:cNvPicPr>
            <a:picLocks noChangeAspect="1"/>
          </p:cNvPicPr>
          <p:nvPr/>
        </p:nvPicPr>
        <p:blipFill rotWithShape="1">
          <a:blip r:embed="rId4"/>
          <a:srcRect l="26222" r="26222" b="42984"/>
          <a:stretch/>
        </p:blipFill>
        <p:spPr>
          <a:xfrm>
            <a:off x="6695733" y="4153719"/>
            <a:ext cx="3371852" cy="3590714"/>
          </a:xfrm>
          <a:prstGeom prst="rect">
            <a:avLst/>
          </a:prstGeom>
          <a:effectLst>
            <a:outerShdw blurRad="50800" dist="38100" algn="l" rotWithShape="0">
              <a:prstClr val="black">
                <a:alpha val="40000"/>
              </a:prstClr>
            </a:outerShdw>
          </a:effectLst>
        </p:spPr>
      </p:pic>
      <p:pic>
        <p:nvPicPr>
          <p:cNvPr id="22" name="Picture 21">
            <a:extLst>
              <a:ext uri="{FF2B5EF4-FFF2-40B4-BE49-F238E27FC236}">
                <a16:creationId xmlns:a16="http://schemas.microsoft.com/office/drawing/2014/main" id="{638BBB72-9924-4B51-98AE-0EBBD037D73C}"/>
              </a:ext>
            </a:extLst>
          </p:cNvPr>
          <p:cNvPicPr>
            <a:picLocks noChangeAspect="1"/>
          </p:cNvPicPr>
          <p:nvPr/>
        </p:nvPicPr>
        <p:blipFill rotWithShape="1">
          <a:blip r:embed="rId5">
            <a:extLst>
              <a:ext uri="{BEBA8EAE-BF5A-486C-A8C5-ECC9F3942E4B}">
                <a14:imgProps xmlns:a14="http://schemas.microsoft.com/office/drawing/2010/main">
                  <a14:imgLayer r:embed="rId6">
                    <a14:imgEffect>
                      <a14:colorTemperature colorTemp="11200"/>
                    </a14:imgEffect>
                    <a14:imgEffect>
                      <a14:saturation sat="300000"/>
                    </a14:imgEffect>
                  </a14:imgLayer>
                </a14:imgProps>
              </a:ext>
            </a:extLst>
          </a:blip>
          <a:srcRect l="25134" r="25085" b="44384"/>
          <a:stretch/>
        </p:blipFill>
        <p:spPr>
          <a:xfrm>
            <a:off x="6695734" y="4463697"/>
            <a:ext cx="3371851" cy="3309253"/>
          </a:xfrm>
          <a:prstGeom prst="rect">
            <a:avLst/>
          </a:prstGeom>
          <a:effectLst>
            <a:outerShdw blurRad="50800" dist="38100" algn="l" rotWithShape="0">
              <a:prstClr val="black">
                <a:alpha val="40000"/>
              </a:prstClr>
            </a:outerShdw>
          </a:effectLst>
        </p:spPr>
      </p:pic>
      <p:sp>
        <p:nvSpPr>
          <p:cNvPr id="10" name="TextBox 9">
            <a:extLst>
              <a:ext uri="{FF2B5EF4-FFF2-40B4-BE49-F238E27FC236}">
                <a16:creationId xmlns:a16="http://schemas.microsoft.com/office/drawing/2014/main" id="{1A5F4A01-344D-4EE3-A0A1-9301F64A6BB1}"/>
              </a:ext>
            </a:extLst>
          </p:cNvPr>
          <p:cNvSpPr txBox="1"/>
          <p:nvPr/>
        </p:nvSpPr>
        <p:spPr>
          <a:xfrm>
            <a:off x="7197193" y="6002552"/>
            <a:ext cx="2350558" cy="923330"/>
          </a:xfrm>
          <a:prstGeom prst="rect">
            <a:avLst/>
          </a:prstGeom>
          <a:noFill/>
        </p:spPr>
        <p:txBody>
          <a:bodyPr wrap="square" lIns="91440" tIns="45720" rIns="91440" bIns="45720" rtlCol="0" anchor="t">
            <a:spAutoFit/>
          </a:bodyPr>
          <a:lstStyle/>
          <a:p>
            <a:pPr algn="ctr">
              <a:lnSpc>
                <a:spcPct val="90000"/>
              </a:lnSpc>
              <a:spcAft>
                <a:spcPts val="400"/>
              </a:spcAft>
              <a:buClr>
                <a:srgbClr val="FFC000"/>
              </a:buClr>
            </a:pPr>
            <a:r>
              <a:rPr lang="es-ES" sz="2000" b="1" dirty="0">
                <a:solidFill>
                  <a:schemeClr val="bg1"/>
                </a:solidFill>
                <a:ea typeface="+mn-lt"/>
                <a:cs typeface="+mn-lt"/>
              </a:rPr>
              <a:t>Póngase una vacuna actualizada contra COVID-19</a:t>
            </a:r>
            <a:endParaRPr lang="en-US" sz="2000" b="1" dirty="0">
              <a:solidFill>
                <a:schemeClr val="bg1"/>
              </a:solidFill>
              <a:ea typeface="+mn-lt"/>
              <a:cs typeface="+mn-lt"/>
            </a:endParaRPr>
          </a:p>
        </p:txBody>
      </p:sp>
      <p:cxnSp>
        <p:nvCxnSpPr>
          <p:cNvPr id="14" name="Straight Connector 13">
            <a:extLst>
              <a:ext uri="{FF2B5EF4-FFF2-40B4-BE49-F238E27FC236}">
                <a16:creationId xmlns:a16="http://schemas.microsoft.com/office/drawing/2014/main" id="{15094B6B-EDAB-4DA8-AA65-B105A3E353A4}"/>
              </a:ext>
            </a:extLst>
          </p:cNvPr>
          <p:cNvCxnSpPr>
            <a:cxnSpLocks/>
          </p:cNvCxnSpPr>
          <p:nvPr/>
        </p:nvCxnSpPr>
        <p:spPr>
          <a:xfrm>
            <a:off x="7100409" y="5926273"/>
            <a:ext cx="2544126"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E7B8E400-F5C5-42FB-988E-939361ED1137}"/>
              </a:ext>
            </a:extLst>
          </p:cNvPr>
          <p:cNvSpPr txBox="1"/>
          <p:nvPr/>
        </p:nvSpPr>
        <p:spPr>
          <a:xfrm>
            <a:off x="3573007" y="183410"/>
            <a:ext cx="2862036" cy="498598"/>
          </a:xfrm>
          <a:prstGeom prst="rect">
            <a:avLst/>
          </a:prstGeom>
          <a:noFill/>
        </p:spPr>
        <p:txBody>
          <a:bodyPr wrap="square" lIns="0" tIns="0" rIns="0" bIns="0" rtlCol="0">
            <a:spAutoFit/>
          </a:bodyPr>
          <a:lstStyle/>
          <a:p>
            <a:pPr algn="ctr">
              <a:lnSpc>
                <a:spcPct val="90000"/>
              </a:lnSpc>
              <a:spcAft>
                <a:spcPts val="600"/>
              </a:spcAft>
            </a:pPr>
            <a:r>
              <a:rPr lang="es-ES" b="1">
                <a:solidFill>
                  <a:schemeClr val="bg1"/>
                </a:solidFill>
              </a:rPr>
              <a:t>¿CÓMO CONSIGO UNA VACUNA CONTRA COVID-19?</a:t>
            </a:r>
            <a:endParaRPr lang="es-ES">
              <a:solidFill>
                <a:schemeClr val="bg1"/>
              </a:solidFill>
            </a:endParaRPr>
          </a:p>
        </p:txBody>
      </p:sp>
      <p:sp>
        <p:nvSpPr>
          <p:cNvPr id="30" name="TextBox 29">
            <a:extLst>
              <a:ext uri="{FF2B5EF4-FFF2-40B4-BE49-F238E27FC236}">
                <a16:creationId xmlns:a16="http://schemas.microsoft.com/office/drawing/2014/main" id="{13A4E983-9F63-4335-862E-7EB57F6D2A96}"/>
              </a:ext>
            </a:extLst>
          </p:cNvPr>
          <p:cNvSpPr txBox="1"/>
          <p:nvPr/>
        </p:nvSpPr>
        <p:spPr>
          <a:xfrm>
            <a:off x="3593657" y="886272"/>
            <a:ext cx="2805048" cy="3500958"/>
          </a:xfrm>
          <a:prstGeom prst="rect">
            <a:avLst/>
          </a:prstGeom>
          <a:noFill/>
        </p:spPr>
        <p:txBody>
          <a:bodyPr wrap="square" lIns="0" tIns="0" rIns="0" bIns="0" rtlCol="0" anchor="t">
            <a:spAutoFit/>
          </a:bodyPr>
          <a:lstStyle/>
          <a:p>
            <a:pPr>
              <a:spcAft>
                <a:spcPts val="1200"/>
              </a:spcAft>
              <a:buClr>
                <a:schemeClr val="accent2"/>
              </a:buClr>
              <a:buSzPct val="130000"/>
            </a:pPr>
            <a:r>
              <a:rPr lang="es-VE" sz="1050" b="1" dirty="0">
                <a:ea typeface="+mn-lt"/>
                <a:cs typeface="+mn-lt"/>
              </a:rPr>
              <a:t>La vacuna es gratis para la mayoría de las personas, incluso para los que no tienen seguro médico. </a:t>
            </a:r>
          </a:p>
          <a:p>
            <a:pPr>
              <a:spcAft>
                <a:spcPts val="1200"/>
              </a:spcAft>
              <a:buClr>
                <a:schemeClr val="accent2"/>
              </a:buClr>
              <a:buSzPct val="130000"/>
            </a:pPr>
            <a:r>
              <a:rPr lang="es-VE" sz="1050" b="1" dirty="0">
                <a:ea typeface="+mn-lt"/>
                <a:cs typeface="+mn-lt"/>
              </a:rPr>
              <a:t>Pregunte dónde puede conseguir gratis la vacuna actualizada contra COVID-19: </a:t>
            </a:r>
          </a:p>
          <a:p>
            <a:pPr marL="171450" indent="-171450">
              <a:spcAft>
                <a:spcPts val="1200"/>
              </a:spcAft>
              <a:buClr>
                <a:schemeClr val="accent2"/>
              </a:buClr>
              <a:buSzPct val="130000"/>
              <a:buFont typeface="Wingdings"/>
              <a:buChar char="ü"/>
            </a:pPr>
            <a:r>
              <a:rPr lang="es-VE" sz="1050" b="1" dirty="0">
                <a:ea typeface="+mn-lt"/>
                <a:cs typeface="+mn-lt"/>
              </a:rPr>
              <a:t>Pregunte por las clínicas móviles de vacunación y las ferias de salud</a:t>
            </a:r>
          </a:p>
          <a:p>
            <a:pPr marL="171450" indent="-171450">
              <a:spcAft>
                <a:spcPts val="1200"/>
              </a:spcAft>
              <a:buClr>
                <a:schemeClr val="accent2"/>
              </a:buClr>
              <a:buSzPct val="130000"/>
              <a:buFont typeface="Wingdings"/>
              <a:buChar char="ü"/>
            </a:pPr>
            <a:r>
              <a:rPr lang="es-VE" sz="1050" b="1" dirty="0">
                <a:ea typeface="+mn-lt"/>
                <a:cs typeface="+mn-lt"/>
              </a:rPr>
              <a:t>En los departamentos de salud</a:t>
            </a:r>
          </a:p>
          <a:p>
            <a:pPr marL="171450" indent="-171450">
              <a:spcAft>
                <a:spcPts val="1200"/>
              </a:spcAft>
              <a:buClr>
                <a:schemeClr val="accent2"/>
              </a:buClr>
              <a:buSzPct val="130000"/>
              <a:buFont typeface="Wingdings"/>
              <a:buChar char="ü"/>
            </a:pPr>
            <a:r>
              <a:rPr lang="es-VE" sz="1050" b="1" dirty="0">
                <a:ea typeface="+mn-lt"/>
                <a:cs typeface="+mn-lt"/>
              </a:rPr>
              <a:t>En los c</a:t>
            </a:r>
            <a:r>
              <a:rPr lang="es-VE" sz="1050" b="1" dirty="0"/>
              <a:t>entros de salud comunitarios</a:t>
            </a:r>
            <a:endParaRPr lang="es-VE" sz="1050" b="1" dirty="0">
              <a:ea typeface="Calibri"/>
              <a:cs typeface="Calibri"/>
            </a:endParaRPr>
          </a:p>
          <a:p>
            <a:pPr marL="171450" indent="-171450">
              <a:spcAft>
                <a:spcPts val="1200"/>
              </a:spcAft>
              <a:buClr>
                <a:schemeClr val="accent2"/>
              </a:buClr>
              <a:buSzPct val="130000"/>
              <a:buFont typeface="Wingdings"/>
              <a:buChar char="ü"/>
            </a:pPr>
            <a:r>
              <a:rPr lang="es-VE" sz="1050" b="1" dirty="0">
                <a:ea typeface="+mn-lt"/>
                <a:cs typeface="+mn-lt"/>
              </a:rPr>
              <a:t>En farmacias que estén cerca de usted</a:t>
            </a:r>
            <a:endParaRPr lang="es-VE" sz="1050" dirty="0">
              <a:ea typeface="+mn-lt"/>
              <a:cs typeface="+mn-lt"/>
            </a:endParaRPr>
          </a:p>
          <a:p>
            <a:pPr marL="171450" indent="-171450">
              <a:spcAft>
                <a:spcPts val="1200"/>
              </a:spcAft>
              <a:buClr>
                <a:schemeClr val="accent2"/>
              </a:buClr>
              <a:buSzPct val="130000"/>
              <a:buFont typeface="Wingdings"/>
              <a:buChar char="ü"/>
            </a:pPr>
            <a:r>
              <a:rPr lang="es-VE" sz="1050" b="1" dirty="0">
                <a:ea typeface="+mn-lt"/>
                <a:cs typeface="+mn-lt"/>
              </a:rPr>
              <a:t>Hable con su empleador </a:t>
            </a:r>
            <a:r>
              <a:rPr lang="es-VE" sz="1050" dirty="0">
                <a:ea typeface="+mn-lt"/>
                <a:cs typeface="+mn-lt"/>
              </a:rPr>
              <a:t>sobre vacunarse contra COVID-19. Es posible que le ayuden a hacer los arreglos necesarios para vacunarse</a:t>
            </a:r>
            <a:r>
              <a:rPr lang="es-VE" sz="1050" b="1" i="0" u="none" strike="noStrike" dirty="0">
                <a:solidFill>
                  <a:srgbClr val="000000"/>
                </a:solidFill>
                <a:effectLst/>
                <a:latin typeface="Calibri"/>
                <a:ea typeface="Calibri"/>
                <a:cs typeface="Calibri"/>
              </a:rPr>
              <a:t>.</a:t>
            </a:r>
          </a:p>
          <a:p>
            <a:pPr marL="171450" indent="-171450">
              <a:spcAft>
                <a:spcPts val="1200"/>
              </a:spcAft>
              <a:buClr>
                <a:schemeClr val="accent2"/>
              </a:buClr>
              <a:buSzPct val="130000"/>
              <a:buFont typeface="Wingdings"/>
              <a:buChar char="ü"/>
            </a:pPr>
            <a:r>
              <a:rPr lang="es-VE" sz="1050" dirty="0">
                <a:solidFill>
                  <a:srgbClr val="000000"/>
                </a:solidFill>
                <a:ea typeface="+mn-lt"/>
                <a:cs typeface="+mn-lt"/>
              </a:rPr>
              <a:t>Consiga en este enlace las vacunas</a:t>
            </a:r>
            <a:r>
              <a:rPr lang="es-VE" sz="1050" dirty="0">
                <a:solidFill>
                  <a:srgbClr val="000000"/>
                </a:solidFill>
                <a:latin typeface="Calibri"/>
                <a:cs typeface="Calibri"/>
              </a:rPr>
              <a:t>: </a:t>
            </a:r>
            <a:r>
              <a:rPr lang="es-ES" sz="1050" dirty="0">
                <a:solidFill>
                  <a:srgbClr val="000000"/>
                </a:solidFill>
                <a:latin typeface="Calibri"/>
                <a:cs typeface="Calibri"/>
              </a:rPr>
              <a:t>https://www.vacunas.gov/search/</a:t>
            </a:r>
            <a:endParaRPr lang="es-ES" sz="1050" dirty="0">
              <a:highlight>
                <a:srgbClr val="FFFF00"/>
              </a:highlight>
              <a:latin typeface="Calibri"/>
              <a:ea typeface="Calibri"/>
              <a:cs typeface="Calibri"/>
            </a:endParaRPr>
          </a:p>
        </p:txBody>
      </p:sp>
      <p:grpSp>
        <p:nvGrpSpPr>
          <p:cNvPr id="47" name="Group 46">
            <a:extLst>
              <a:ext uri="{FF2B5EF4-FFF2-40B4-BE49-F238E27FC236}">
                <a16:creationId xmlns:a16="http://schemas.microsoft.com/office/drawing/2014/main" id="{06833B9E-E49C-4329-9D8D-978623D904FE}"/>
              </a:ext>
            </a:extLst>
          </p:cNvPr>
          <p:cNvGrpSpPr/>
          <p:nvPr/>
        </p:nvGrpSpPr>
        <p:grpSpPr>
          <a:xfrm>
            <a:off x="3680932" y="4494713"/>
            <a:ext cx="2691718" cy="314225"/>
            <a:chOff x="3759690" y="4985300"/>
            <a:chExt cx="2691718" cy="314225"/>
          </a:xfrm>
        </p:grpSpPr>
        <p:sp>
          <p:nvSpPr>
            <p:cNvPr id="36" name="TextBox 35">
              <a:extLst>
                <a:ext uri="{FF2B5EF4-FFF2-40B4-BE49-F238E27FC236}">
                  <a16:creationId xmlns:a16="http://schemas.microsoft.com/office/drawing/2014/main" id="{6412BEDF-938B-4552-A838-8D513795A6C4}"/>
                </a:ext>
              </a:extLst>
            </p:cNvPr>
            <p:cNvSpPr txBox="1"/>
            <p:nvPr/>
          </p:nvSpPr>
          <p:spPr>
            <a:xfrm>
              <a:off x="3817888" y="4985300"/>
              <a:ext cx="2584462" cy="246221"/>
            </a:xfrm>
            <a:prstGeom prst="rect">
              <a:avLst/>
            </a:prstGeom>
            <a:noFill/>
          </p:spPr>
          <p:txBody>
            <a:bodyPr wrap="square" lIns="0" tIns="0" rIns="0" bIns="0" rtlCol="0" anchor="t">
              <a:spAutoFit/>
            </a:bodyPr>
            <a:lstStyle/>
            <a:p>
              <a:pPr algn="ctr">
                <a:spcAft>
                  <a:spcPts val="600"/>
                </a:spcAft>
              </a:pPr>
              <a:r>
                <a:rPr lang="es-ES" sz="1600" b="1" dirty="0"/>
                <a:t>PARA MÁS INFORMACIÓN</a:t>
              </a:r>
              <a:endParaRPr lang="es-ES" sz="1600" b="1" dirty="0">
                <a:cs typeface="Calibri"/>
              </a:endParaRPr>
            </a:p>
          </p:txBody>
        </p:sp>
        <p:cxnSp>
          <p:nvCxnSpPr>
            <p:cNvPr id="39" name="Straight Connector 38">
              <a:extLst>
                <a:ext uri="{FF2B5EF4-FFF2-40B4-BE49-F238E27FC236}">
                  <a16:creationId xmlns:a16="http://schemas.microsoft.com/office/drawing/2014/main" id="{81B9FDB4-492B-471F-AA2B-648877AF1225}"/>
                </a:ext>
              </a:extLst>
            </p:cNvPr>
            <p:cNvCxnSpPr>
              <a:cxnSpLocks/>
            </p:cNvCxnSpPr>
            <p:nvPr/>
          </p:nvCxnSpPr>
          <p:spPr>
            <a:xfrm>
              <a:off x="3759690" y="5299525"/>
              <a:ext cx="2691718"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grpSp>
      <p:sp>
        <p:nvSpPr>
          <p:cNvPr id="52" name="Rectangle 51">
            <a:extLst>
              <a:ext uri="{FF2B5EF4-FFF2-40B4-BE49-F238E27FC236}">
                <a16:creationId xmlns:a16="http://schemas.microsoft.com/office/drawing/2014/main" id="{D06FD5C7-82A7-4814-91FD-962FC0EC1877}"/>
              </a:ext>
            </a:extLst>
          </p:cNvPr>
          <p:cNvSpPr/>
          <p:nvPr/>
        </p:nvSpPr>
        <p:spPr>
          <a:xfrm>
            <a:off x="-4281" y="2303062"/>
            <a:ext cx="3343537" cy="346376"/>
          </a:xfrm>
          <a:prstGeom prst="rect">
            <a:avLst/>
          </a:prstGeom>
          <a:gradFill flip="none" rotWithShape="1">
            <a:gsLst>
              <a:gs pos="0">
                <a:srgbClr val="0E5299">
                  <a:alpha val="76000"/>
                </a:srgbClr>
              </a:gs>
              <a:gs pos="63000">
                <a:srgbClr val="0E5299">
                  <a:alpha val="86000"/>
                </a:srgbClr>
              </a:gs>
              <a:gs pos="100000">
                <a:srgbClr val="0E5299"/>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C6CE72B4-5053-434F-BAD0-E2473CB6CA17}"/>
              </a:ext>
            </a:extLst>
          </p:cNvPr>
          <p:cNvSpPr txBox="1"/>
          <p:nvPr/>
        </p:nvSpPr>
        <p:spPr>
          <a:xfrm>
            <a:off x="757645" y="2363499"/>
            <a:ext cx="1819684" cy="221599"/>
          </a:xfrm>
          <a:prstGeom prst="rect">
            <a:avLst/>
          </a:prstGeom>
          <a:noFill/>
        </p:spPr>
        <p:txBody>
          <a:bodyPr wrap="square" lIns="0" tIns="0" rIns="0" bIns="0" rtlCol="0">
            <a:spAutoFit/>
          </a:bodyPr>
          <a:lstStyle/>
          <a:p>
            <a:pPr algn="ctr">
              <a:lnSpc>
                <a:spcPct val="90000"/>
              </a:lnSpc>
              <a:spcAft>
                <a:spcPts val="600"/>
              </a:spcAft>
            </a:pPr>
            <a:r>
              <a:rPr lang="es-ES" sz="1600" b="1" dirty="0">
                <a:solidFill>
                  <a:schemeClr val="bg1"/>
                </a:solidFill>
              </a:rPr>
              <a:t>RECOMENDACIONES</a:t>
            </a:r>
            <a:endParaRPr lang="es-ES" sz="1600" dirty="0">
              <a:solidFill>
                <a:schemeClr val="bg1"/>
              </a:solidFill>
            </a:endParaRPr>
          </a:p>
        </p:txBody>
      </p:sp>
      <p:sp>
        <p:nvSpPr>
          <p:cNvPr id="55" name="TextBox 54">
            <a:extLst>
              <a:ext uri="{FF2B5EF4-FFF2-40B4-BE49-F238E27FC236}">
                <a16:creationId xmlns:a16="http://schemas.microsoft.com/office/drawing/2014/main" id="{E0C75D11-FA61-4138-BC13-F55508F61B3B}"/>
              </a:ext>
            </a:extLst>
          </p:cNvPr>
          <p:cNvSpPr txBox="1"/>
          <p:nvPr/>
        </p:nvSpPr>
        <p:spPr>
          <a:xfrm>
            <a:off x="148853" y="2747531"/>
            <a:ext cx="3094073" cy="3717531"/>
          </a:xfrm>
          <a:prstGeom prst="rect">
            <a:avLst/>
          </a:prstGeom>
          <a:noFill/>
        </p:spPr>
        <p:txBody>
          <a:bodyPr wrap="square" lIns="0" tIns="0" rIns="0" bIns="0" rtlCol="0" anchor="t">
            <a:noAutofit/>
          </a:bodyPr>
          <a:lstStyle/>
          <a:p>
            <a:pPr marL="171450" indent="-171450">
              <a:spcAft>
                <a:spcPts val="300"/>
              </a:spcAft>
              <a:buClr>
                <a:srgbClr val="0E5299"/>
              </a:buClr>
              <a:buSzPct val="225000"/>
              <a:buFont typeface="Calibri" panose="020F0502020204030204" pitchFamily="34" charset="0"/>
              <a:buChar char="₊"/>
            </a:pPr>
            <a:r>
              <a:rPr lang="es-ES" sz="1050" dirty="0"/>
              <a:t>Póngase la vacuna actualizada.</a:t>
            </a:r>
            <a:endParaRPr lang="es-MX" sz="1050" dirty="0">
              <a:cs typeface="Calibri"/>
            </a:endParaRPr>
          </a:p>
          <a:p>
            <a:pPr marL="171450" indent="-171450">
              <a:spcAft>
                <a:spcPts val="300"/>
              </a:spcAft>
              <a:buClr>
                <a:srgbClr val="0E5299"/>
              </a:buClr>
              <a:buSzPct val="225000"/>
              <a:buFont typeface="Calibri" panose="020F0502020204030204" pitchFamily="34" charset="0"/>
              <a:buChar char="₊"/>
            </a:pPr>
            <a:r>
              <a:rPr lang="es-ES" sz="1050" dirty="0">
                <a:cs typeface="Calibri"/>
              </a:rPr>
              <a:t>Asegúrese de que su familia se ponga vacunas actualizadas.</a:t>
            </a:r>
          </a:p>
          <a:p>
            <a:pPr marL="171450" indent="-171450">
              <a:spcAft>
                <a:spcPts val="300"/>
              </a:spcAft>
              <a:buClr>
                <a:srgbClr val="0E5299"/>
              </a:buClr>
              <a:buSzPct val="225000"/>
              <a:buFont typeface="Calibri" panose="020F0502020204030204" pitchFamily="34" charset="0"/>
              <a:buChar char="₊"/>
            </a:pPr>
            <a:r>
              <a:rPr lang="es-ES" sz="1050" dirty="0">
                <a:cs typeface="Calibri"/>
              </a:rPr>
              <a:t>Se recomiendan las vacunas de Pfizer o Moderna</a:t>
            </a:r>
          </a:p>
          <a:p>
            <a:pPr marL="171450" indent="-171450">
              <a:spcAft>
                <a:spcPts val="300"/>
              </a:spcAft>
              <a:buClr>
                <a:srgbClr val="0E5299"/>
              </a:buClr>
              <a:buSzPct val="225000"/>
              <a:buFont typeface="Calibri" panose="020F0502020204030204" pitchFamily="34" charset="0"/>
              <a:buChar char="₊"/>
            </a:pPr>
            <a:r>
              <a:rPr lang="es-ES" sz="1050" dirty="0">
                <a:cs typeface="Calibri"/>
              </a:rPr>
              <a:t>Use cubrebocas en espacios cerrados o abiertos donde haya muchas personas, aunque esté al día con sus vacunas. </a:t>
            </a:r>
            <a:endParaRPr lang="es-ES" sz="1050">
              <a:ea typeface="Calibri"/>
              <a:cs typeface="Calibri"/>
            </a:endParaRPr>
          </a:p>
          <a:p>
            <a:pPr marL="171450" indent="-171450">
              <a:spcAft>
                <a:spcPts val="300"/>
              </a:spcAft>
              <a:buClr>
                <a:srgbClr val="0E5299"/>
              </a:buClr>
              <a:buSzPct val="225000"/>
              <a:buFont typeface="Calibri" panose="020F0502020204030204" pitchFamily="34" charset="0"/>
              <a:buChar char="₊"/>
            </a:pPr>
            <a:r>
              <a:rPr lang="es-419" sz="1050" dirty="0">
                <a:ea typeface="+mn-lt"/>
                <a:cs typeface="+mn-lt"/>
              </a:rPr>
              <a:t>Si estuvo expuesto a COVID-19</a:t>
            </a:r>
            <a:r>
              <a:rPr lang="es-ES" sz="1050" dirty="0">
                <a:ea typeface="+mn-lt"/>
                <a:cs typeface="+mn-lt"/>
              </a:rPr>
              <a:t> siga estos pasos, aunque esté vacunado</a:t>
            </a:r>
            <a:r>
              <a:rPr lang="es-419" sz="1050" dirty="0">
                <a:ea typeface="+mn-lt"/>
                <a:cs typeface="+mn-lt"/>
              </a:rPr>
              <a:t>: </a:t>
            </a:r>
          </a:p>
          <a:p>
            <a:pPr marL="174625" lvl="1" indent="-114300">
              <a:spcAft>
                <a:spcPts val="400"/>
              </a:spcAft>
              <a:buClr>
                <a:srgbClr val="0E5299"/>
              </a:buClr>
              <a:buSzPct val="150000"/>
              <a:buFont typeface="Arial" panose="020F0502020204030204" pitchFamily="34" charset="0"/>
              <a:buChar char="•"/>
            </a:pPr>
            <a:r>
              <a:rPr lang="es-419" sz="1050" dirty="0">
                <a:ea typeface="+mn-lt"/>
                <a:cs typeface="+mn-lt"/>
              </a:rPr>
              <a:t>Use un cubrebocas o respirador  por 10 días.</a:t>
            </a:r>
          </a:p>
          <a:p>
            <a:pPr marL="174625" lvl="1" indent="-114300">
              <a:spcAft>
                <a:spcPts val="400"/>
              </a:spcAft>
              <a:buClr>
                <a:srgbClr val="0E5299"/>
              </a:buClr>
              <a:buSzPct val="150000"/>
              <a:buFont typeface="Arial" panose="020F0502020204030204" pitchFamily="34" charset="0"/>
              <a:buChar char="•"/>
            </a:pPr>
            <a:r>
              <a:rPr lang="es-419" sz="1050" dirty="0">
                <a:ea typeface="+mn-lt"/>
                <a:cs typeface="+mn-lt"/>
              </a:rPr>
              <a:t>Si se enferma: Hágase la prueba inmediatamente.</a:t>
            </a:r>
            <a:r>
              <a:rPr lang="es-ES" sz="1050" dirty="0">
                <a:ea typeface="+mn-lt"/>
                <a:cs typeface="+mn-lt"/>
              </a:rPr>
              <a:t> Si la prueba es negativa, vuelva a hacérsela en 48 horas.</a:t>
            </a:r>
            <a:endParaRPr lang="es-419" sz="1050" dirty="0">
              <a:ea typeface="+mn-lt"/>
              <a:cs typeface="+mn-lt"/>
            </a:endParaRPr>
          </a:p>
          <a:p>
            <a:pPr marL="174625" lvl="1" indent="-114300">
              <a:spcAft>
                <a:spcPts val="400"/>
              </a:spcAft>
              <a:buClr>
                <a:srgbClr val="0E5299"/>
              </a:buClr>
              <a:buSzPct val="150000"/>
              <a:buFont typeface="Arial" panose="020F0502020204030204" pitchFamily="34" charset="0"/>
              <a:buChar char="•"/>
            </a:pPr>
            <a:r>
              <a:rPr lang="es-419" sz="1050" dirty="0">
                <a:ea typeface="+mn-lt"/>
                <a:cs typeface="+mn-lt"/>
              </a:rPr>
              <a:t>Si no se enferma: Deje pasar 5  días completos después de la exposición y hágase la prueba. Si la prueba es negativa, hágase otra prueba en 48 horas. Si el segundo resultado es de nuevo negativo, hágase otra prueba 48 horas después. </a:t>
            </a:r>
            <a:r>
              <a:rPr lang="es-ES" sz="1050" dirty="0">
                <a:ea typeface="+mn-lt"/>
                <a:cs typeface="+mn-lt"/>
              </a:rPr>
              <a:t>Si el resultado es positivo, ¡aíslese!</a:t>
            </a:r>
          </a:p>
          <a:p>
            <a:pPr marL="174625" lvl="1" indent="-114300">
              <a:spcAft>
                <a:spcPts val="400"/>
              </a:spcAft>
              <a:buClr>
                <a:srgbClr val="0E5299"/>
              </a:buClr>
              <a:buSzPct val="150000"/>
              <a:buFont typeface="Arial" panose="020F0502020204030204" pitchFamily="34" charset="0"/>
              <a:buChar char="•"/>
            </a:pPr>
            <a:r>
              <a:rPr lang="es-ES" sz="1050" dirty="0">
                <a:ea typeface="+mn-lt"/>
                <a:cs typeface="+mn-lt"/>
              </a:rPr>
              <a:t>Si la prueba da positiva, consulte las directrices de los CDC sobre cómo aislarse</a:t>
            </a:r>
            <a:r>
              <a:rPr lang="en-US" sz="1050" dirty="0">
                <a:ea typeface="+mn-lt"/>
                <a:cs typeface="+mn-lt"/>
              </a:rPr>
              <a:t>. </a:t>
            </a:r>
            <a:endParaRPr lang="es-419" sz="1050" dirty="0">
              <a:ea typeface="+mn-lt"/>
              <a:cs typeface="+mn-lt"/>
            </a:endParaRPr>
          </a:p>
          <a:p>
            <a:pPr marL="174625" lvl="1" indent="-114300">
              <a:buClr>
                <a:srgbClr val="0E5299"/>
              </a:buClr>
              <a:buSzPct val="150000"/>
              <a:buFont typeface="Arial" panose="020F0502020204030204" pitchFamily="34" charset="0"/>
              <a:buChar char="•"/>
            </a:pPr>
            <a:r>
              <a:rPr lang="es-419" sz="1050" dirty="0">
                <a:ea typeface="+mn-lt"/>
                <a:cs typeface="+mn-lt"/>
              </a:rPr>
              <a:t>Si está muy enfermo mucho, vaya al doctor.</a:t>
            </a:r>
            <a:endParaRPr lang="es-ES" sz="1050">
              <a:ea typeface="Calibri"/>
              <a:cs typeface="Calibri"/>
            </a:endParaRPr>
          </a:p>
        </p:txBody>
      </p:sp>
      <p:cxnSp>
        <p:nvCxnSpPr>
          <p:cNvPr id="4" name="Straight Connector 3">
            <a:extLst>
              <a:ext uri="{FF2B5EF4-FFF2-40B4-BE49-F238E27FC236}">
                <a16:creationId xmlns:a16="http://schemas.microsoft.com/office/drawing/2014/main" id="{FA3BD4A0-DEEA-4C27-896B-073409BC72F6}"/>
              </a:ext>
            </a:extLst>
          </p:cNvPr>
          <p:cNvCxnSpPr>
            <a:cxnSpLocks/>
          </p:cNvCxnSpPr>
          <p:nvPr/>
        </p:nvCxnSpPr>
        <p:spPr>
          <a:xfrm>
            <a:off x="3685749" y="7271352"/>
            <a:ext cx="2686901" cy="0"/>
          </a:xfrm>
          <a:prstGeom prst="line">
            <a:avLst/>
          </a:prstGeom>
          <a:ln w="38100">
            <a:solidFill>
              <a:srgbClr val="FFC000"/>
            </a:solidFill>
          </a:ln>
        </p:spPr>
        <p:style>
          <a:lnRef idx="1">
            <a:schemeClr val="dk1"/>
          </a:lnRef>
          <a:fillRef idx="0">
            <a:schemeClr val="dk1"/>
          </a:fillRef>
          <a:effectRef idx="0">
            <a:schemeClr val="dk1"/>
          </a:effectRef>
          <a:fontRef idx="minor">
            <a:schemeClr val="tx1"/>
          </a:fontRef>
        </p:style>
      </p:cxnSp>
      <p:sp>
        <p:nvSpPr>
          <p:cNvPr id="51" name="TextBox 50">
            <a:extLst>
              <a:ext uri="{FF2B5EF4-FFF2-40B4-BE49-F238E27FC236}">
                <a16:creationId xmlns:a16="http://schemas.microsoft.com/office/drawing/2014/main" id="{B6A11825-4985-4013-B0CA-05334A7C2540}"/>
              </a:ext>
            </a:extLst>
          </p:cNvPr>
          <p:cNvSpPr txBox="1"/>
          <p:nvPr/>
        </p:nvSpPr>
        <p:spPr>
          <a:xfrm>
            <a:off x="76267" y="6577008"/>
            <a:ext cx="2752640" cy="286232"/>
          </a:xfrm>
          <a:prstGeom prst="rect">
            <a:avLst/>
          </a:prstGeom>
          <a:noFill/>
        </p:spPr>
        <p:txBody>
          <a:bodyPr wrap="square" lIns="91440" tIns="45720" rIns="91440" bIns="45720" anchor="t">
            <a:spAutoFit/>
          </a:bodyPr>
          <a:lstStyle/>
          <a:p>
            <a:pPr>
              <a:lnSpc>
                <a:spcPct val="90000"/>
              </a:lnSpc>
            </a:pPr>
            <a:r>
              <a:rPr lang="es-ES" sz="1400" b="1" dirty="0"/>
              <a:t>Recomendaciones para mujeres</a:t>
            </a:r>
            <a:endParaRPr lang="es-ES" sz="1400" b="1" dirty="0">
              <a:cs typeface="Calibri"/>
            </a:endParaRPr>
          </a:p>
        </p:txBody>
      </p:sp>
      <p:sp>
        <p:nvSpPr>
          <p:cNvPr id="28" name="TextBox 27">
            <a:extLst>
              <a:ext uri="{FF2B5EF4-FFF2-40B4-BE49-F238E27FC236}">
                <a16:creationId xmlns:a16="http://schemas.microsoft.com/office/drawing/2014/main" id="{BF0AC4BE-D12D-4492-ABC3-A97A056DED9B}"/>
              </a:ext>
            </a:extLst>
          </p:cNvPr>
          <p:cNvSpPr txBox="1"/>
          <p:nvPr/>
        </p:nvSpPr>
        <p:spPr>
          <a:xfrm>
            <a:off x="252115" y="775801"/>
            <a:ext cx="2957810" cy="1411412"/>
          </a:xfrm>
          <a:prstGeom prst="rect">
            <a:avLst/>
          </a:prstGeom>
          <a:noFill/>
        </p:spPr>
        <p:txBody>
          <a:bodyPr wrap="square" lIns="0" tIns="0" rIns="0" bIns="0" rtlCol="0" anchor="t">
            <a:spAutoFit/>
          </a:bodyPr>
          <a:lstStyle/>
          <a:p>
            <a:pPr marL="171450" indent="-171450">
              <a:lnSpc>
                <a:spcPct val="90000"/>
              </a:lnSpc>
              <a:spcAft>
                <a:spcPts val="400"/>
              </a:spcAft>
              <a:buFont typeface="Arial" panose="020B0604020202020204" pitchFamily="34" charset="0"/>
              <a:buChar char="•"/>
            </a:pPr>
            <a:r>
              <a:rPr lang="es-ES" sz="1050" dirty="0"/>
              <a:t>Todas las personas a partir de los seis meses de edad deben recibir la vacuna actualizada contra COVID-19.</a:t>
            </a:r>
            <a:endParaRPr lang="es-ES" sz="1050" dirty="0">
              <a:ea typeface="Calibri" panose="020F0502020204030204"/>
              <a:cs typeface="Calibri" panose="020F0502020204030204"/>
            </a:endParaRPr>
          </a:p>
          <a:p>
            <a:pPr marL="171450" indent="-171450">
              <a:lnSpc>
                <a:spcPct val="90000"/>
              </a:lnSpc>
              <a:spcAft>
                <a:spcPts val="400"/>
              </a:spcAft>
              <a:buFont typeface="Arial" panose="020B0604020202020204" pitchFamily="34" charset="0"/>
              <a:buChar char="•"/>
            </a:pPr>
            <a:r>
              <a:rPr lang="es-ES" sz="1050" dirty="0">
                <a:ea typeface="Calibri" panose="020F0502020204030204"/>
                <a:cs typeface="Calibri" panose="020F0502020204030204"/>
              </a:rPr>
              <a:t>Las personas que se vacunaron antes o que nunca se vacunaron solo necesitan ponerse una vacuna</a:t>
            </a:r>
          </a:p>
          <a:p>
            <a:pPr marL="171450" indent="-171450">
              <a:lnSpc>
                <a:spcPct val="90000"/>
              </a:lnSpc>
              <a:spcAft>
                <a:spcPts val="400"/>
              </a:spcAft>
              <a:buFont typeface="Arial" panose="020B0604020202020204" pitchFamily="34" charset="0"/>
              <a:buChar char="•"/>
            </a:pPr>
            <a:r>
              <a:rPr lang="es-ES" sz="1050" b="1" dirty="0">
                <a:solidFill>
                  <a:sysClr val="windowText" lastClr="000000"/>
                </a:solidFill>
                <a:latin typeface="Calibri" panose="020F0502020204030204"/>
                <a:ea typeface="Calibri" panose="020F0502020204030204"/>
                <a:cs typeface="Calibri" panose="020F0502020204030204"/>
              </a:rPr>
              <a:t>Algunas personas reciben más de una vacuna</a:t>
            </a:r>
            <a:r>
              <a:rPr lang="es-ES" sz="1050" dirty="0">
                <a:solidFill>
                  <a:sysClr val="windowText" lastClr="000000"/>
                </a:solidFill>
                <a:latin typeface="Calibri" panose="020F0502020204030204"/>
                <a:ea typeface="Calibri" panose="020F0502020204030204"/>
                <a:cs typeface="Calibri" panose="020F0502020204030204"/>
              </a:rPr>
              <a:t>: los niños de seis meses a cinco años, los inmunodeprimidos y las personas mayores de 65 años deben consultarlo con su doctor. </a:t>
            </a:r>
            <a:endParaRPr lang="en-US" sz="1050" dirty="0">
              <a:solidFill>
                <a:sysClr val="windowText" lastClr="000000"/>
              </a:solidFill>
              <a:highlight>
                <a:srgbClr val="FFFF00"/>
              </a:highlight>
              <a:latin typeface="Calibri" panose="020F0502020204030204"/>
              <a:ea typeface="Calibri" panose="020F0502020204030204"/>
              <a:cs typeface="Calibri" panose="020F0502020204030204"/>
            </a:endParaRPr>
          </a:p>
        </p:txBody>
      </p:sp>
      <p:sp>
        <p:nvSpPr>
          <p:cNvPr id="48" name="TextBox 47">
            <a:extLst>
              <a:ext uri="{FF2B5EF4-FFF2-40B4-BE49-F238E27FC236}">
                <a16:creationId xmlns:a16="http://schemas.microsoft.com/office/drawing/2014/main" id="{B2856935-14FB-4AE6-88E2-4E9655334FD4}"/>
              </a:ext>
            </a:extLst>
          </p:cNvPr>
          <p:cNvSpPr txBox="1"/>
          <p:nvPr/>
        </p:nvSpPr>
        <p:spPr>
          <a:xfrm>
            <a:off x="7038210" y="7207089"/>
            <a:ext cx="2686901" cy="166199"/>
          </a:xfrm>
          <a:prstGeom prst="rect">
            <a:avLst/>
          </a:prstGeom>
          <a:noFill/>
        </p:spPr>
        <p:txBody>
          <a:bodyPr wrap="square" lIns="0" tIns="0" rIns="0" bIns="0" rtlCol="0" anchor="t">
            <a:spAutoFit/>
          </a:bodyPr>
          <a:lstStyle/>
          <a:p>
            <a:pPr algn="ctr">
              <a:lnSpc>
                <a:spcPct val="90000"/>
              </a:lnSpc>
              <a:spcAft>
                <a:spcPts val="600"/>
              </a:spcAft>
            </a:pPr>
            <a:r>
              <a:rPr lang="es-ES" sz="1200">
                <a:solidFill>
                  <a:schemeClr val="bg1"/>
                </a:solidFill>
              </a:rPr>
              <a:t>Campaña de comunicación sobre COVID-19</a:t>
            </a:r>
          </a:p>
        </p:txBody>
      </p:sp>
      <p:sp>
        <p:nvSpPr>
          <p:cNvPr id="57" name="TextBox 56">
            <a:extLst>
              <a:ext uri="{FF2B5EF4-FFF2-40B4-BE49-F238E27FC236}">
                <a16:creationId xmlns:a16="http://schemas.microsoft.com/office/drawing/2014/main" id="{F8D3850C-DBFB-45CD-853C-FDB6CC70CDC7}"/>
              </a:ext>
            </a:extLst>
          </p:cNvPr>
          <p:cNvSpPr txBox="1"/>
          <p:nvPr/>
        </p:nvSpPr>
        <p:spPr>
          <a:xfrm>
            <a:off x="3650322" y="7324646"/>
            <a:ext cx="2691718" cy="276999"/>
          </a:xfrm>
          <a:prstGeom prst="rect">
            <a:avLst/>
          </a:prstGeom>
          <a:noFill/>
        </p:spPr>
        <p:txBody>
          <a:bodyPr wrap="square" lIns="91440" tIns="45720" rIns="91440" bIns="45720" anchor="t">
            <a:spAutoFit/>
          </a:bodyPr>
          <a:lstStyle/>
          <a:p>
            <a:pPr algn="ctr"/>
            <a:r>
              <a:rPr lang="es-419" sz="1200" b="0" i="0">
                <a:solidFill>
                  <a:srgbClr val="000000"/>
                </a:solidFill>
                <a:effectLst/>
              </a:rPr>
              <a:t> Revisado el 19</a:t>
            </a:r>
            <a:r>
              <a:rPr lang="es-419" sz="1200">
                <a:solidFill>
                  <a:srgbClr val="000000"/>
                </a:solidFill>
              </a:rPr>
              <a:t> de septiembre del</a:t>
            </a:r>
            <a:r>
              <a:rPr lang="es-419" sz="1200" b="0" i="0">
                <a:solidFill>
                  <a:srgbClr val="000000"/>
                </a:solidFill>
                <a:effectLst/>
              </a:rPr>
              <a:t> </a:t>
            </a:r>
            <a:r>
              <a:rPr lang="es-419" sz="1200">
                <a:solidFill>
                  <a:srgbClr val="000000"/>
                </a:solidFill>
              </a:rPr>
              <a:t>2023</a:t>
            </a:r>
            <a:endParaRPr lang="es-419" sz="1200">
              <a:cs typeface="Calibri"/>
            </a:endParaRPr>
          </a:p>
        </p:txBody>
      </p:sp>
      <p:sp>
        <p:nvSpPr>
          <p:cNvPr id="50" name="Google Shape;55;p13">
            <a:extLst>
              <a:ext uri="{FF2B5EF4-FFF2-40B4-BE49-F238E27FC236}">
                <a16:creationId xmlns:a16="http://schemas.microsoft.com/office/drawing/2014/main" id="{C5621182-59AF-46D0-BB97-9FCEDB869F55}"/>
              </a:ext>
            </a:extLst>
          </p:cNvPr>
          <p:cNvSpPr/>
          <p:nvPr/>
        </p:nvSpPr>
        <p:spPr>
          <a:xfrm>
            <a:off x="10927603" y="343424"/>
            <a:ext cx="3371852" cy="8301812"/>
          </a:xfrm>
          <a:prstGeom prst="rect">
            <a:avLst/>
          </a:prstGeom>
          <a:noFill/>
          <a:ln w="19050" cap="flat" cmpd="sng">
            <a:solidFill>
              <a:srgbClr val="000000"/>
            </a:solidFill>
            <a:prstDash val="solid"/>
            <a:round/>
            <a:headEnd type="none" w="sm" len="sm"/>
            <a:tailEnd type="none" w="sm" len="sm"/>
          </a:ln>
        </p:spPr>
        <p:txBody>
          <a:bodyPr spcFirstLastPara="1" wrap="square" lIns="228600" tIns="228600" rIns="228600" bIns="2286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115000"/>
              </a:lnSpc>
              <a:buSzPts val="1100"/>
            </a:pPr>
            <a:r>
              <a:rPr lang="es-ES" sz="1200" b="1">
                <a:latin typeface="Work Sans"/>
                <a:ea typeface="Work Sans"/>
                <a:cs typeface="Work Sans"/>
                <a:sym typeface="Work Sans"/>
              </a:rPr>
              <a:t>Agregue </a:t>
            </a:r>
            <a:r>
              <a:rPr lang="es-VE" sz="1200" b="1">
                <a:latin typeface="Work Sans"/>
                <a:ea typeface="Work Sans"/>
                <a:cs typeface="Work Sans"/>
                <a:sym typeface="Work Sans"/>
              </a:rPr>
              <a:t>una imagen y ajuste su tamaño </a:t>
            </a:r>
            <a:endParaRPr lang="es-VE" sz="1200" b="1">
              <a:solidFill>
                <a:srgbClr val="000000"/>
              </a:solidFill>
            </a:endParaRPr>
          </a:p>
          <a:p>
            <a:pPr>
              <a:lnSpc>
                <a:spcPct val="115000"/>
              </a:lnSpc>
              <a:buSzPts val="1100"/>
            </a:pPr>
            <a:r>
              <a:rPr lang="es-VE" sz="1200">
                <a:solidFill>
                  <a:srgbClr val="000000"/>
                </a:solidFill>
                <a:latin typeface="Work Sans"/>
                <a:ea typeface="Work Sans"/>
                <a:cs typeface="Calibri"/>
              </a:rPr>
              <a:t>Vaya a Insertar → Imagen → Cargar desde la computadora y seleccione la imagen que le gustaría usar en la portada del folleto.</a:t>
            </a:r>
          </a:p>
          <a:p>
            <a:pPr>
              <a:lnSpc>
                <a:spcPct val="115000"/>
              </a:lnSpc>
              <a:buSzPts val="1100"/>
            </a:pPr>
            <a:endParaRPr lang="es-VE" sz="1200">
              <a:latin typeface="Work Sans"/>
              <a:cs typeface="Calibri"/>
              <a:sym typeface="Work Sans"/>
            </a:endParaRPr>
          </a:p>
          <a:p>
            <a:pPr>
              <a:lnSpc>
                <a:spcPct val="115000"/>
              </a:lnSpc>
              <a:buSzPts val="1100"/>
            </a:pPr>
            <a:r>
              <a:rPr lang="es-VE" sz="1200">
                <a:latin typeface="Work Sans"/>
                <a:cs typeface="Calibri"/>
                <a:sym typeface="Work Sans"/>
              </a:rPr>
              <a:t>Para ajustar el tamaño, agarre la esquina inferior derecha de la imagen y mantenga presionado el botón. Arrastre el ratón diagonalmente hasta que sea del mismo tamaño o ligeramente más grande que la diapositiva.</a:t>
            </a:r>
          </a:p>
          <a:p>
            <a:pPr>
              <a:lnSpc>
                <a:spcPct val="115000"/>
              </a:lnSpc>
              <a:buSzPts val="1100"/>
            </a:pPr>
            <a:endParaRPr lang="es-VE" sz="1200">
              <a:latin typeface="Work Sans"/>
              <a:cs typeface="Calibri"/>
            </a:endParaRPr>
          </a:p>
          <a:p>
            <a:pPr>
              <a:lnSpc>
                <a:spcPct val="114999"/>
              </a:lnSpc>
            </a:pPr>
            <a:r>
              <a:rPr lang="es-VE" sz="1200" b="1">
                <a:latin typeface="Work Sans"/>
                <a:ea typeface="+mn-lt"/>
                <a:cs typeface="+mn-lt"/>
                <a:sym typeface="Work Sans"/>
              </a:rPr>
              <a:t>Envíe la imagen hacia el fondo </a:t>
            </a:r>
            <a:endParaRPr lang="es-VE" sz="1200" b="1">
              <a:latin typeface="Work Sans"/>
              <a:cs typeface="Calibri" panose="020F0502020204030204"/>
            </a:endParaRPr>
          </a:p>
          <a:p>
            <a:pPr>
              <a:lnSpc>
                <a:spcPct val="114999"/>
              </a:lnSpc>
            </a:pPr>
            <a:r>
              <a:rPr lang="es-VE" sz="1200">
                <a:latin typeface="Work Sans"/>
                <a:ea typeface="+mn-lt"/>
                <a:cs typeface="+mn-lt"/>
                <a:sym typeface="Work Sans"/>
              </a:rPr>
              <a:t>Una vez que ajuste el tamaño de su imagen y la escale proporcionalmente al tamaño de la diapositiva o un poco más grande, pulse el botón derecho sobre la imagen y vaya a Ordenar → Enviar al fondo.</a:t>
            </a:r>
          </a:p>
          <a:p>
            <a:pPr>
              <a:lnSpc>
                <a:spcPct val="114999"/>
              </a:lnSpc>
            </a:pPr>
            <a:r>
              <a:rPr lang="es-VE" sz="1200">
                <a:latin typeface="Work Sans"/>
                <a:ea typeface="+mn-lt"/>
                <a:cs typeface="+mn-lt"/>
                <a:sym typeface="Work Sans"/>
              </a:rPr>
              <a:t> </a:t>
            </a:r>
            <a:endParaRPr lang="es-VE" sz="1200">
              <a:latin typeface="Work Sans"/>
              <a:ea typeface="Work Sans"/>
              <a:cs typeface="Work Sans"/>
            </a:endParaRPr>
          </a:p>
          <a:p>
            <a:pPr marL="0" lvl="0" indent="0" algn="l" rtl="0">
              <a:lnSpc>
                <a:spcPct val="115000"/>
              </a:lnSpc>
              <a:spcBef>
                <a:spcPts val="0"/>
              </a:spcBef>
              <a:spcAft>
                <a:spcPts val="0"/>
              </a:spcAft>
              <a:buClr>
                <a:srgbClr val="000000"/>
              </a:buClr>
              <a:buSzPts val="1100"/>
              <a:buFont typeface="Arial"/>
              <a:buNone/>
            </a:pPr>
            <a:r>
              <a:rPr lang="es-VE" sz="1200" b="1">
                <a:solidFill>
                  <a:srgbClr val="000000"/>
                </a:solidFill>
                <a:latin typeface="Work Sans"/>
                <a:cs typeface="Calibri"/>
                <a:sym typeface="Work Sans"/>
              </a:rPr>
              <a:t>Recorte la imagen</a:t>
            </a:r>
            <a:endParaRPr lang="es-VE" sz="1200" b="1">
              <a:solidFill>
                <a:srgbClr val="000000"/>
              </a:solidFill>
              <a:cs typeface="Calibri"/>
            </a:endParaRPr>
          </a:p>
          <a:p>
            <a:pPr>
              <a:lnSpc>
                <a:spcPct val="115000"/>
              </a:lnSpc>
              <a:buSzPts val="1100"/>
            </a:pPr>
            <a:r>
              <a:rPr lang="es-VE" sz="1200">
                <a:effectLst/>
                <a:latin typeface="Work Sans" pitchFamily="2" charset="0"/>
                <a:ea typeface="Calibri" panose="020F0502020204030204" pitchFamily="34" charset="0"/>
                <a:cs typeface="Times New Roman" panose="02020603050405020304" pitchFamily="18" charset="0"/>
              </a:rPr>
              <a:t>Si la imagen es más grande que la portada del folleto, puede recortarla pulsando el botón derecho sobre la imagen y seleccionando la herramienta Recortar que aparece en el menú. Luego puede arrastrar las barras negras de los bordes de la imagen para recortarla al tamaño correcto. Pulse fuera de la imagen para aplicar los cambios.</a:t>
            </a:r>
            <a:endParaRPr lang="es-VE" sz="1200">
              <a:latin typeface="Work Sans"/>
              <a:ea typeface="Work Sans"/>
              <a:cs typeface="Work Sans"/>
              <a:sym typeface="Work Sans"/>
            </a:endParaRPr>
          </a:p>
        </p:txBody>
      </p:sp>
      <p:cxnSp>
        <p:nvCxnSpPr>
          <p:cNvPr id="54" name="Straight Arrow Connector 53">
            <a:extLst>
              <a:ext uri="{FF2B5EF4-FFF2-40B4-BE49-F238E27FC236}">
                <a16:creationId xmlns:a16="http://schemas.microsoft.com/office/drawing/2014/main" id="{E4D08814-C4A6-43E2-A352-4F7BF759AF27}"/>
              </a:ext>
            </a:extLst>
          </p:cNvPr>
          <p:cNvCxnSpPr>
            <a:cxnSpLocks/>
          </p:cNvCxnSpPr>
          <p:nvPr/>
        </p:nvCxnSpPr>
        <p:spPr>
          <a:xfrm flipH="1" flipV="1">
            <a:off x="10067585" y="3236457"/>
            <a:ext cx="860017" cy="1"/>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9" name="Google Shape;56;p13">
            <a:extLst>
              <a:ext uri="{FF2B5EF4-FFF2-40B4-BE49-F238E27FC236}">
                <a16:creationId xmlns:a16="http://schemas.microsoft.com/office/drawing/2014/main" id="{365836BF-07E5-48A6-A831-95D047ECE737}"/>
              </a:ext>
            </a:extLst>
          </p:cNvPr>
          <p:cNvSpPr/>
          <p:nvPr/>
        </p:nvSpPr>
        <p:spPr>
          <a:xfrm>
            <a:off x="10927602" y="1521"/>
            <a:ext cx="1119255" cy="354181"/>
          </a:xfrm>
          <a:prstGeom prst="rect">
            <a:avLst/>
          </a:prstGeom>
          <a:solidFill>
            <a:srgbClr val="FF3E55"/>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n" sz="2000" b="1">
                <a:latin typeface="Work Sans"/>
                <a:ea typeface="Work Sans"/>
                <a:cs typeface="Work Sans"/>
                <a:sym typeface="Work Sans"/>
              </a:rPr>
              <a:t>1</a:t>
            </a:r>
            <a:endParaRPr sz="2400" b="1">
              <a:solidFill>
                <a:srgbClr val="000000"/>
              </a:solidFill>
              <a:latin typeface="Work Sans"/>
              <a:ea typeface="Work Sans"/>
              <a:cs typeface="Work Sans"/>
              <a:sym typeface="Work Sans"/>
            </a:endParaRPr>
          </a:p>
        </p:txBody>
      </p:sp>
      <p:sp>
        <p:nvSpPr>
          <p:cNvPr id="61" name="Google Shape;55;p13">
            <a:extLst>
              <a:ext uri="{FF2B5EF4-FFF2-40B4-BE49-F238E27FC236}">
                <a16:creationId xmlns:a16="http://schemas.microsoft.com/office/drawing/2014/main" id="{97C9AE48-AD5B-487D-A3ED-8F6695B1D3FB}"/>
              </a:ext>
            </a:extLst>
          </p:cNvPr>
          <p:cNvSpPr/>
          <p:nvPr/>
        </p:nvSpPr>
        <p:spPr>
          <a:xfrm>
            <a:off x="1609544" y="8340263"/>
            <a:ext cx="6861995" cy="1293359"/>
          </a:xfrm>
          <a:prstGeom prst="rect">
            <a:avLst/>
          </a:prstGeom>
          <a:noFill/>
          <a:ln w="19050" cap="flat" cmpd="sng">
            <a:solidFill>
              <a:srgbClr val="000000"/>
            </a:solidFill>
            <a:prstDash val="solid"/>
            <a:round/>
            <a:headEnd type="none" w="sm" len="sm"/>
            <a:tailEnd type="none" w="sm" len="sm"/>
          </a:ln>
        </p:spPr>
        <p:txBody>
          <a:bodyPr spcFirstLastPara="1" wrap="square" lIns="228600" tIns="228600" rIns="228600" bIns="2286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115000"/>
              </a:lnSpc>
              <a:buSzPts val="1100"/>
            </a:pPr>
            <a:r>
              <a:rPr lang="es-ES" sz="1050" b="1">
                <a:latin typeface="Work Sans"/>
                <a:ea typeface="Work Sans"/>
                <a:cs typeface="Work Sans"/>
              </a:rPr>
              <a:t>Agregue información sobre su organización y otros recursos relevantes</a:t>
            </a:r>
            <a:endParaRPr lang="en-US" sz="1050" b="1">
              <a:latin typeface="Work Sans"/>
              <a:ea typeface="Work Sans"/>
              <a:cs typeface="Work Sans"/>
            </a:endParaRPr>
          </a:p>
          <a:p>
            <a:pPr>
              <a:lnSpc>
                <a:spcPct val="115000"/>
              </a:lnSpc>
              <a:spcAft>
                <a:spcPts val="600"/>
              </a:spcAft>
              <a:buSzPts val="1100"/>
            </a:pPr>
            <a:r>
              <a:rPr lang="es-ES" sz="1050">
                <a:latin typeface="Work Sans"/>
                <a:sym typeface="Work Sans"/>
              </a:rPr>
              <a:t>La parte inferior de la contraportada le permite incluir enlaces de la organización, números de teléfono y otra información útil para su comunidad.</a:t>
            </a:r>
            <a:endParaRPr lang="en-US" sz="1050">
              <a:latin typeface="Work Sans"/>
            </a:endParaRPr>
          </a:p>
          <a:p>
            <a:pPr>
              <a:lnSpc>
                <a:spcPct val="115000"/>
              </a:lnSpc>
              <a:spcAft>
                <a:spcPts val="600"/>
              </a:spcAft>
              <a:buSzPts val="1100"/>
            </a:pPr>
            <a:r>
              <a:rPr lang="es-ES" sz="1050">
                <a:latin typeface="Work Sans"/>
                <a:sym typeface="Work Sans"/>
              </a:rPr>
              <a:t>Asegúrese de incluir la fecha de la última revisi</a:t>
            </a:r>
            <a:r>
              <a:rPr lang="es-ES" sz="1050">
                <a:ea typeface="+mn-lt"/>
                <a:cs typeface="+mn-lt"/>
                <a:sym typeface="Work Sans"/>
              </a:rPr>
              <a:t>ó</a:t>
            </a:r>
            <a:r>
              <a:rPr lang="es-ES" sz="1050">
                <a:latin typeface="Work Sans"/>
                <a:sym typeface="Work Sans"/>
              </a:rPr>
              <a:t>n en el folleto, ya que la información cambia rápidamente</a:t>
            </a:r>
            <a:r>
              <a:rPr lang="es-ES" sz="1300">
                <a:latin typeface="Work Sans"/>
                <a:sym typeface="Work Sans"/>
              </a:rPr>
              <a:t>.</a:t>
            </a:r>
            <a:endParaRPr lang="en-US" sz="1300">
              <a:latin typeface="Work Sans"/>
            </a:endParaRPr>
          </a:p>
        </p:txBody>
      </p:sp>
      <p:sp>
        <p:nvSpPr>
          <p:cNvPr id="68" name="Google Shape;56;p13">
            <a:extLst>
              <a:ext uri="{FF2B5EF4-FFF2-40B4-BE49-F238E27FC236}">
                <a16:creationId xmlns:a16="http://schemas.microsoft.com/office/drawing/2014/main" id="{95C9A9CA-D1A8-48D1-B494-F591F329258D}"/>
              </a:ext>
            </a:extLst>
          </p:cNvPr>
          <p:cNvSpPr/>
          <p:nvPr/>
        </p:nvSpPr>
        <p:spPr>
          <a:xfrm>
            <a:off x="1609544" y="8054886"/>
            <a:ext cx="1119255" cy="354181"/>
          </a:xfrm>
          <a:prstGeom prst="rect">
            <a:avLst/>
          </a:prstGeom>
          <a:solidFill>
            <a:srgbClr val="FF3E55"/>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n" sz="2000" b="1">
                <a:latin typeface="Work Sans"/>
                <a:ea typeface="Work Sans"/>
                <a:cs typeface="Work Sans"/>
                <a:sym typeface="Work Sans"/>
              </a:rPr>
              <a:t>3</a:t>
            </a:r>
            <a:endParaRPr sz="2000" b="1">
              <a:solidFill>
                <a:srgbClr val="000000"/>
              </a:solidFill>
              <a:latin typeface="Work Sans"/>
              <a:ea typeface="Work Sans"/>
              <a:cs typeface="Work Sans"/>
              <a:sym typeface="Work Sans"/>
            </a:endParaRPr>
          </a:p>
        </p:txBody>
      </p:sp>
      <p:cxnSp>
        <p:nvCxnSpPr>
          <p:cNvPr id="69" name="Straight Arrow Connector 68">
            <a:extLst>
              <a:ext uri="{FF2B5EF4-FFF2-40B4-BE49-F238E27FC236}">
                <a16:creationId xmlns:a16="http://schemas.microsoft.com/office/drawing/2014/main" id="{47ACD0B0-6FCC-41DD-91A9-8BC889F28D69}"/>
              </a:ext>
            </a:extLst>
          </p:cNvPr>
          <p:cNvCxnSpPr>
            <a:cxnSpLocks/>
          </p:cNvCxnSpPr>
          <p:nvPr/>
        </p:nvCxnSpPr>
        <p:spPr>
          <a:xfrm flipV="1">
            <a:off x="5029200" y="7783826"/>
            <a:ext cx="0" cy="620167"/>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0" name="Google Shape;56;p13">
            <a:extLst>
              <a:ext uri="{FF2B5EF4-FFF2-40B4-BE49-F238E27FC236}">
                <a16:creationId xmlns:a16="http://schemas.microsoft.com/office/drawing/2014/main" id="{D6A1928E-2F89-4E7B-895C-67FC11921563}"/>
              </a:ext>
            </a:extLst>
          </p:cNvPr>
          <p:cNvSpPr/>
          <p:nvPr/>
        </p:nvSpPr>
        <p:spPr>
          <a:xfrm>
            <a:off x="1560419" y="-3574512"/>
            <a:ext cx="1119255" cy="354181"/>
          </a:xfrm>
          <a:prstGeom prst="rect">
            <a:avLst/>
          </a:prstGeom>
          <a:solidFill>
            <a:srgbClr val="FF3E55"/>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n" sz="2000" b="1">
                <a:latin typeface="Work Sans"/>
                <a:ea typeface="Work Sans"/>
                <a:cs typeface="Work Sans"/>
                <a:sym typeface="Work Sans"/>
              </a:rPr>
              <a:t>2</a:t>
            </a:r>
            <a:endParaRPr sz="2000" b="1">
              <a:solidFill>
                <a:srgbClr val="000000"/>
              </a:solidFill>
              <a:latin typeface="Work Sans"/>
              <a:ea typeface="Work Sans"/>
              <a:cs typeface="Work Sans"/>
              <a:sym typeface="Work Sans"/>
            </a:endParaRPr>
          </a:p>
        </p:txBody>
      </p:sp>
      <p:cxnSp>
        <p:nvCxnSpPr>
          <p:cNvPr id="71" name="Straight Arrow Connector 70">
            <a:extLst>
              <a:ext uri="{FF2B5EF4-FFF2-40B4-BE49-F238E27FC236}">
                <a16:creationId xmlns:a16="http://schemas.microsoft.com/office/drawing/2014/main" id="{F23EC02F-F116-43EF-BD31-4AECFA5E43BF}"/>
              </a:ext>
            </a:extLst>
          </p:cNvPr>
          <p:cNvCxnSpPr>
            <a:cxnSpLocks/>
          </p:cNvCxnSpPr>
          <p:nvPr/>
        </p:nvCxnSpPr>
        <p:spPr>
          <a:xfrm flipH="1">
            <a:off x="5016919" y="-577856"/>
            <a:ext cx="24562" cy="577856"/>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2" name="Google Shape;55;p13">
            <a:extLst>
              <a:ext uri="{FF2B5EF4-FFF2-40B4-BE49-F238E27FC236}">
                <a16:creationId xmlns:a16="http://schemas.microsoft.com/office/drawing/2014/main" id="{9F1D4D9E-14C2-49D2-BAB2-4FEB946367CB}"/>
              </a:ext>
            </a:extLst>
          </p:cNvPr>
          <p:cNvSpPr/>
          <p:nvPr/>
        </p:nvSpPr>
        <p:spPr>
          <a:xfrm>
            <a:off x="1560419" y="-2982883"/>
            <a:ext cx="6837432" cy="2637041"/>
          </a:xfrm>
          <a:prstGeom prst="rect">
            <a:avLst/>
          </a:prstGeom>
          <a:noFill/>
          <a:ln w="19050" cap="flat" cmpd="sng">
            <a:solidFill>
              <a:srgbClr val="000000"/>
            </a:solidFill>
            <a:prstDash val="solid"/>
            <a:round/>
            <a:headEnd type="none" w="sm" len="sm"/>
            <a:tailEnd type="none" w="sm" len="sm"/>
          </a:ln>
        </p:spPr>
        <p:txBody>
          <a:bodyPr spcFirstLastPara="1" wrap="square" lIns="228600" tIns="228600" rIns="228600" bIns="2286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114999"/>
              </a:lnSpc>
            </a:pPr>
            <a:r>
              <a:rPr lang="es-VE" sz="1300" b="1">
                <a:latin typeface="Work Sans"/>
                <a:ea typeface="+mn-lt"/>
                <a:cs typeface="+mn-lt"/>
              </a:rPr>
              <a:t>Incluya información sobre los esfuerzos para la vacunación en su </a:t>
            </a:r>
            <a:r>
              <a:rPr lang="es-VE" sz="1300" b="1">
                <a:latin typeface="Work Sans"/>
                <a:ea typeface="+mn-lt"/>
                <a:cs typeface="+mn-lt"/>
                <a:sym typeface="Work Sans"/>
              </a:rPr>
              <a:t>área</a:t>
            </a:r>
            <a:r>
              <a:rPr lang="es-VE" sz="1300" b="1">
                <a:latin typeface="Work Sans"/>
                <a:ea typeface="+mn-lt"/>
                <a:cs typeface="+mn-lt"/>
              </a:rPr>
              <a:t>.</a:t>
            </a:r>
          </a:p>
          <a:p>
            <a:pPr>
              <a:lnSpc>
                <a:spcPct val="114999"/>
              </a:lnSpc>
              <a:spcAft>
                <a:spcPts val="1200"/>
              </a:spcAft>
            </a:pPr>
            <a:r>
              <a:rPr lang="es-VE" sz="1300">
                <a:latin typeface="Work Sans"/>
                <a:ea typeface="+mn-lt"/>
                <a:cs typeface="+mn-lt"/>
                <a:sym typeface="Work Sans"/>
              </a:rPr>
              <a:t>Utilice la parte superior de la contraportada del folleto para proporcionar recursos y enlaces para más información sobre la vacunación en el área.</a:t>
            </a:r>
            <a:endParaRPr lang="es-VE" sz="1300">
              <a:latin typeface="Work Sans"/>
              <a:ea typeface="Work Sans"/>
              <a:cs typeface="Work Sans"/>
            </a:endParaRPr>
          </a:p>
          <a:p>
            <a:r>
              <a:rPr lang="es-VE" sz="1300">
                <a:latin typeface="Work Sans"/>
                <a:ea typeface="+mn-lt"/>
                <a:cs typeface="+mn-lt"/>
                <a:sym typeface="Work Sans"/>
              </a:rPr>
              <a:t>El texto de este panel es completamente editable y se puede agregar nuevo texto pulsando el botón derecho del ratón en el borde de un cuadro de texto → </a:t>
            </a:r>
            <a:r>
              <a:rPr lang="es-VE" sz="1300">
                <a:latin typeface="Work Sans"/>
                <a:ea typeface="+mn-lt"/>
                <a:cs typeface="+mn-lt"/>
              </a:rPr>
              <a:t>seleccionando copiar en el menú </a:t>
            </a:r>
            <a:r>
              <a:rPr lang="es-VE" sz="1300">
                <a:latin typeface="Work Sans"/>
                <a:ea typeface="+mn-lt"/>
                <a:cs typeface="+mn-lt"/>
                <a:sym typeface="Work Sans"/>
              </a:rPr>
              <a:t>→ pulse el botón derecho del ratón en el lugar en el que desea que aparezca el nuevo cuadro de texto → </a:t>
            </a:r>
            <a:r>
              <a:rPr lang="es-VE" sz="1300">
                <a:latin typeface="Work Sans"/>
                <a:ea typeface="+mn-lt"/>
                <a:cs typeface="+mn-lt"/>
              </a:rPr>
              <a:t>seleccione Pegar en el menú.</a:t>
            </a:r>
          </a:p>
        </p:txBody>
      </p:sp>
      <p:pic>
        <p:nvPicPr>
          <p:cNvPr id="66" name="Picture 65" descr="A screenshot of a video game&#10;&#10;Description automatically generated with low confidence">
            <a:extLst>
              <a:ext uri="{FF2B5EF4-FFF2-40B4-BE49-F238E27FC236}">
                <a16:creationId xmlns:a16="http://schemas.microsoft.com/office/drawing/2014/main" id="{3F351B26-7184-420E-9B02-C5C15C30CC02}"/>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3926025" y="6482995"/>
            <a:ext cx="1129218" cy="606176"/>
          </a:xfrm>
          <a:prstGeom prst="rect">
            <a:avLst/>
          </a:prstGeom>
        </p:spPr>
      </p:pic>
      <p:sp>
        <p:nvSpPr>
          <p:cNvPr id="67" name="TextBox 66">
            <a:extLst>
              <a:ext uri="{FF2B5EF4-FFF2-40B4-BE49-F238E27FC236}">
                <a16:creationId xmlns:a16="http://schemas.microsoft.com/office/drawing/2014/main" id="{D73B1652-ECAC-4FDC-B9CB-A59636E661F9}"/>
              </a:ext>
            </a:extLst>
          </p:cNvPr>
          <p:cNvSpPr txBox="1"/>
          <p:nvPr/>
        </p:nvSpPr>
        <p:spPr>
          <a:xfrm>
            <a:off x="3581543" y="5824418"/>
            <a:ext cx="2951392" cy="484748"/>
          </a:xfrm>
          <a:prstGeom prst="rect">
            <a:avLst/>
          </a:prstGeom>
          <a:noFill/>
        </p:spPr>
        <p:txBody>
          <a:bodyPr wrap="square" lIns="0" tIns="0" rIns="0" bIns="0" rtlCol="0" anchor="t">
            <a:spAutoFit/>
          </a:bodyPr>
          <a:lstStyle/>
          <a:p>
            <a:pPr algn="ctr">
              <a:spcAft>
                <a:spcPts val="600"/>
              </a:spcAft>
            </a:pPr>
            <a:r>
              <a:rPr lang="en-US" sz="1050" dirty="0"/>
              <a:t>Para </a:t>
            </a:r>
            <a:r>
              <a:rPr lang="en-US" sz="1050" dirty="0" err="1"/>
              <a:t>respuestas</a:t>
            </a:r>
            <a:r>
              <a:rPr lang="en-US" sz="1050" dirty="0"/>
              <a:t> a </a:t>
            </a:r>
            <a:r>
              <a:rPr lang="en-US" sz="1050" dirty="0" err="1"/>
              <a:t>preguntas</a:t>
            </a:r>
            <a:r>
              <a:rPr lang="en-US" sz="1050" dirty="0"/>
              <a:t> </a:t>
            </a:r>
            <a:r>
              <a:rPr lang="en-US" sz="1050" dirty="0" err="1"/>
              <a:t>frecuentes</a:t>
            </a:r>
            <a:r>
              <a:rPr lang="en-US" sz="1050" dirty="0"/>
              <a:t> </a:t>
            </a:r>
            <a:r>
              <a:rPr lang="en-US" sz="1050" dirty="0" err="1"/>
              <a:t>sobre</a:t>
            </a:r>
            <a:r>
              <a:rPr lang="en-US" sz="1050" dirty="0"/>
              <a:t> </a:t>
            </a:r>
            <a:br>
              <a:rPr lang="en-US" sz="1050" dirty="0"/>
            </a:br>
            <a:r>
              <a:rPr lang="en-US" sz="1050" dirty="0"/>
              <a:t>COVID-19 </a:t>
            </a:r>
            <a:r>
              <a:rPr lang="en-US" sz="1050" dirty="0" err="1"/>
              <a:t>visite</a:t>
            </a:r>
            <a:r>
              <a:rPr lang="en-US" sz="1050" dirty="0"/>
              <a:t> </a:t>
            </a:r>
            <a:r>
              <a:rPr lang="en-US" sz="1050" b="1" dirty="0"/>
              <a:t>Migrant Clinicians Network</a:t>
            </a:r>
            <a:r>
              <a:rPr lang="en-US" sz="1050" dirty="0"/>
              <a:t> (MCN):</a:t>
            </a:r>
            <a:br>
              <a:rPr lang="en-US" sz="1050" dirty="0"/>
            </a:br>
            <a:r>
              <a:rPr lang="es-MX" sz="1050" dirty="0">
                <a:ea typeface="+mn-lt"/>
                <a:cs typeface="+mn-lt"/>
              </a:rPr>
              <a:t>https://bit.ly/3Cf3dTk</a:t>
            </a:r>
            <a:endParaRPr lang="en-US" sz="1050" dirty="0"/>
          </a:p>
        </p:txBody>
      </p:sp>
      <p:sp>
        <p:nvSpPr>
          <p:cNvPr id="3" name="TextBox 2">
            <a:extLst>
              <a:ext uri="{FF2B5EF4-FFF2-40B4-BE49-F238E27FC236}">
                <a16:creationId xmlns:a16="http://schemas.microsoft.com/office/drawing/2014/main" id="{0A83F390-145A-B9D9-F37A-918C81CFA62C}"/>
              </a:ext>
            </a:extLst>
          </p:cNvPr>
          <p:cNvSpPr txBox="1"/>
          <p:nvPr/>
        </p:nvSpPr>
        <p:spPr>
          <a:xfrm>
            <a:off x="150875" y="6849895"/>
            <a:ext cx="2881764" cy="646331"/>
          </a:xfrm>
          <a:prstGeom prst="rect">
            <a:avLst/>
          </a:prstGeom>
          <a:noFill/>
        </p:spPr>
        <p:txBody>
          <a:bodyPr wrap="square" lIns="0" tIns="0" rIns="0" bIns="0" rtlCol="0" anchor="t">
            <a:spAutoFit/>
          </a:bodyPr>
          <a:lstStyle/>
          <a:p>
            <a:pPr marL="171450" indent="-171450">
              <a:spcAft>
                <a:spcPts val="300"/>
              </a:spcAft>
              <a:buClr>
                <a:srgbClr val="0E5299"/>
              </a:buClr>
              <a:buSzPct val="225000"/>
              <a:buFont typeface="Calibri" panose="020F0502020204030204" pitchFamily="34" charset="0"/>
              <a:buChar char="₊"/>
            </a:pPr>
            <a:r>
              <a:rPr lang="es-ES" sz="1050" dirty="0"/>
              <a:t>Para las personas embarazadas, amamantando o tratando de quedar embarazadas, las vacunas son muy importantes para que se mantengan ellas y sus bebés sanos.</a:t>
            </a:r>
          </a:p>
        </p:txBody>
      </p:sp>
      <p:cxnSp>
        <p:nvCxnSpPr>
          <p:cNvPr id="6" name="Straight Connector 5">
            <a:extLst>
              <a:ext uri="{FF2B5EF4-FFF2-40B4-BE49-F238E27FC236}">
                <a16:creationId xmlns:a16="http://schemas.microsoft.com/office/drawing/2014/main" id="{A82C08E2-EC79-E403-0E35-A4236776610B}"/>
              </a:ext>
            </a:extLst>
          </p:cNvPr>
          <p:cNvCxnSpPr>
            <a:cxnSpLocks/>
          </p:cNvCxnSpPr>
          <p:nvPr/>
        </p:nvCxnSpPr>
        <p:spPr>
          <a:xfrm>
            <a:off x="7106842" y="7002161"/>
            <a:ext cx="2544126" cy="0"/>
          </a:xfrm>
          <a:prstGeom prst="line">
            <a:avLst/>
          </a:prstGeom>
          <a:noFill/>
          <a:ln w="28575" cap="flat" cmpd="sng" algn="ctr">
            <a:solidFill>
              <a:srgbClr val="FFC000"/>
            </a:solidFill>
            <a:prstDash val="solid"/>
            <a:miter lim="800000"/>
          </a:ln>
          <a:effectLst/>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66A772E7-9BA8-03DA-80A8-1057CCF37AD8}"/>
              </a:ext>
            </a:extLst>
          </p:cNvPr>
          <p:cNvSpPr txBox="1"/>
          <p:nvPr/>
        </p:nvSpPr>
        <p:spPr>
          <a:xfrm>
            <a:off x="507364" y="182884"/>
            <a:ext cx="2630951" cy="461665"/>
          </a:xfrm>
          <a:prstGeom prst="rect">
            <a:avLst/>
          </a:prstGeom>
          <a:noFill/>
        </p:spPr>
        <p:txBody>
          <a:bodyPr wrap="square" lIns="0" tIns="0" rIns="0" bIns="0" rtlCol="0" anchor="t">
            <a:spAutoFit/>
          </a:bodyPr>
          <a:lstStyle/>
          <a:p>
            <a:r>
              <a:rPr lang="es-ES" sz="1500" b="1" dirty="0">
                <a:solidFill>
                  <a:srgbClr val="0E5299"/>
                </a:solidFill>
                <a:cs typeface="Calibri"/>
              </a:rPr>
              <a:t>LAS VACUNAS CONTRA COVID-19 SON SEGURAS Y EFECTIVAS</a:t>
            </a:r>
          </a:p>
        </p:txBody>
      </p:sp>
      <p:pic>
        <p:nvPicPr>
          <p:cNvPr id="8" name="Graphic 7">
            <a:extLst>
              <a:ext uri="{FF2B5EF4-FFF2-40B4-BE49-F238E27FC236}">
                <a16:creationId xmlns:a16="http://schemas.microsoft.com/office/drawing/2014/main" id="{DCF7D0A5-5F2F-F2A2-8F94-55C0CA77A69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1257962">
            <a:off x="128161" y="200636"/>
            <a:ext cx="372078" cy="358903"/>
          </a:xfrm>
          <a:prstGeom prst="rect">
            <a:avLst/>
          </a:prstGeom>
        </p:spPr>
      </p:pic>
      <p:sp>
        <p:nvSpPr>
          <p:cNvPr id="13" name="TextBox 12">
            <a:extLst>
              <a:ext uri="{FF2B5EF4-FFF2-40B4-BE49-F238E27FC236}">
                <a16:creationId xmlns:a16="http://schemas.microsoft.com/office/drawing/2014/main" id="{8901EC07-7A33-1F46-8362-B85020FAB7DB}"/>
              </a:ext>
            </a:extLst>
          </p:cNvPr>
          <p:cNvSpPr txBox="1"/>
          <p:nvPr/>
        </p:nvSpPr>
        <p:spPr>
          <a:xfrm>
            <a:off x="6797292" y="4722490"/>
            <a:ext cx="3201118" cy="1186479"/>
          </a:xfrm>
          <a:prstGeom prst="rect">
            <a:avLst/>
          </a:prstGeom>
          <a:noFill/>
        </p:spPr>
        <p:txBody>
          <a:bodyPr wrap="square" lIns="91440" tIns="45720" rIns="91440" bIns="45720" rtlCol="0" anchor="t">
            <a:spAutoFit/>
          </a:bodyPr>
          <a:lstStyle/>
          <a:p>
            <a:pPr algn="ctr">
              <a:lnSpc>
                <a:spcPct val="90000"/>
              </a:lnSpc>
              <a:spcAft>
                <a:spcPts val="400"/>
              </a:spcAft>
              <a:buClr>
                <a:srgbClr val="FFC000"/>
              </a:buClr>
            </a:pPr>
            <a:r>
              <a:rPr lang="es-ES" sz="3400" b="1" dirty="0" err="1">
                <a:solidFill>
                  <a:schemeClr val="bg1"/>
                </a:solidFill>
                <a:ea typeface="+mn-lt"/>
                <a:cs typeface="+mn-lt"/>
              </a:rPr>
              <a:t>Prot</a:t>
            </a:r>
            <a:r>
              <a:rPr lang="en-US" sz="3400" b="1" dirty="0" err="1">
                <a:solidFill>
                  <a:schemeClr val="bg1"/>
                </a:solidFill>
                <a:ea typeface="+mn-lt"/>
                <a:cs typeface="+mn-lt"/>
              </a:rPr>
              <a:t>éjase</a:t>
            </a:r>
            <a:r>
              <a:rPr lang="en-US" sz="3400" b="1" dirty="0">
                <a:solidFill>
                  <a:schemeClr val="bg1"/>
                </a:solidFill>
                <a:ea typeface="+mn-lt"/>
                <a:cs typeface="+mn-lt"/>
              </a:rPr>
              <a:t> contra </a:t>
            </a:r>
            <a:r>
              <a:rPr lang="en-US" sz="4400" b="1" dirty="0">
                <a:solidFill>
                  <a:schemeClr val="bg1"/>
                </a:solidFill>
                <a:ea typeface="+mn-lt"/>
                <a:cs typeface="+mn-lt"/>
              </a:rPr>
              <a:t>COVID-19</a:t>
            </a:r>
            <a:endParaRPr lang="en-US" sz="3200" b="1" dirty="0">
              <a:solidFill>
                <a:schemeClr val="bg1"/>
              </a:solidFill>
              <a:ea typeface="+mn-lt"/>
              <a:cs typeface="+mn-lt"/>
            </a:endParaRPr>
          </a:p>
        </p:txBody>
      </p:sp>
    </p:spTree>
    <p:extLst>
      <p:ext uri="{BB962C8B-B14F-4D97-AF65-F5344CB8AC3E}">
        <p14:creationId xmlns:p14="http://schemas.microsoft.com/office/powerpoint/2010/main" val="8636282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Rectangle 106">
            <a:extLst>
              <a:ext uri="{FF2B5EF4-FFF2-40B4-BE49-F238E27FC236}">
                <a16:creationId xmlns:a16="http://schemas.microsoft.com/office/drawing/2014/main" id="{0D224C6D-E8EF-4211-9756-6DC6C615AA6C}"/>
              </a:ext>
            </a:extLst>
          </p:cNvPr>
          <p:cNvSpPr/>
          <p:nvPr/>
        </p:nvSpPr>
        <p:spPr>
          <a:xfrm>
            <a:off x="6752666" y="2412461"/>
            <a:ext cx="3314700" cy="792630"/>
          </a:xfrm>
          <a:prstGeom prst="rect">
            <a:avLst/>
          </a:prstGeom>
          <a:solidFill>
            <a:srgbClr val="F29D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AE17B11B-52C6-47D5-B28A-E51F8EAE0034}"/>
              </a:ext>
            </a:extLst>
          </p:cNvPr>
          <p:cNvSpPr/>
          <p:nvPr/>
        </p:nvSpPr>
        <p:spPr>
          <a:xfrm>
            <a:off x="6743700" y="-2345"/>
            <a:ext cx="3314700" cy="737353"/>
          </a:xfrm>
          <a:prstGeom prst="rect">
            <a:avLst/>
          </a:prstGeom>
          <a:solidFill>
            <a:srgbClr val="F29D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A picture containing person, outdoor&#10;&#10;Description automatically generated">
            <a:extLst>
              <a:ext uri="{FF2B5EF4-FFF2-40B4-BE49-F238E27FC236}">
                <a16:creationId xmlns:a16="http://schemas.microsoft.com/office/drawing/2014/main" id="{7F08F341-63C8-4E34-8EF8-33FB31D3C1DF}"/>
              </a:ext>
            </a:extLst>
          </p:cNvPr>
          <p:cNvPicPr>
            <a:picLocks noChangeAspect="1"/>
          </p:cNvPicPr>
          <p:nvPr/>
        </p:nvPicPr>
        <p:blipFill rotWithShape="1">
          <a:blip r:embed="rId3">
            <a:extLst>
              <a:ext uri="{28A0092B-C50C-407E-A947-70E740481C1C}">
                <a14:useLocalDpi xmlns:a14="http://schemas.microsoft.com/office/drawing/2010/main" val="0"/>
              </a:ext>
            </a:extLst>
          </a:blip>
          <a:srcRect l="157" t="2198" r="5067" b="27522"/>
          <a:stretch/>
        </p:blipFill>
        <p:spPr>
          <a:xfrm>
            <a:off x="-4" y="-1"/>
            <a:ext cx="3371851" cy="1672135"/>
          </a:xfrm>
          <a:prstGeom prst="rect">
            <a:avLst/>
          </a:prstGeom>
        </p:spPr>
      </p:pic>
      <p:sp>
        <p:nvSpPr>
          <p:cNvPr id="89" name="Rectangle 88">
            <a:extLst>
              <a:ext uri="{FF2B5EF4-FFF2-40B4-BE49-F238E27FC236}">
                <a16:creationId xmlns:a16="http://schemas.microsoft.com/office/drawing/2014/main" id="{1514A06F-6C9B-400A-813A-0BB94C3D4BDA}"/>
              </a:ext>
            </a:extLst>
          </p:cNvPr>
          <p:cNvSpPr/>
          <p:nvPr/>
        </p:nvSpPr>
        <p:spPr>
          <a:xfrm>
            <a:off x="3371847" y="-2344"/>
            <a:ext cx="3371851" cy="737352"/>
          </a:xfrm>
          <a:prstGeom prst="rect">
            <a:avLst/>
          </a:prstGeom>
          <a:gradFill flip="none" rotWithShape="1">
            <a:gsLst>
              <a:gs pos="0">
                <a:srgbClr val="0E5299">
                  <a:alpha val="76000"/>
                </a:srgbClr>
              </a:gs>
              <a:gs pos="63000">
                <a:srgbClr val="0E5299">
                  <a:alpha val="86000"/>
                </a:srgbClr>
              </a:gs>
              <a:gs pos="100000">
                <a:srgbClr val="0E5299"/>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6E25588B-FE07-48CB-A7BA-42DD444F277B}"/>
              </a:ext>
            </a:extLst>
          </p:cNvPr>
          <p:cNvSpPr txBox="1"/>
          <p:nvPr/>
        </p:nvSpPr>
        <p:spPr>
          <a:xfrm>
            <a:off x="3871329" y="200535"/>
            <a:ext cx="2372892" cy="443198"/>
          </a:xfrm>
          <a:prstGeom prst="rect">
            <a:avLst/>
          </a:prstGeom>
          <a:noFill/>
        </p:spPr>
        <p:txBody>
          <a:bodyPr wrap="square" lIns="0" tIns="0" rIns="0" bIns="0" rtlCol="0" anchor="t">
            <a:spAutoFit/>
          </a:bodyPr>
          <a:lstStyle/>
          <a:p>
            <a:pPr algn="ctr">
              <a:lnSpc>
                <a:spcPct val="90000"/>
              </a:lnSpc>
              <a:spcAft>
                <a:spcPts val="600"/>
              </a:spcAft>
            </a:pPr>
            <a:r>
              <a:rPr lang="es-ES" sz="1600" b="1" dirty="0">
                <a:solidFill>
                  <a:schemeClr val="bg1"/>
                </a:solidFill>
              </a:rPr>
              <a:t>LO QUE HAY QUE SABER AL VACUNARSE </a:t>
            </a:r>
          </a:p>
        </p:txBody>
      </p:sp>
      <p:grpSp>
        <p:nvGrpSpPr>
          <p:cNvPr id="31" name="Group 30">
            <a:extLst>
              <a:ext uri="{FF2B5EF4-FFF2-40B4-BE49-F238E27FC236}">
                <a16:creationId xmlns:a16="http://schemas.microsoft.com/office/drawing/2014/main" id="{DE219E5C-240E-4E38-9050-D19698E7D036}"/>
              </a:ext>
            </a:extLst>
          </p:cNvPr>
          <p:cNvGrpSpPr/>
          <p:nvPr/>
        </p:nvGrpSpPr>
        <p:grpSpPr>
          <a:xfrm>
            <a:off x="3667640" y="4388880"/>
            <a:ext cx="2758294" cy="1535374"/>
            <a:chOff x="3709655" y="4315161"/>
            <a:chExt cx="2758294" cy="1535374"/>
          </a:xfrm>
        </p:grpSpPr>
        <p:grpSp>
          <p:nvGrpSpPr>
            <p:cNvPr id="27" name="Group 26">
              <a:extLst>
                <a:ext uri="{FF2B5EF4-FFF2-40B4-BE49-F238E27FC236}">
                  <a16:creationId xmlns:a16="http://schemas.microsoft.com/office/drawing/2014/main" id="{4FD3EC11-B334-473F-BCC6-24366A951BED}"/>
                </a:ext>
              </a:extLst>
            </p:cNvPr>
            <p:cNvGrpSpPr/>
            <p:nvPr/>
          </p:nvGrpSpPr>
          <p:grpSpPr>
            <a:xfrm>
              <a:off x="3709655" y="4315161"/>
              <a:ext cx="1154032" cy="1409202"/>
              <a:chOff x="3709655" y="4315161"/>
              <a:chExt cx="1154032" cy="1409202"/>
            </a:xfrm>
          </p:grpSpPr>
          <p:grpSp>
            <p:nvGrpSpPr>
              <p:cNvPr id="6" name="Group 5">
                <a:extLst>
                  <a:ext uri="{FF2B5EF4-FFF2-40B4-BE49-F238E27FC236}">
                    <a16:creationId xmlns:a16="http://schemas.microsoft.com/office/drawing/2014/main" id="{4C3BAA96-8C90-41D8-A7B5-0119B6C9224E}"/>
                  </a:ext>
                </a:extLst>
              </p:cNvPr>
              <p:cNvGrpSpPr/>
              <p:nvPr/>
            </p:nvGrpSpPr>
            <p:grpSpPr>
              <a:xfrm>
                <a:off x="3830342" y="4315161"/>
                <a:ext cx="912659" cy="912659"/>
                <a:chOff x="4125623" y="3537465"/>
                <a:chExt cx="1906877" cy="1906877"/>
              </a:xfrm>
            </p:grpSpPr>
            <p:sp>
              <p:nvSpPr>
                <p:cNvPr id="63" name="Rectangle 62">
                  <a:extLst>
                    <a:ext uri="{FF2B5EF4-FFF2-40B4-BE49-F238E27FC236}">
                      <a16:creationId xmlns:a16="http://schemas.microsoft.com/office/drawing/2014/main" id="{475462CB-7506-47B5-BEF3-D13CAE4F1353}"/>
                    </a:ext>
                  </a:extLst>
                </p:cNvPr>
                <p:cNvSpPr/>
                <p:nvPr/>
              </p:nvSpPr>
              <p:spPr>
                <a:xfrm>
                  <a:off x="4125623" y="3537465"/>
                  <a:ext cx="1906877" cy="1906877"/>
                </a:xfrm>
                <a:prstGeom prst="rect">
                  <a:avLst/>
                </a:prstGeom>
                <a:solidFill>
                  <a:srgbClr val="1565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4" name="Graphic 63">
                  <a:extLst>
                    <a:ext uri="{FF2B5EF4-FFF2-40B4-BE49-F238E27FC236}">
                      <a16:creationId xmlns:a16="http://schemas.microsoft.com/office/drawing/2014/main" id="{5CABCE15-D27A-47DA-946E-92F6653B156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293589" y="3691146"/>
                  <a:ext cx="1599516" cy="1599516"/>
                </a:xfrm>
                <a:prstGeom prst="rect">
                  <a:avLst/>
                </a:prstGeom>
              </p:spPr>
            </p:pic>
          </p:grpSp>
          <p:sp>
            <p:nvSpPr>
              <p:cNvPr id="74" name="TextBox 73">
                <a:extLst>
                  <a:ext uri="{FF2B5EF4-FFF2-40B4-BE49-F238E27FC236}">
                    <a16:creationId xmlns:a16="http://schemas.microsoft.com/office/drawing/2014/main" id="{A34D6256-75F4-4D11-9E4D-F4ABDB12E451}"/>
                  </a:ext>
                </a:extLst>
              </p:cNvPr>
              <p:cNvSpPr txBox="1"/>
              <p:nvPr/>
            </p:nvSpPr>
            <p:spPr>
              <a:xfrm>
                <a:off x="3709655" y="5267315"/>
                <a:ext cx="1154032" cy="457048"/>
              </a:xfrm>
              <a:prstGeom prst="rect">
                <a:avLst/>
              </a:prstGeom>
              <a:noFill/>
            </p:spPr>
            <p:txBody>
              <a:bodyPr wrap="square" lIns="0" tIns="0" rIns="0" bIns="0" rtlCol="0">
                <a:spAutoFit/>
              </a:bodyPr>
              <a:lstStyle/>
              <a:p>
                <a:pPr algn="ctr">
                  <a:lnSpc>
                    <a:spcPct val="90000"/>
                  </a:lnSpc>
                  <a:spcAft>
                    <a:spcPts val="600"/>
                  </a:spcAft>
                </a:pPr>
                <a:r>
                  <a:rPr lang="es-ES" sz="1100" b="1" dirty="0"/>
                  <a:t>Se sentirá mejor </a:t>
                </a:r>
                <a:br>
                  <a:rPr lang="es-ES" sz="1100" b="1" dirty="0"/>
                </a:br>
                <a:r>
                  <a:rPr lang="es-ES" sz="1100" b="1" dirty="0"/>
                  <a:t>después de </a:t>
                </a:r>
                <a:br>
                  <a:rPr lang="es-ES" sz="1100" b="1" dirty="0"/>
                </a:br>
                <a:r>
                  <a:rPr lang="es-ES" sz="1100" b="1" dirty="0"/>
                  <a:t>unos días.</a:t>
                </a:r>
              </a:p>
            </p:txBody>
          </p:sp>
        </p:grpSp>
        <p:grpSp>
          <p:nvGrpSpPr>
            <p:cNvPr id="29" name="Group 28">
              <a:extLst>
                <a:ext uri="{FF2B5EF4-FFF2-40B4-BE49-F238E27FC236}">
                  <a16:creationId xmlns:a16="http://schemas.microsoft.com/office/drawing/2014/main" id="{7D2CB385-2E8F-4957-A6FF-8EAA8DF3FEDC}"/>
                </a:ext>
              </a:extLst>
            </p:cNvPr>
            <p:cNvGrpSpPr/>
            <p:nvPr/>
          </p:nvGrpSpPr>
          <p:grpSpPr>
            <a:xfrm>
              <a:off x="5139982" y="4315758"/>
              <a:ext cx="1327967" cy="1534777"/>
              <a:chOff x="5139982" y="4315758"/>
              <a:chExt cx="1327967" cy="1534777"/>
            </a:xfrm>
          </p:grpSpPr>
          <p:grpSp>
            <p:nvGrpSpPr>
              <p:cNvPr id="7" name="Group 6">
                <a:extLst>
                  <a:ext uri="{FF2B5EF4-FFF2-40B4-BE49-F238E27FC236}">
                    <a16:creationId xmlns:a16="http://schemas.microsoft.com/office/drawing/2014/main" id="{E53BD4F8-AFAC-4BB2-8D4D-6D1B2FDADE7F}"/>
                  </a:ext>
                </a:extLst>
              </p:cNvPr>
              <p:cNvGrpSpPr/>
              <p:nvPr/>
            </p:nvGrpSpPr>
            <p:grpSpPr>
              <a:xfrm>
                <a:off x="5339134" y="4315758"/>
                <a:ext cx="912659" cy="912659"/>
                <a:chOff x="5170426" y="3880938"/>
                <a:chExt cx="1906876" cy="1906877"/>
              </a:xfrm>
            </p:grpSpPr>
            <p:sp>
              <p:nvSpPr>
                <p:cNvPr id="65" name="Rectangle 64">
                  <a:extLst>
                    <a:ext uri="{FF2B5EF4-FFF2-40B4-BE49-F238E27FC236}">
                      <a16:creationId xmlns:a16="http://schemas.microsoft.com/office/drawing/2014/main" id="{4D389D62-A03D-46AE-B379-DEA9A654EFD2}"/>
                    </a:ext>
                  </a:extLst>
                </p:cNvPr>
                <p:cNvSpPr/>
                <p:nvPr/>
              </p:nvSpPr>
              <p:spPr>
                <a:xfrm>
                  <a:off x="5170426" y="3880938"/>
                  <a:ext cx="1906876" cy="1906877"/>
                </a:xfrm>
                <a:prstGeom prst="rect">
                  <a:avLst/>
                </a:prstGeom>
                <a:solidFill>
                  <a:srgbClr val="FBC0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6" name="Graphic 65">
                  <a:extLst>
                    <a:ext uri="{FF2B5EF4-FFF2-40B4-BE49-F238E27FC236}">
                      <a16:creationId xmlns:a16="http://schemas.microsoft.com/office/drawing/2014/main" id="{2982380A-5821-4881-8F72-A31E399D9B3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238568" y="3931315"/>
                  <a:ext cx="1806122" cy="1806122"/>
                </a:xfrm>
                <a:prstGeom prst="rect">
                  <a:avLst/>
                </a:prstGeom>
              </p:spPr>
            </p:pic>
          </p:grpSp>
          <p:sp>
            <p:nvSpPr>
              <p:cNvPr id="75" name="TextBox 74">
                <a:extLst>
                  <a:ext uri="{FF2B5EF4-FFF2-40B4-BE49-F238E27FC236}">
                    <a16:creationId xmlns:a16="http://schemas.microsoft.com/office/drawing/2014/main" id="{9494E1F9-E0B9-48F3-A35C-C638E094663E}"/>
                  </a:ext>
                </a:extLst>
              </p:cNvPr>
              <p:cNvSpPr txBox="1"/>
              <p:nvPr/>
            </p:nvSpPr>
            <p:spPr>
              <a:xfrm>
                <a:off x="5139982" y="5268837"/>
                <a:ext cx="1327967" cy="581698"/>
              </a:xfrm>
              <a:prstGeom prst="rect">
                <a:avLst/>
              </a:prstGeom>
              <a:noFill/>
            </p:spPr>
            <p:txBody>
              <a:bodyPr wrap="square" lIns="0" tIns="0" rIns="0" bIns="0" rtlCol="0" anchor="t">
                <a:spAutoFit/>
              </a:bodyPr>
              <a:lstStyle/>
              <a:p>
                <a:pPr algn="ctr">
                  <a:lnSpc>
                    <a:spcPct val="90000"/>
                  </a:lnSpc>
                  <a:spcAft>
                    <a:spcPts val="600"/>
                  </a:spcAft>
                </a:pPr>
                <a:r>
                  <a:rPr lang="es-ES" sz="1050" b="1" dirty="0"/>
                  <a:t> </a:t>
                </a:r>
                <a:r>
                  <a:rPr lang="es-ES" sz="1050" b="1" dirty="0">
                    <a:ea typeface="+mn-lt"/>
                    <a:cs typeface="+mn-lt"/>
                  </a:rPr>
                  <a:t>Se considera que usted </a:t>
                </a:r>
                <a:br>
                  <a:rPr lang="es-ES" sz="1050" b="1" dirty="0">
                    <a:ea typeface="+mn-lt"/>
                    <a:cs typeface="+mn-lt"/>
                  </a:rPr>
                </a:br>
                <a:r>
                  <a:rPr lang="es-ES" sz="1050" b="1" dirty="0">
                    <a:ea typeface="+mn-lt"/>
                    <a:cs typeface="+mn-lt"/>
                  </a:rPr>
                  <a:t>está al día una vez que haya recibido la o las dosis necesarias.</a:t>
                </a:r>
              </a:p>
            </p:txBody>
          </p:sp>
        </p:grpSp>
      </p:grpSp>
      <p:grpSp>
        <p:nvGrpSpPr>
          <p:cNvPr id="26" name="Group 25">
            <a:extLst>
              <a:ext uri="{FF2B5EF4-FFF2-40B4-BE49-F238E27FC236}">
                <a16:creationId xmlns:a16="http://schemas.microsoft.com/office/drawing/2014/main" id="{30E48A02-8458-475B-8BCE-CF41ED4A85EA}"/>
              </a:ext>
            </a:extLst>
          </p:cNvPr>
          <p:cNvGrpSpPr/>
          <p:nvPr/>
        </p:nvGrpSpPr>
        <p:grpSpPr>
          <a:xfrm>
            <a:off x="3563590" y="6053369"/>
            <a:ext cx="2795829" cy="1546783"/>
            <a:chOff x="3605605" y="5978678"/>
            <a:chExt cx="2795829" cy="1546783"/>
          </a:xfrm>
        </p:grpSpPr>
        <p:grpSp>
          <p:nvGrpSpPr>
            <p:cNvPr id="25" name="Group 24">
              <a:extLst>
                <a:ext uri="{FF2B5EF4-FFF2-40B4-BE49-F238E27FC236}">
                  <a16:creationId xmlns:a16="http://schemas.microsoft.com/office/drawing/2014/main" id="{CDDE8E62-6C13-40D3-B7FE-BEC4C648D3A7}"/>
                </a:ext>
              </a:extLst>
            </p:cNvPr>
            <p:cNvGrpSpPr/>
            <p:nvPr/>
          </p:nvGrpSpPr>
          <p:grpSpPr>
            <a:xfrm>
              <a:off x="3605605" y="5981826"/>
              <a:ext cx="1443194" cy="1543635"/>
              <a:chOff x="3605605" y="5981826"/>
              <a:chExt cx="1443194" cy="1543635"/>
            </a:xfrm>
          </p:grpSpPr>
          <p:grpSp>
            <p:nvGrpSpPr>
              <p:cNvPr id="17" name="Group 16">
                <a:extLst>
                  <a:ext uri="{FF2B5EF4-FFF2-40B4-BE49-F238E27FC236}">
                    <a16:creationId xmlns:a16="http://schemas.microsoft.com/office/drawing/2014/main" id="{B8583C2F-7784-4FCC-BD67-F89B45AAAB25}"/>
                  </a:ext>
                </a:extLst>
              </p:cNvPr>
              <p:cNvGrpSpPr/>
              <p:nvPr/>
            </p:nvGrpSpPr>
            <p:grpSpPr>
              <a:xfrm>
                <a:off x="3887492" y="5981826"/>
                <a:ext cx="912658" cy="912658"/>
                <a:chOff x="670449" y="6616319"/>
                <a:chExt cx="1906877" cy="1906877"/>
              </a:xfrm>
            </p:grpSpPr>
            <p:sp>
              <p:nvSpPr>
                <p:cNvPr id="67" name="Rectangle 66">
                  <a:extLst>
                    <a:ext uri="{FF2B5EF4-FFF2-40B4-BE49-F238E27FC236}">
                      <a16:creationId xmlns:a16="http://schemas.microsoft.com/office/drawing/2014/main" id="{0D9D98DC-A3DE-4819-BACD-1451DB23D2BA}"/>
                    </a:ext>
                  </a:extLst>
                </p:cNvPr>
                <p:cNvSpPr/>
                <p:nvPr/>
              </p:nvSpPr>
              <p:spPr>
                <a:xfrm>
                  <a:off x="670449" y="6616319"/>
                  <a:ext cx="1906877" cy="1906877"/>
                </a:xfrm>
                <a:prstGeom prst="rect">
                  <a:avLst/>
                </a:prstGeom>
                <a:solidFill>
                  <a:srgbClr val="FBC0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8" name="Graphic 67">
                  <a:extLst>
                    <a:ext uri="{FF2B5EF4-FFF2-40B4-BE49-F238E27FC236}">
                      <a16:creationId xmlns:a16="http://schemas.microsoft.com/office/drawing/2014/main" id="{108C51B7-80EA-4AA9-9180-F79C7FB5865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29285" y="6689123"/>
                  <a:ext cx="1580313" cy="1761267"/>
                </a:xfrm>
                <a:prstGeom prst="rect">
                  <a:avLst/>
                </a:prstGeom>
              </p:spPr>
            </p:pic>
          </p:grpSp>
          <p:sp>
            <p:nvSpPr>
              <p:cNvPr id="72" name="TextBox 71">
                <a:extLst>
                  <a:ext uri="{FF2B5EF4-FFF2-40B4-BE49-F238E27FC236}">
                    <a16:creationId xmlns:a16="http://schemas.microsoft.com/office/drawing/2014/main" id="{35AAC854-2E22-419D-B132-096B2F209976}"/>
                  </a:ext>
                </a:extLst>
              </p:cNvPr>
              <p:cNvSpPr txBox="1"/>
              <p:nvPr/>
            </p:nvSpPr>
            <p:spPr>
              <a:xfrm>
                <a:off x="3605605" y="6943763"/>
                <a:ext cx="1443194" cy="581698"/>
              </a:xfrm>
              <a:prstGeom prst="rect">
                <a:avLst/>
              </a:prstGeom>
              <a:noFill/>
            </p:spPr>
            <p:txBody>
              <a:bodyPr wrap="square" lIns="0" tIns="0" rIns="0" bIns="0" rtlCol="0" anchor="t">
                <a:spAutoFit/>
              </a:bodyPr>
              <a:lstStyle/>
              <a:p>
                <a:pPr algn="ctr">
                  <a:lnSpc>
                    <a:spcPct val="90000"/>
                  </a:lnSpc>
                  <a:spcAft>
                    <a:spcPts val="600"/>
                  </a:spcAft>
                </a:pPr>
                <a:r>
                  <a:rPr lang="es-MX" sz="1050" b="1" dirty="0"/>
                  <a:t>Siga usando el</a:t>
                </a:r>
                <a:br>
                  <a:rPr lang="es-MX" sz="1050" b="1" dirty="0"/>
                </a:br>
                <a:r>
                  <a:rPr lang="es-MX" sz="1050" b="1" dirty="0"/>
                  <a:t>cubrebocas en espacios donde hay mucha gente </a:t>
                </a:r>
                <a:br>
                  <a:rPr lang="es-MX" sz="1050" b="1" dirty="0"/>
                </a:br>
                <a:r>
                  <a:rPr lang="es-MX" sz="1050" b="1" dirty="0"/>
                  <a:t>y lávese las manos.</a:t>
                </a:r>
                <a:endParaRPr lang="es-ES" sz="1050" b="1" dirty="0">
                  <a:cs typeface="Calibri"/>
                </a:endParaRPr>
              </a:p>
            </p:txBody>
          </p:sp>
        </p:grpSp>
        <p:grpSp>
          <p:nvGrpSpPr>
            <p:cNvPr id="16" name="Group 15">
              <a:extLst>
                <a:ext uri="{FF2B5EF4-FFF2-40B4-BE49-F238E27FC236}">
                  <a16:creationId xmlns:a16="http://schemas.microsoft.com/office/drawing/2014/main" id="{4FD9E393-0A72-457D-A10E-4A652B5FDD1C}"/>
                </a:ext>
              </a:extLst>
            </p:cNvPr>
            <p:cNvGrpSpPr/>
            <p:nvPr/>
          </p:nvGrpSpPr>
          <p:grpSpPr>
            <a:xfrm>
              <a:off x="5304988" y="5978678"/>
              <a:ext cx="1096446" cy="1546783"/>
              <a:chOff x="5304988" y="5978678"/>
              <a:chExt cx="1096446" cy="1546783"/>
            </a:xfrm>
          </p:grpSpPr>
          <p:grpSp>
            <p:nvGrpSpPr>
              <p:cNvPr id="71" name="Group 70">
                <a:extLst>
                  <a:ext uri="{FF2B5EF4-FFF2-40B4-BE49-F238E27FC236}">
                    <a16:creationId xmlns:a16="http://schemas.microsoft.com/office/drawing/2014/main" id="{6A300940-612E-4434-A90A-166319E03B88}"/>
                  </a:ext>
                </a:extLst>
              </p:cNvPr>
              <p:cNvGrpSpPr/>
              <p:nvPr/>
            </p:nvGrpSpPr>
            <p:grpSpPr>
              <a:xfrm>
                <a:off x="5406247" y="5978678"/>
                <a:ext cx="910394" cy="950687"/>
                <a:chOff x="5310651" y="6616319"/>
                <a:chExt cx="1906877" cy="1991273"/>
              </a:xfrm>
            </p:grpSpPr>
            <p:sp>
              <p:nvSpPr>
                <p:cNvPr id="69" name="Rectangle 68">
                  <a:extLst>
                    <a:ext uri="{FF2B5EF4-FFF2-40B4-BE49-F238E27FC236}">
                      <a16:creationId xmlns:a16="http://schemas.microsoft.com/office/drawing/2014/main" id="{4ECC08A2-238A-4CB1-8AE0-794CADCFE2CA}"/>
                    </a:ext>
                  </a:extLst>
                </p:cNvPr>
                <p:cNvSpPr/>
                <p:nvPr/>
              </p:nvSpPr>
              <p:spPr>
                <a:xfrm>
                  <a:off x="5310651" y="6616319"/>
                  <a:ext cx="1906877" cy="1906877"/>
                </a:xfrm>
                <a:prstGeom prst="rect">
                  <a:avLst/>
                </a:prstGeom>
                <a:solidFill>
                  <a:srgbClr val="96CF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0" name="Graphic 69">
                  <a:extLst>
                    <a:ext uri="{FF2B5EF4-FFF2-40B4-BE49-F238E27FC236}">
                      <a16:creationId xmlns:a16="http://schemas.microsoft.com/office/drawing/2014/main" id="{A5138267-2CC7-4BD0-98E1-87BB31AA73CD}"/>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538063" y="6700715"/>
                  <a:ext cx="1496070" cy="1906877"/>
                </a:xfrm>
                <a:prstGeom prst="rect">
                  <a:avLst/>
                </a:prstGeom>
              </p:spPr>
            </p:pic>
          </p:grpSp>
          <p:sp>
            <p:nvSpPr>
              <p:cNvPr id="76" name="TextBox 75">
                <a:extLst>
                  <a:ext uri="{FF2B5EF4-FFF2-40B4-BE49-F238E27FC236}">
                    <a16:creationId xmlns:a16="http://schemas.microsoft.com/office/drawing/2014/main" id="{450DF418-A625-4960-A393-2A15BFEA09B0}"/>
                  </a:ext>
                </a:extLst>
              </p:cNvPr>
              <p:cNvSpPr txBox="1"/>
              <p:nvPr/>
            </p:nvSpPr>
            <p:spPr>
              <a:xfrm>
                <a:off x="5304988" y="6943763"/>
                <a:ext cx="1096446" cy="581698"/>
              </a:xfrm>
              <a:prstGeom prst="rect">
                <a:avLst/>
              </a:prstGeom>
              <a:noFill/>
            </p:spPr>
            <p:txBody>
              <a:bodyPr wrap="square" lIns="0" tIns="0" rIns="0" bIns="0" rtlCol="0" anchor="t">
                <a:spAutoFit/>
              </a:bodyPr>
              <a:lstStyle/>
              <a:p>
                <a:pPr algn="ctr">
                  <a:lnSpc>
                    <a:spcPct val="90000"/>
                  </a:lnSpc>
                  <a:spcAft>
                    <a:spcPts val="600"/>
                  </a:spcAft>
                </a:pPr>
                <a:r>
                  <a:rPr lang="en-US" sz="1050" b="1" dirty="0"/>
                  <a:t>¡</a:t>
                </a:r>
                <a:r>
                  <a:rPr lang="es-ES" sz="1050" b="1" dirty="0"/>
                  <a:t>Ya hizo su parte para protegerse usted y a los demás de COVID-19!</a:t>
                </a:r>
                <a:endParaRPr lang="es-ES" sz="1050" b="1" dirty="0">
                  <a:cs typeface="Calibri"/>
                </a:endParaRPr>
              </a:p>
            </p:txBody>
          </p:sp>
        </p:grpSp>
      </p:grpSp>
      <p:grpSp>
        <p:nvGrpSpPr>
          <p:cNvPr id="11" name="Group 10">
            <a:extLst>
              <a:ext uri="{FF2B5EF4-FFF2-40B4-BE49-F238E27FC236}">
                <a16:creationId xmlns:a16="http://schemas.microsoft.com/office/drawing/2014/main" id="{1D77C0E5-23FA-49E5-BF97-77E73A22E292}"/>
              </a:ext>
            </a:extLst>
          </p:cNvPr>
          <p:cNvGrpSpPr/>
          <p:nvPr/>
        </p:nvGrpSpPr>
        <p:grpSpPr>
          <a:xfrm>
            <a:off x="4994084" y="877380"/>
            <a:ext cx="1643459" cy="1697084"/>
            <a:chOff x="3464941" y="2655956"/>
            <a:chExt cx="1643459" cy="1697084"/>
          </a:xfrm>
        </p:grpSpPr>
        <p:grpSp>
          <p:nvGrpSpPr>
            <p:cNvPr id="4" name="Group 3">
              <a:extLst>
                <a:ext uri="{FF2B5EF4-FFF2-40B4-BE49-F238E27FC236}">
                  <a16:creationId xmlns:a16="http://schemas.microsoft.com/office/drawing/2014/main" id="{8C92E1F6-CB79-4454-8F75-4337B1CD1240}"/>
                </a:ext>
              </a:extLst>
            </p:cNvPr>
            <p:cNvGrpSpPr/>
            <p:nvPr/>
          </p:nvGrpSpPr>
          <p:grpSpPr>
            <a:xfrm>
              <a:off x="3830342" y="2655956"/>
              <a:ext cx="912659" cy="904573"/>
              <a:chOff x="5308054" y="1151350"/>
              <a:chExt cx="1912070" cy="1895129"/>
            </a:xfrm>
          </p:grpSpPr>
          <p:sp>
            <p:nvSpPr>
              <p:cNvPr id="59" name="Rectangle 58">
                <a:extLst>
                  <a:ext uri="{FF2B5EF4-FFF2-40B4-BE49-F238E27FC236}">
                    <a16:creationId xmlns:a16="http://schemas.microsoft.com/office/drawing/2014/main" id="{18E70612-92D9-41E3-A0B5-16C06E125376}"/>
                  </a:ext>
                </a:extLst>
              </p:cNvPr>
              <p:cNvSpPr/>
              <p:nvPr/>
            </p:nvSpPr>
            <p:spPr>
              <a:xfrm>
                <a:off x="5308054" y="1151350"/>
                <a:ext cx="1912070" cy="1895129"/>
              </a:xfrm>
              <a:prstGeom prst="rect">
                <a:avLst/>
              </a:prstGeom>
              <a:solidFill>
                <a:srgbClr val="96CF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Graphic 59">
                <a:extLst>
                  <a:ext uri="{FF2B5EF4-FFF2-40B4-BE49-F238E27FC236}">
                    <a16:creationId xmlns:a16="http://schemas.microsoft.com/office/drawing/2014/main" id="{897F88EE-9380-4C72-87E9-2CFBA51EAA8E}"/>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5614345" y="1244342"/>
                <a:ext cx="1266835" cy="1747665"/>
              </a:xfrm>
              <a:prstGeom prst="rect">
                <a:avLst/>
              </a:prstGeom>
            </p:spPr>
          </p:pic>
        </p:grpSp>
        <p:sp>
          <p:nvSpPr>
            <p:cNvPr id="77" name="TextBox 76">
              <a:extLst>
                <a:ext uri="{FF2B5EF4-FFF2-40B4-BE49-F238E27FC236}">
                  <a16:creationId xmlns:a16="http://schemas.microsoft.com/office/drawing/2014/main" id="{72B83FDF-F93F-4618-9DBE-B31F40A0657A}"/>
                </a:ext>
              </a:extLst>
            </p:cNvPr>
            <p:cNvSpPr txBox="1"/>
            <p:nvPr/>
          </p:nvSpPr>
          <p:spPr>
            <a:xfrm>
              <a:off x="3464941" y="3591293"/>
              <a:ext cx="1643459" cy="761747"/>
            </a:xfrm>
            <a:prstGeom prst="rect">
              <a:avLst/>
            </a:prstGeom>
            <a:noFill/>
          </p:spPr>
          <p:txBody>
            <a:bodyPr wrap="square" lIns="0" tIns="0" rIns="0" bIns="0" rtlCol="0" anchor="t">
              <a:spAutoFit/>
            </a:bodyPr>
            <a:lstStyle/>
            <a:p>
              <a:pPr algn="ctr">
                <a:lnSpc>
                  <a:spcPct val="90000"/>
                </a:lnSpc>
                <a:spcAft>
                  <a:spcPts val="600"/>
                </a:spcAft>
              </a:pPr>
              <a:r>
                <a:rPr lang="es-ES" sz="1100" b="1" dirty="0"/>
                <a:t>Pregunte si las vacunas se ofrecen gratis en el centro de salud, farmacia o en el departamento de salud local o estatal.</a:t>
              </a:r>
              <a:endParaRPr lang="en-US" sz="1100">
                <a:ea typeface="Calibri"/>
                <a:cs typeface="Calibri"/>
              </a:endParaRPr>
            </a:p>
          </p:txBody>
        </p:sp>
      </p:grpSp>
      <p:sp>
        <p:nvSpPr>
          <p:cNvPr id="91" name="Rectangle 90">
            <a:extLst>
              <a:ext uri="{FF2B5EF4-FFF2-40B4-BE49-F238E27FC236}">
                <a16:creationId xmlns:a16="http://schemas.microsoft.com/office/drawing/2014/main" id="{5B5B4C32-5690-42D3-8E0F-8B8D57B90BE8}"/>
              </a:ext>
            </a:extLst>
          </p:cNvPr>
          <p:cNvSpPr/>
          <p:nvPr/>
        </p:nvSpPr>
        <p:spPr>
          <a:xfrm>
            <a:off x="0" y="1654969"/>
            <a:ext cx="3371849" cy="418445"/>
          </a:xfrm>
          <a:prstGeom prst="rect">
            <a:avLst/>
          </a:prstGeom>
          <a:solidFill>
            <a:srgbClr val="549F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81" name="TextBox 80">
            <a:extLst>
              <a:ext uri="{FF2B5EF4-FFF2-40B4-BE49-F238E27FC236}">
                <a16:creationId xmlns:a16="http://schemas.microsoft.com/office/drawing/2014/main" id="{25469997-340E-4E4D-9DDD-329EFC5C9422}"/>
              </a:ext>
            </a:extLst>
          </p:cNvPr>
          <p:cNvSpPr txBox="1"/>
          <p:nvPr/>
        </p:nvSpPr>
        <p:spPr>
          <a:xfrm>
            <a:off x="319405" y="1767070"/>
            <a:ext cx="2733038" cy="221599"/>
          </a:xfrm>
          <a:prstGeom prst="rect">
            <a:avLst/>
          </a:prstGeom>
          <a:noFill/>
        </p:spPr>
        <p:txBody>
          <a:bodyPr wrap="square" lIns="0" tIns="0" rIns="0" bIns="0" rtlCol="0" anchor="t">
            <a:spAutoFit/>
          </a:bodyPr>
          <a:lstStyle/>
          <a:p>
            <a:pPr algn="ctr">
              <a:lnSpc>
                <a:spcPct val="90000"/>
              </a:lnSpc>
              <a:spcAft>
                <a:spcPts val="600"/>
              </a:spcAft>
            </a:pPr>
            <a:r>
              <a:rPr lang="es-ES" sz="1600" b="1">
                <a:solidFill>
                  <a:schemeClr val="bg1"/>
                </a:solidFill>
              </a:rPr>
              <a:t>BENEFICIOS DE LA </a:t>
            </a:r>
            <a:r>
              <a:rPr lang="es" sz="1600" b="1">
                <a:solidFill>
                  <a:schemeClr val="bg1"/>
                </a:solidFill>
                <a:ea typeface="+mn-lt"/>
                <a:cs typeface="+mn-lt"/>
              </a:rPr>
              <a:t>VACUNACIÓN</a:t>
            </a:r>
            <a:endParaRPr lang="es-ES" sz="1600" b="1">
              <a:solidFill>
                <a:schemeClr val="bg1"/>
              </a:solidFill>
              <a:cs typeface="Calibri"/>
            </a:endParaRPr>
          </a:p>
        </p:txBody>
      </p:sp>
      <p:grpSp>
        <p:nvGrpSpPr>
          <p:cNvPr id="20" name="Group 19">
            <a:extLst>
              <a:ext uri="{FF2B5EF4-FFF2-40B4-BE49-F238E27FC236}">
                <a16:creationId xmlns:a16="http://schemas.microsoft.com/office/drawing/2014/main" id="{C8853C5B-71E8-462D-BBC5-9F1EA8E301E6}"/>
              </a:ext>
            </a:extLst>
          </p:cNvPr>
          <p:cNvGrpSpPr/>
          <p:nvPr/>
        </p:nvGrpSpPr>
        <p:grpSpPr>
          <a:xfrm>
            <a:off x="1" y="4844819"/>
            <a:ext cx="3371850" cy="392494"/>
            <a:chOff x="1" y="5374518"/>
            <a:chExt cx="3371850" cy="392494"/>
          </a:xfrm>
        </p:grpSpPr>
        <p:sp>
          <p:nvSpPr>
            <p:cNvPr id="88" name="Rectangle 87">
              <a:extLst>
                <a:ext uri="{FF2B5EF4-FFF2-40B4-BE49-F238E27FC236}">
                  <a16:creationId xmlns:a16="http://schemas.microsoft.com/office/drawing/2014/main" id="{C180C783-5033-41A5-818F-D7E275EF2D0F}"/>
                </a:ext>
              </a:extLst>
            </p:cNvPr>
            <p:cNvSpPr/>
            <p:nvPr/>
          </p:nvSpPr>
          <p:spPr>
            <a:xfrm>
              <a:off x="1" y="5374518"/>
              <a:ext cx="3371850" cy="392494"/>
            </a:xfrm>
            <a:prstGeom prst="rect">
              <a:avLst/>
            </a:prstGeom>
            <a:gradFill flip="none" rotWithShape="1">
              <a:gsLst>
                <a:gs pos="0">
                  <a:srgbClr val="C00000">
                    <a:alpha val="78000"/>
                  </a:srgbClr>
                </a:gs>
                <a:gs pos="63000">
                  <a:srgbClr val="C00000">
                    <a:alpha val="85000"/>
                  </a:srgbClr>
                </a:gs>
                <a:gs pos="100000">
                  <a:srgbClr val="C0000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96" name="TextBox 95">
              <a:extLst>
                <a:ext uri="{FF2B5EF4-FFF2-40B4-BE49-F238E27FC236}">
                  <a16:creationId xmlns:a16="http://schemas.microsoft.com/office/drawing/2014/main" id="{DB90134A-2100-44CE-B08A-1B5B56D1DA59}"/>
                </a:ext>
              </a:extLst>
            </p:cNvPr>
            <p:cNvSpPr txBox="1"/>
            <p:nvPr/>
          </p:nvSpPr>
          <p:spPr>
            <a:xfrm>
              <a:off x="284792" y="5469364"/>
              <a:ext cx="2792278" cy="235449"/>
            </a:xfrm>
            <a:prstGeom prst="rect">
              <a:avLst/>
            </a:prstGeom>
            <a:noFill/>
          </p:spPr>
          <p:txBody>
            <a:bodyPr wrap="square" lIns="0" tIns="0" rIns="0" bIns="0" rtlCol="0">
              <a:spAutoFit/>
            </a:bodyPr>
            <a:lstStyle/>
            <a:p>
              <a:pPr algn="ctr">
                <a:lnSpc>
                  <a:spcPct val="90000"/>
                </a:lnSpc>
                <a:spcAft>
                  <a:spcPts val="600"/>
                </a:spcAft>
              </a:pPr>
              <a:r>
                <a:rPr lang="es-ES" sz="1700" b="1">
                  <a:solidFill>
                    <a:schemeClr val="bg1"/>
                  </a:solidFill>
                </a:rPr>
                <a:t>RIESGOS DE NO VACUNARSE</a:t>
              </a:r>
              <a:endParaRPr lang="es-ES" sz="1700">
                <a:solidFill>
                  <a:schemeClr val="bg1"/>
                </a:solidFill>
              </a:endParaRPr>
            </a:p>
          </p:txBody>
        </p:sp>
      </p:grpSp>
      <p:sp>
        <p:nvSpPr>
          <p:cNvPr id="97" name="TextBox 96">
            <a:extLst>
              <a:ext uri="{FF2B5EF4-FFF2-40B4-BE49-F238E27FC236}">
                <a16:creationId xmlns:a16="http://schemas.microsoft.com/office/drawing/2014/main" id="{44FF3B32-BCBB-4E36-AA4F-850C58A6E173}"/>
              </a:ext>
            </a:extLst>
          </p:cNvPr>
          <p:cNvSpPr txBox="1"/>
          <p:nvPr/>
        </p:nvSpPr>
        <p:spPr>
          <a:xfrm>
            <a:off x="282224" y="5393877"/>
            <a:ext cx="2821366" cy="1785104"/>
          </a:xfrm>
          <a:prstGeom prst="rect">
            <a:avLst/>
          </a:prstGeom>
          <a:noFill/>
        </p:spPr>
        <p:txBody>
          <a:bodyPr wrap="square" lIns="0" tIns="0" rIns="0" bIns="0" rtlCol="0" anchor="t">
            <a:spAutoFit/>
          </a:bodyPr>
          <a:lstStyle/>
          <a:p>
            <a:pPr marL="171450" indent="-171450">
              <a:spcAft>
                <a:spcPts val="1200"/>
              </a:spcAft>
              <a:buClr>
                <a:srgbClr val="C00000"/>
              </a:buClr>
              <a:buSzPct val="150000"/>
              <a:buFont typeface="Calibri" panose="020F0502020204030204" pitchFamily="34" charset="0"/>
              <a:buChar char="x"/>
            </a:pPr>
            <a:r>
              <a:rPr lang="es-ES" sz="1200" dirty="0"/>
              <a:t>Más riesgo de infectarse por COVID-19.</a:t>
            </a:r>
            <a:endParaRPr lang="es-ES" sz="1200" dirty="0">
              <a:cs typeface="Calibri"/>
            </a:endParaRPr>
          </a:p>
          <a:p>
            <a:pPr marL="171450" indent="-171450">
              <a:spcAft>
                <a:spcPts val="1200"/>
              </a:spcAft>
              <a:buClr>
                <a:srgbClr val="C00000"/>
              </a:buClr>
              <a:buSzPct val="150000"/>
              <a:buFont typeface="Calibri" panose="020F0502020204030204" pitchFamily="34" charset="0"/>
              <a:buChar char="x"/>
            </a:pPr>
            <a:r>
              <a:rPr lang="es-ES" sz="1200" dirty="0">
                <a:ea typeface="+mn-lt"/>
                <a:cs typeface="+mn-lt"/>
              </a:rPr>
              <a:t>Más riesgo </a:t>
            </a:r>
            <a:r>
              <a:rPr lang="es-ES" sz="1200" dirty="0"/>
              <a:t>de enfermarse gravemente, ir al hospital, o morir.</a:t>
            </a:r>
            <a:endParaRPr lang="es-ES" sz="1200" dirty="0">
              <a:cs typeface="Calibri"/>
            </a:endParaRPr>
          </a:p>
          <a:p>
            <a:pPr marL="171450" indent="-171450">
              <a:spcAft>
                <a:spcPts val="1200"/>
              </a:spcAft>
              <a:buClr>
                <a:srgbClr val="C00000"/>
              </a:buClr>
              <a:buSzPct val="150000"/>
              <a:buFont typeface="Calibri" panose="020F0502020204030204" pitchFamily="34" charset="0"/>
              <a:buChar char="x"/>
            </a:pPr>
            <a:r>
              <a:rPr lang="es-ES" sz="1200" dirty="0"/>
              <a:t>Si mucha gente </a:t>
            </a:r>
            <a:r>
              <a:rPr lang="es-ES" sz="1200" b="1" dirty="0"/>
              <a:t>NO se vacuna</a:t>
            </a:r>
            <a:r>
              <a:rPr lang="es-ES" sz="1200" dirty="0"/>
              <a:t> contra COVID-19, entonces habrá un mayor riesgo  de enfermarse gravemente y de que el virus mute y se vuelva más contagioso y  peligroso.</a:t>
            </a:r>
            <a:endParaRPr lang="es-ES" sz="1200" dirty="0">
              <a:cs typeface="Calibri"/>
            </a:endParaRPr>
          </a:p>
        </p:txBody>
      </p:sp>
      <p:sp>
        <p:nvSpPr>
          <p:cNvPr id="100" name="TextBox 99">
            <a:extLst>
              <a:ext uri="{FF2B5EF4-FFF2-40B4-BE49-F238E27FC236}">
                <a16:creationId xmlns:a16="http://schemas.microsoft.com/office/drawing/2014/main" id="{70DB9AF7-CFC5-4DFA-ABD1-D22CBDA07F11}"/>
              </a:ext>
            </a:extLst>
          </p:cNvPr>
          <p:cNvSpPr txBox="1"/>
          <p:nvPr/>
        </p:nvSpPr>
        <p:spPr>
          <a:xfrm>
            <a:off x="6957225" y="244741"/>
            <a:ext cx="2855548" cy="360099"/>
          </a:xfrm>
          <a:prstGeom prst="rect">
            <a:avLst/>
          </a:prstGeom>
          <a:noFill/>
        </p:spPr>
        <p:txBody>
          <a:bodyPr wrap="square" lIns="0" tIns="0" rIns="0" bIns="0" rtlCol="0" anchor="t">
            <a:spAutoFit/>
          </a:bodyPr>
          <a:lstStyle/>
          <a:p>
            <a:pPr algn="ctr">
              <a:lnSpc>
                <a:spcPct val="90000"/>
              </a:lnSpc>
              <a:spcAft>
                <a:spcPts val="600"/>
              </a:spcAft>
            </a:pPr>
            <a:r>
              <a:rPr lang="es-ES" sz="1300" b="1" dirty="0">
                <a:solidFill>
                  <a:schemeClr val="bg1"/>
                </a:solidFill>
                <a:ea typeface="+mn-lt"/>
                <a:cs typeface="+mn-lt"/>
              </a:rPr>
              <a:t>¿CÓMO PUEDO SABER SI NECESITO LA VACUNA CONTRA COVID-19 O CUÁNDO?</a:t>
            </a:r>
            <a:endParaRPr lang="en-US" sz="1300" b="1" dirty="0">
              <a:solidFill>
                <a:schemeClr val="bg1"/>
              </a:solidFill>
              <a:cs typeface="Calibri"/>
            </a:endParaRPr>
          </a:p>
        </p:txBody>
      </p:sp>
      <p:sp>
        <p:nvSpPr>
          <p:cNvPr id="105" name="TextBox 104">
            <a:extLst>
              <a:ext uri="{FF2B5EF4-FFF2-40B4-BE49-F238E27FC236}">
                <a16:creationId xmlns:a16="http://schemas.microsoft.com/office/drawing/2014/main" id="{8E8BE779-ED93-43C1-B2DC-1EDC1AE0F920}"/>
              </a:ext>
            </a:extLst>
          </p:cNvPr>
          <p:cNvSpPr txBox="1"/>
          <p:nvPr/>
        </p:nvSpPr>
        <p:spPr>
          <a:xfrm>
            <a:off x="7014315" y="2483292"/>
            <a:ext cx="2782354" cy="664797"/>
          </a:xfrm>
          <a:prstGeom prst="rect">
            <a:avLst/>
          </a:prstGeom>
          <a:noFill/>
        </p:spPr>
        <p:txBody>
          <a:bodyPr wrap="square" lIns="0" tIns="0" rIns="0" bIns="0" rtlCol="0" anchor="t">
            <a:spAutoFit/>
          </a:bodyPr>
          <a:lstStyle/>
          <a:p>
            <a:pPr algn="ctr">
              <a:lnSpc>
                <a:spcPct val="90000"/>
              </a:lnSpc>
            </a:pPr>
            <a:r>
              <a:rPr lang="es-ES" sz="1200" b="1" dirty="0">
                <a:solidFill>
                  <a:schemeClr val="bg1"/>
                </a:solidFill>
              </a:rPr>
              <a:t>¿ QUÉ HAGO SI HE RECIBIDO DIFERENTES VACUNAS CONTRA COVID-19 EN OTRO PAÍS Y EL MISMO TIPO DE VACUNA NO ESTÁ DISPONIBLE EN EE. UU.? </a:t>
            </a:r>
            <a:endParaRPr lang="es-ES" sz="1200" dirty="0">
              <a:solidFill>
                <a:schemeClr val="bg1"/>
              </a:solidFill>
              <a:cs typeface="Calibri"/>
            </a:endParaRPr>
          </a:p>
        </p:txBody>
      </p:sp>
      <p:sp>
        <p:nvSpPr>
          <p:cNvPr id="106" name="TextBox 105">
            <a:extLst>
              <a:ext uri="{FF2B5EF4-FFF2-40B4-BE49-F238E27FC236}">
                <a16:creationId xmlns:a16="http://schemas.microsoft.com/office/drawing/2014/main" id="{73482495-BD14-4B94-8405-C95646A5FC7A}"/>
              </a:ext>
            </a:extLst>
          </p:cNvPr>
          <p:cNvSpPr txBox="1"/>
          <p:nvPr/>
        </p:nvSpPr>
        <p:spPr>
          <a:xfrm>
            <a:off x="6862660" y="3275922"/>
            <a:ext cx="3034626" cy="2184444"/>
          </a:xfrm>
          <a:prstGeom prst="rect">
            <a:avLst/>
          </a:prstGeom>
          <a:noFill/>
        </p:spPr>
        <p:txBody>
          <a:bodyPr wrap="square" lIns="0" tIns="0" rIns="0" bIns="0" rtlCol="0" anchor="t">
            <a:spAutoFit/>
          </a:bodyPr>
          <a:lstStyle/>
          <a:p>
            <a:pPr marL="171450" indent="-171450">
              <a:spcAft>
                <a:spcPts val="600"/>
              </a:spcAft>
              <a:buClr>
                <a:srgbClr val="0E5299"/>
              </a:buClr>
              <a:buSzPct val="225000"/>
              <a:buFont typeface="Calibri" panose="020F0502020204030204" pitchFamily="34" charset="0"/>
              <a:buChar char="₊"/>
            </a:pPr>
            <a:r>
              <a:rPr lang="es-ES" sz="1100" dirty="0"/>
              <a:t>No todos los países han aprobado las mismas vacunas que en EE. UU.</a:t>
            </a:r>
            <a:endParaRPr lang="es-ES" sz="1100" dirty="0">
              <a:cs typeface="Calibri"/>
            </a:endParaRPr>
          </a:p>
          <a:p>
            <a:pPr marL="171450" indent="-171450">
              <a:lnSpc>
                <a:spcPct val="95000"/>
              </a:lnSpc>
              <a:buClr>
                <a:srgbClr val="0E5299"/>
              </a:buClr>
              <a:buSzPct val="225000"/>
              <a:buFont typeface="Calibri" panose="020F0502020204030204" pitchFamily="34" charset="0"/>
              <a:buChar char="₊"/>
            </a:pPr>
            <a:r>
              <a:rPr lang="es-ES" sz="1100" dirty="0">
                <a:ea typeface="+mn-lt"/>
                <a:cs typeface="+mn-lt"/>
              </a:rPr>
              <a:t>Algunas vacunas no están disponibles en EE.UU. pero están reconocidas. Si la vacuna que usted se puso está reconocida por los CDC y tiene su tarjeta de vacunación, entonces no tiene que empezar de nuevo. Puede ponerse una vacuna actualizada de Pfizer o Moderna (ARNm) para estar completamente vacunado. Si no tiene su tarjeta de vacunación, tendrá que volver a empezar. Hable con su proveedor de salud para saber cuánto tiempo debe esperar entre las dosis.</a:t>
            </a:r>
            <a:r>
              <a:rPr lang="es-ES" sz="1100" dirty="0"/>
              <a:t>  </a:t>
            </a:r>
            <a:endParaRPr lang="es-ES" sz="1100" dirty="0">
              <a:cs typeface="Calibri"/>
            </a:endParaRPr>
          </a:p>
        </p:txBody>
      </p:sp>
      <p:sp>
        <p:nvSpPr>
          <p:cNvPr id="92" name="TextBox 91">
            <a:extLst>
              <a:ext uri="{FF2B5EF4-FFF2-40B4-BE49-F238E27FC236}">
                <a16:creationId xmlns:a16="http://schemas.microsoft.com/office/drawing/2014/main" id="{202A308C-7CEE-4935-B621-3628895777AE}"/>
              </a:ext>
            </a:extLst>
          </p:cNvPr>
          <p:cNvSpPr txBox="1"/>
          <p:nvPr/>
        </p:nvSpPr>
        <p:spPr>
          <a:xfrm>
            <a:off x="282224" y="2208851"/>
            <a:ext cx="2766143" cy="2492990"/>
          </a:xfrm>
          <a:prstGeom prst="rect">
            <a:avLst/>
          </a:prstGeom>
          <a:noFill/>
        </p:spPr>
        <p:txBody>
          <a:bodyPr wrap="square" lIns="0" tIns="0" rIns="0" bIns="0" rtlCol="0" anchor="t">
            <a:spAutoFit/>
          </a:bodyPr>
          <a:lstStyle/>
          <a:p>
            <a:pPr marL="171450" indent="-171450">
              <a:spcAft>
                <a:spcPts val="1000"/>
              </a:spcAft>
              <a:buClr>
                <a:srgbClr val="84BAF0"/>
              </a:buClr>
              <a:buSzPct val="120000"/>
              <a:buFont typeface="Wingdings" panose="05000000000000000000" pitchFamily="2" charset="2"/>
              <a:buChar char="ü"/>
            </a:pPr>
            <a:r>
              <a:rPr lang="es-ES" sz="1200"/>
              <a:t>Protege a su familia, a sus compañeros de trabajo y a usted de enfermarse con COVID-19 grave o ir al hospital.</a:t>
            </a:r>
            <a:endParaRPr lang="es-ES" sz="1200">
              <a:cs typeface="Calibri"/>
            </a:endParaRPr>
          </a:p>
          <a:p>
            <a:pPr marL="171450" indent="-171450">
              <a:spcAft>
                <a:spcPts val="1000"/>
              </a:spcAft>
              <a:buClr>
                <a:srgbClr val="84BAF0"/>
              </a:buClr>
              <a:buSzPct val="120000"/>
              <a:buFont typeface="Wingdings" panose="05000000000000000000" pitchFamily="2" charset="2"/>
              <a:buChar char="ü"/>
            </a:pPr>
            <a:r>
              <a:rPr lang="es-ES" sz="1200">
                <a:ea typeface="+mn-lt"/>
                <a:cs typeface="+mn-lt"/>
              </a:rPr>
              <a:t>Reduce el número de casos graves y muertes por COVID-19 en su comunidad.</a:t>
            </a:r>
          </a:p>
          <a:p>
            <a:pPr marL="171450" indent="-171450">
              <a:spcAft>
                <a:spcPts val="1000"/>
              </a:spcAft>
              <a:buClr>
                <a:srgbClr val="84BAF0"/>
              </a:buClr>
              <a:buSzPct val="120000"/>
              <a:buFont typeface="Wingdings" panose="05000000000000000000" pitchFamily="2" charset="2"/>
              <a:buChar char="ü"/>
            </a:pPr>
            <a:r>
              <a:rPr lang="es-419" sz="1200">
                <a:ea typeface="+mn-lt"/>
                <a:cs typeface="+mn-lt"/>
              </a:rPr>
              <a:t>Evita que los hospitales y los proveedores de servicios de salud se llenen de pacientes graves por COVID-19.</a:t>
            </a:r>
            <a:r>
              <a:rPr lang="es-ES" sz="1200">
                <a:ea typeface="+mn-lt"/>
                <a:cs typeface="+mn-lt"/>
              </a:rPr>
              <a:t> </a:t>
            </a:r>
            <a:endParaRPr lang="es-ES" sz="1200">
              <a:cs typeface="Calibri"/>
            </a:endParaRPr>
          </a:p>
          <a:p>
            <a:pPr marL="171450" indent="-171450">
              <a:spcAft>
                <a:spcPts val="1000"/>
              </a:spcAft>
              <a:buClr>
                <a:srgbClr val="84BAF0"/>
              </a:buClr>
              <a:buSzPct val="120000"/>
              <a:buFont typeface="Wingdings" panose="05000000000000000000" pitchFamily="2" charset="2"/>
              <a:buChar char="ü"/>
            </a:pPr>
            <a:r>
              <a:rPr lang="es-ES" sz="1200"/>
              <a:t>Si más gente se vacuna en la comunidad, tendremos menos preocupación por las nuevas variantes.</a:t>
            </a:r>
            <a:endParaRPr lang="es-ES" sz="1200">
              <a:cs typeface="Calibri"/>
            </a:endParaRPr>
          </a:p>
        </p:txBody>
      </p:sp>
      <p:sp>
        <p:nvSpPr>
          <p:cNvPr id="86" name="TextBox 85">
            <a:extLst>
              <a:ext uri="{FF2B5EF4-FFF2-40B4-BE49-F238E27FC236}">
                <a16:creationId xmlns:a16="http://schemas.microsoft.com/office/drawing/2014/main" id="{CA5D6EFA-D2CA-4604-A90C-877E24577BAE}"/>
              </a:ext>
            </a:extLst>
          </p:cNvPr>
          <p:cNvSpPr txBox="1"/>
          <p:nvPr/>
        </p:nvSpPr>
        <p:spPr>
          <a:xfrm>
            <a:off x="6862660" y="862145"/>
            <a:ext cx="3011568" cy="1372683"/>
          </a:xfrm>
          <a:prstGeom prst="rect">
            <a:avLst/>
          </a:prstGeom>
          <a:noFill/>
        </p:spPr>
        <p:txBody>
          <a:bodyPr wrap="square" lIns="0" tIns="0" rIns="0" bIns="0" rtlCol="0" anchor="t">
            <a:spAutoFit/>
          </a:bodyPr>
          <a:lstStyle/>
          <a:p>
            <a:pPr marL="171450" indent="-171450">
              <a:lnSpc>
                <a:spcPct val="90000"/>
              </a:lnSpc>
              <a:spcAft>
                <a:spcPts val="600"/>
              </a:spcAft>
              <a:buClr>
                <a:srgbClr val="0E5299"/>
              </a:buClr>
              <a:buSzPct val="225000"/>
              <a:buFont typeface="Calibri" panose="020F0502020204030204" pitchFamily="34" charset="0"/>
              <a:buChar char="₊"/>
            </a:pPr>
            <a:r>
              <a:rPr lang="es-419" sz="1100" dirty="0">
                <a:ea typeface="+mn-lt"/>
                <a:cs typeface="+mn-lt"/>
              </a:rPr>
              <a:t>Es posible que las personas inmunodeprimidas necesiten dosis adicionales de la vacuna.</a:t>
            </a:r>
            <a:r>
              <a:rPr lang="es-ES" sz="1100" dirty="0">
                <a:ea typeface="+mn-lt"/>
                <a:cs typeface="+mn-lt"/>
              </a:rPr>
              <a:t> </a:t>
            </a:r>
            <a:endParaRPr lang="es-ES" sz="1100" b="1" dirty="0">
              <a:ea typeface="+mn-lt"/>
              <a:cs typeface="+mn-lt"/>
            </a:endParaRPr>
          </a:p>
          <a:p>
            <a:pPr marL="171450" indent="-171450">
              <a:lnSpc>
                <a:spcPct val="90000"/>
              </a:lnSpc>
              <a:spcAft>
                <a:spcPts val="600"/>
              </a:spcAft>
              <a:buClr>
                <a:srgbClr val="0E5299"/>
              </a:buClr>
              <a:buSzPct val="225000"/>
              <a:buFont typeface="Calibri" panose="020F0502020204030204" pitchFamily="34" charset="0"/>
              <a:buChar char="₊"/>
            </a:pPr>
            <a:r>
              <a:rPr lang="es-ES" sz="1100" dirty="0">
                <a:ea typeface="+mn-lt"/>
                <a:cs typeface="+mn-lt"/>
              </a:rPr>
              <a:t>Si se pusieron antes una vacuna, es necesario que las personas mayores de 5 años se pongan la vacuna actualizada contra COVID-19 al menos 2 meses después de haber recibido su última dosis.</a:t>
            </a:r>
            <a:endParaRPr lang="en-US" sz="1100">
              <a:ea typeface="+mn-lt"/>
              <a:cs typeface="+mn-lt"/>
            </a:endParaRPr>
          </a:p>
          <a:p>
            <a:pPr marL="171450" indent="-171450">
              <a:lnSpc>
                <a:spcPct val="90000"/>
              </a:lnSpc>
              <a:spcAft>
                <a:spcPts val="600"/>
              </a:spcAft>
              <a:buClr>
                <a:srgbClr val="0E5299"/>
              </a:buClr>
              <a:buSzPct val="225000"/>
              <a:buFont typeface="Calibri" panose="020F0502020204030204" pitchFamily="34" charset="0"/>
              <a:buChar char="₊"/>
            </a:pPr>
            <a:r>
              <a:rPr lang="es-419" sz="1100" dirty="0">
                <a:ea typeface="+mn-lt"/>
                <a:cs typeface="+mn-lt"/>
              </a:rPr>
              <a:t>Manténgase informado sobre lo último en vacunas contra COVID-19.</a:t>
            </a:r>
            <a:endParaRPr lang="es-419" sz="1100" dirty="0">
              <a:highlight>
                <a:srgbClr val="F29D2C"/>
              </a:highlight>
              <a:cs typeface="Calibri"/>
            </a:endParaRPr>
          </a:p>
        </p:txBody>
      </p:sp>
      <p:sp>
        <p:nvSpPr>
          <p:cNvPr id="98" name="Rectangle 97">
            <a:extLst>
              <a:ext uri="{FF2B5EF4-FFF2-40B4-BE49-F238E27FC236}">
                <a16:creationId xmlns:a16="http://schemas.microsoft.com/office/drawing/2014/main" id="{C62ECA56-D4B1-45D1-AEE7-3F1E9A0C9971}"/>
              </a:ext>
            </a:extLst>
          </p:cNvPr>
          <p:cNvSpPr/>
          <p:nvPr/>
        </p:nvSpPr>
        <p:spPr>
          <a:xfrm>
            <a:off x="6743698" y="5506923"/>
            <a:ext cx="3314702" cy="555410"/>
          </a:xfrm>
          <a:prstGeom prst="rect">
            <a:avLst/>
          </a:prstGeom>
          <a:solidFill>
            <a:srgbClr val="F29D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xtBox 98">
            <a:extLst>
              <a:ext uri="{FF2B5EF4-FFF2-40B4-BE49-F238E27FC236}">
                <a16:creationId xmlns:a16="http://schemas.microsoft.com/office/drawing/2014/main" id="{42080F90-F0EE-4EBF-9D6B-D5EBA6ADAA9A}"/>
              </a:ext>
            </a:extLst>
          </p:cNvPr>
          <p:cNvSpPr txBox="1"/>
          <p:nvPr/>
        </p:nvSpPr>
        <p:spPr>
          <a:xfrm>
            <a:off x="7429377" y="5580193"/>
            <a:ext cx="1943224" cy="400110"/>
          </a:xfrm>
          <a:prstGeom prst="rect">
            <a:avLst/>
          </a:prstGeom>
          <a:noFill/>
        </p:spPr>
        <p:txBody>
          <a:bodyPr wrap="square" lIns="0" tIns="0" rIns="0" bIns="0" rtlCol="0">
            <a:spAutoFit/>
          </a:bodyPr>
          <a:lstStyle/>
          <a:p>
            <a:pPr algn="ctr">
              <a:spcAft>
                <a:spcPts val="600"/>
              </a:spcAft>
            </a:pPr>
            <a:r>
              <a:rPr lang="es-ES" sz="1300" b="1">
                <a:solidFill>
                  <a:schemeClr val="bg1"/>
                </a:solidFill>
              </a:rPr>
              <a:t>¿DÓNDE PUEDO OBTENER </a:t>
            </a:r>
            <a:br>
              <a:rPr lang="es-ES" sz="1300" b="1">
                <a:solidFill>
                  <a:schemeClr val="bg1"/>
                </a:solidFill>
              </a:rPr>
            </a:br>
            <a:r>
              <a:rPr lang="es-ES" sz="1300" b="1">
                <a:solidFill>
                  <a:schemeClr val="bg1"/>
                </a:solidFill>
              </a:rPr>
              <a:t>MÁS INFORMACIÓN?</a:t>
            </a:r>
            <a:endParaRPr lang="es-ES" sz="1300">
              <a:solidFill>
                <a:schemeClr val="bg1"/>
              </a:solidFill>
            </a:endParaRPr>
          </a:p>
        </p:txBody>
      </p:sp>
      <p:sp>
        <p:nvSpPr>
          <p:cNvPr id="82" name="Google Shape;55;p13">
            <a:extLst>
              <a:ext uri="{FF2B5EF4-FFF2-40B4-BE49-F238E27FC236}">
                <a16:creationId xmlns:a16="http://schemas.microsoft.com/office/drawing/2014/main" id="{D457A685-558E-4475-821D-4FFB1E46DE64}"/>
              </a:ext>
            </a:extLst>
          </p:cNvPr>
          <p:cNvSpPr/>
          <p:nvPr/>
        </p:nvSpPr>
        <p:spPr>
          <a:xfrm>
            <a:off x="10927602" y="-190722"/>
            <a:ext cx="3818912" cy="4057759"/>
          </a:xfrm>
          <a:prstGeom prst="rect">
            <a:avLst/>
          </a:prstGeom>
          <a:noFill/>
          <a:ln w="19050" cap="flat" cmpd="sng">
            <a:solidFill>
              <a:srgbClr val="000000"/>
            </a:solidFill>
            <a:prstDash val="solid"/>
            <a:round/>
            <a:headEnd type="none" w="sm" len="sm"/>
            <a:tailEnd type="none" w="sm" len="sm"/>
          </a:ln>
        </p:spPr>
        <p:txBody>
          <a:bodyPr spcFirstLastPara="1" wrap="square" lIns="228600" tIns="228600" rIns="228600" bIns="2286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115000"/>
              </a:lnSpc>
              <a:buSzPts val="1100"/>
            </a:pPr>
            <a:r>
              <a:rPr lang="es-ES" sz="1300" b="1">
                <a:latin typeface="Work Sans"/>
                <a:ea typeface="Work Sans"/>
                <a:cs typeface="Work Sans"/>
                <a:sym typeface="Work Sans"/>
              </a:rPr>
              <a:t>Aborde las preocupaciones de la comunidad</a:t>
            </a:r>
          </a:p>
          <a:p>
            <a:pPr>
              <a:lnSpc>
                <a:spcPct val="115000"/>
              </a:lnSpc>
              <a:buSzPts val="1100"/>
            </a:pPr>
            <a:r>
              <a:rPr lang="es-ES" sz="1300">
                <a:latin typeface="Work Sans"/>
                <a:ea typeface="Work Sans"/>
                <a:cs typeface="Work Sans"/>
                <a:sym typeface="Work Sans"/>
              </a:rPr>
              <a:t>Este panel está hecho para dar información sobre las preocupaciones específicas de la comunidad que recibe el folleto.</a:t>
            </a:r>
          </a:p>
          <a:p>
            <a:pPr>
              <a:lnSpc>
                <a:spcPct val="115000"/>
              </a:lnSpc>
              <a:buSzPts val="1100"/>
            </a:pPr>
            <a:endParaRPr lang="en-US" sz="1300">
              <a:latin typeface="Work Sans"/>
              <a:ea typeface="Work Sans"/>
              <a:cs typeface="Work Sans"/>
            </a:endParaRPr>
          </a:p>
          <a:p>
            <a:r>
              <a:rPr lang="es-ES" sz="1300">
                <a:latin typeface="Work Sans"/>
                <a:sym typeface="Work Sans" charset="0"/>
              </a:rPr>
              <a:t>Las cajas de texto con preguntas y respuestas pueden editarse, copiarse o eliminarse, de modo que puede personalizar este panel para que se ajuste a sus necesidades.</a:t>
            </a:r>
          </a:p>
          <a:p>
            <a:pPr>
              <a:lnSpc>
                <a:spcPct val="115000"/>
              </a:lnSpc>
              <a:buSzPts val="1100"/>
            </a:pPr>
            <a:endParaRPr lang="en-US" altLang="en-US" sz="1300">
              <a:latin typeface="Work Sans" charset="0"/>
              <a:cs typeface="Work Sans" charset="0"/>
            </a:endParaRPr>
          </a:p>
          <a:p>
            <a:r>
              <a:rPr lang="es-ES" sz="1300">
                <a:latin typeface="Work Sans"/>
                <a:sym typeface="Work Sans" charset="0"/>
              </a:rPr>
              <a:t>Aquí puede incluir enlaces a recursos relevantes o más información sobre las preocupaciones de la comunidad.</a:t>
            </a:r>
          </a:p>
        </p:txBody>
      </p:sp>
      <p:sp>
        <p:nvSpPr>
          <p:cNvPr id="93" name="Google Shape;56;p13">
            <a:extLst>
              <a:ext uri="{FF2B5EF4-FFF2-40B4-BE49-F238E27FC236}">
                <a16:creationId xmlns:a16="http://schemas.microsoft.com/office/drawing/2014/main" id="{F9D1FCB4-50A5-4753-9E51-E630FC8A48D7}"/>
              </a:ext>
            </a:extLst>
          </p:cNvPr>
          <p:cNvSpPr/>
          <p:nvPr/>
        </p:nvSpPr>
        <p:spPr>
          <a:xfrm>
            <a:off x="10927602" y="-570303"/>
            <a:ext cx="1119255" cy="380312"/>
          </a:xfrm>
          <a:prstGeom prst="rect">
            <a:avLst/>
          </a:prstGeom>
          <a:solidFill>
            <a:srgbClr val="FF3E55"/>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n" sz="2000" b="1">
                <a:latin typeface="Work Sans"/>
                <a:ea typeface="Work Sans"/>
                <a:cs typeface="Work Sans"/>
                <a:sym typeface="Work Sans"/>
              </a:rPr>
              <a:t>4</a:t>
            </a:r>
            <a:endParaRPr sz="2400" b="1">
              <a:solidFill>
                <a:srgbClr val="000000"/>
              </a:solidFill>
              <a:latin typeface="Work Sans"/>
              <a:ea typeface="Work Sans"/>
              <a:cs typeface="Work Sans"/>
              <a:sym typeface="Work Sans"/>
            </a:endParaRPr>
          </a:p>
        </p:txBody>
      </p:sp>
      <p:cxnSp>
        <p:nvCxnSpPr>
          <p:cNvPr id="94" name="Straight Arrow Connector 93">
            <a:extLst>
              <a:ext uri="{FF2B5EF4-FFF2-40B4-BE49-F238E27FC236}">
                <a16:creationId xmlns:a16="http://schemas.microsoft.com/office/drawing/2014/main" id="{59544A2D-D5FA-4CC6-809B-83CE1428AAE5}"/>
              </a:ext>
            </a:extLst>
          </p:cNvPr>
          <p:cNvCxnSpPr>
            <a:cxnSpLocks/>
          </p:cNvCxnSpPr>
          <p:nvPr/>
        </p:nvCxnSpPr>
        <p:spPr>
          <a:xfrm flipH="1" flipV="1">
            <a:off x="10067585" y="1237626"/>
            <a:ext cx="860017" cy="1"/>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5" name="Google Shape;55;p13">
            <a:extLst>
              <a:ext uri="{FF2B5EF4-FFF2-40B4-BE49-F238E27FC236}">
                <a16:creationId xmlns:a16="http://schemas.microsoft.com/office/drawing/2014/main" id="{295C95AE-0452-466D-B8B4-D516F671B5AC}"/>
              </a:ext>
            </a:extLst>
          </p:cNvPr>
          <p:cNvSpPr/>
          <p:nvPr/>
        </p:nvSpPr>
        <p:spPr>
          <a:xfrm>
            <a:off x="10927602" y="4590256"/>
            <a:ext cx="3818912" cy="2982767"/>
          </a:xfrm>
          <a:prstGeom prst="rect">
            <a:avLst/>
          </a:prstGeom>
          <a:noFill/>
          <a:ln w="19050" cap="flat" cmpd="sng">
            <a:solidFill>
              <a:srgbClr val="000000"/>
            </a:solidFill>
            <a:prstDash val="solid"/>
            <a:round/>
            <a:headEnd type="none" w="sm" len="sm"/>
            <a:tailEnd type="none" w="sm" len="sm"/>
          </a:ln>
        </p:spPr>
        <p:txBody>
          <a:bodyPr spcFirstLastPara="1" wrap="square" lIns="228600" tIns="228600" rIns="228600" bIns="2286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115000"/>
              </a:lnSpc>
              <a:buSzPts val="1100"/>
            </a:pPr>
            <a:r>
              <a:rPr lang="en-US" sz="1200" b="1" err="1">
                <a:latin typeface="Work Sans"/>
                <a:ea typeface="Work Sans"/>
                <a:cs typeface="Work Sans"/>
                <a:sym typeface="Work Sans"/>
              </a:rPr>
              <a:t>Guarde</a:t>
            </a:r>
            <a:r>
              <a:rPr lang="en-US" sz="1200" b="1">
                <a:latin typeface="Work Sans"/>
                <a:ea typeface="Work Sans"/>
                <a:cs typeface="Work Sans"/>
                <a:sym typeface="Work Sans"/>
              </a:rPr>
              <a:t> </a:t>
            </a:r>
            <a:r>
              <a:rPr lang="en-US" sz="1200" b="1" err="1">
                <a:latin typeface="Work Sans"/>
                <a:ea typeface="Work Sans"/>
                <a:cs typeface="Work Sans"/>
                <a:sym typeface="Work Sans"/>
              </a:rPr>
              <a:t>el</a:t>
            </a:r>
            <a:r>
              <a:rPr lang="en-US" sz="1200" b="1">
                <a:latin typeface="Work Sans"/>
                <a:ea typeface="Work Sans"/>
                <a:cs typeface="Work Sans"/>
                <a:sym typeface="Work Sans"/>
              </a:rPr>
              <a:t> archive </a:t>
            </a:r>
            <a:r>
              <a:rPr lang="en-US" sz="1200" b="1" err="1">
                <a:latin typeface="Work Sans"/>
                <a:ea typeface="Work Sans"/>
                <a:cs typeface="Work Sans"/>
                <a:sym typeface="Work Sans"/>
              </a:rPr>
              <a:t>en</a:t>
            </a:r>
            <a:r>
              <a:rPr lang="en-US" sz="1200" b="1">
                <a:latin typeface="Work Sans"/>
                <a:ea typeface="Work Sans"/>
                <a:cs typeface="Work Sans"/>
                <a:sym typeface="Work Sans"/>
              </a:rPr>
              <a:t> PDF</a:t>
            </a:r>
            <a:endParaRPr lang="en-US" sz="1200" b="1">
              <a:solidFill>
                <a:srgbClr val="000000"/>
              </a:solidFill>
              <a:cs typeface="Calibri"/>
            </a:endParaRPr>
          </a:p>
          <a:p>
            <a:pPr>
              <a:lnSpc>
                <a:spcPct val="115000"/>
              </a:lnSpc>
              <a:buSzPts val="1100"/>
            </a:pPr>
            <a:r>
              <a:rPr lang="es-ES" sz="1200">
                <a:latin typeface="Work Sans"/>
                <a:ea typeface="Work Sans"/>
                <a:cs typeface="Work Sans"/>
                <a:sym typeface="Work Sans"/>
              </a:rPr>
              <a:t>Una vez finalizado el contenido del folleto, puede guardar el archivo como PDF para imprimirlo y distribuirlo</a:t>
            </a:r>
            <a:r>
              <a:rPr lang="en-US" sz="1200">
                <a:latin typeface="Work Sans"/>
                <a:ea typeface="Work Sans"/>
                <a:cs typeface="Work Sans"/>
                <a:sym typeface="Work Sans"/>
              </a:rPr>
              <a:t>.</a:t>
            </a:r>
            <a:endParaRPr lang="en-US" sz="1200">
              <a:latin typeface="Work Sans"/>
              <a:ea typeface="Work Sans"/>
              <a:cs typeface="Work Sans"/>
            </a:endParaRPr>
          </a:p>
          <a:p>
            <a:pPr>
              <a:lnSpc>
                <a:spcPct val="115000"/>
              </a:lnSpc>
              <a:buSzPts val="1100"/>
            </a:pPr>
            <a:endParaRPr lang="en-US" sz="1200">
              <a:latin typeface="Work Sans"/>
              <a:ea typeface="Work Sans"/>
              <a:cs typeface="Work Sans"/>
            </a:endParaRPr>
          </a:p>
          <a:p>
            <a:r>
              <a:rPr lang="en-US" sz="1200" b="1" err="1">
                <a:latin typeface="Work Sans"/>
                <a:ea typeface="+mn-lt"/>
                <a:cs typeface="+mn-lt"/>
                <a:sym typeface="Work Sans" charset="0"/>
              </a:rPr>
              <a:t>Exportar</a:t>
            </a:r>
            <a:r>
              <a:rPr lang="en-US" sz="1200" b="1">
                <a:latin typeface="Work Sans"/>
                <a:ea typeface="+mn-lt"/>
                <a:cs typeface="+mn-lt"/>
                <a:sym typeface="Work Sans" charset="0"/>
              </a:rPr>
              <a:t> </a:t>
            </a:r>
            <a:r>
              <a:rPr lang="en-US" sz="1200" b="1" err="1">
                <a:latin typeface="Work Sans"/>
                <a:ea typeface="+mn-lt"/>
                <a:cs typeface="+mn-lt"/>
                <a:sym typeface="Work Sans" charset="0"/>
              </a:rPr>
              <a:t>como</a:t>
            </a:r>
            <a:r>
              <a:rPr lang="en-US" sz="1200" b="1">
                <a:latin typeface="Work Sans"/>
                <a:ea typeface="+mn-lt"/>
                <a:cs typeface="+mn-lt"/>
                <a:sym typeface="Work Sans" charset="0"/>
              </a:rPr>
              <a:t> </a:t>
            </a:r>
            <a:r>
              <a:rPr lang="en-US" sz="1200" b="1" err="1">
                <a:latin typeface="Work Sans"/>
                <a:ea typeface="+mn-lt"/>
                <a:cs typeface="+mn-lt"/>
                <a:sym typeface="Work Sans" charset="0"/>
              </a:rPr>
              <a:t>archivo</a:t>
            </a:r>
            <a:r>
              <a:rPr lang="en-US" sz="1200" b="1">
                <a:latin typeface="Work Sans"/>
                <a:ea typeface="+mn-lt"/>
                <a:cs typeface="+mn-lt"/>
                <a:sym typeface="Work Sans" charset="0"/>
              </a:rPr>
              <a:t> PDF </a:t>
            </a:r>
            <a:r>
              <a:rPr lang="en-US" sz="1200" b="1" err="1">
                <a:latin typeface="Work Sans"/>
                <a:ea typeface="+mn-lt"/>
                <a:cs typeface="+mn-lt"/>
                <a:sym typeface="Work Sans" charset="0"/>
              </a:rPr>
              <a:t>usando</a:t>
            </a:r>
            <a:r>
              <a:rPr lang="en-US" sz="1200" b="1">
                <a:latin typeface="Work Sans"/>
                <a:ea typeface="+mn-lt"/>
                <a:cs typeface="+mn-lt"/>
                <a:sym typeface="Work Sans" charset="0"/>
              </a:rPr>
              <a:t> </a:t>
            </a:r>
            <a:r>
              <a:rPr lang="en-US" sz="1200" b="1" err="1">
                <a:latin typeface="Work Sans"/>
                <a:ea typeface="+mn-lt"/>
                <a:cs typeface="+mn-lt"/>
                <a:sym typeface="Work Sans" charset="0"/>
              </a:rPr>
              <a:t>el</a:t>
            </a:r>
            <a:r>
              <a:rPr lang="en-US" sz="1200" b="1">
                <a:latin typeface="Work Sans"/>
                <a:ea typeface="+mn-lt"/>
                <a:cs typeface="+mn-lt"/>
                <a:sym typeface="Work Sans" charset="0"/>
              </a:rPr>
              <a:t> </a:t>
            </a:r>
            <a:r>
              <a:rPr lang="en-US" sz="1200" b="1" err="1">
                <a:latin typeface="Work Sans"/>
                <a:ea typeface="+mn-lt"/>
                <a:cs typeface="+mn-lt"/>
                <a:sym typeface="Work Sans" charset="0"/>
              </a:rPr>
              <a:t>programa</a:t>
            </a:r>
            <a:r>
              <a:rPr lang="en-US" sz="1200" b="1">
                <a:latin typeface="Work Sans"/>
                <a:ea typeface="+mn-lt"/>
                <a:cs typeface="+mn-lt"/>
                <a:sym typeface="Work Sans" charset="0"/>
              </a:rPr>
              <a:t> Power point PPT:</a:t>
            </a:r>
            <a:endParaRPr lang="en-US" sz="1200">
              <a:latin typeface="Work Sans"/>
              <a:ea typeface="+mn-lt"/>
              <a:cs typeface="+mn-lt"/>
            </a:endParaRPr>
          </a:p>
          <a:p>
            <a:r>
              <a:rPr lang="en-US" sz="1200" err="1">
                <a:latin typeface="Work Sans"/>
                <a:ea typeface="+mn-lt"/>
                <a:cs typeface="+mn-lt"/>
                <a:sym typeface="Work Sans" charset="0"/>
              </a:rPr>
              <a:t>Seleccione</a:t>
            </a:r>
            <a:r>
              <a:rPr lang="en-US" sz="1200">
                <a:latin typeface="Work Sans"/>
                <a:ea typeface="+mn-lt"/>
                <a:cs typeface="+mn-lt"/>
                <a:sym typeface="Work Sans" charset="0"/>
              </a:rPr>
              <a:t> la </a:t>
            </a:r>
            <a:r>
              <a:rPr lang="en-US" sz="1200" err="1">
                <a:latin typeface="Work Sans"/>
                <a:ea typeface="+mn-lt"/>
                <a:cs typeface="+mn-lt"/>
                <a:sym typeface="Work Sans" charset="0"/>
              </a:rPr>
              <a:t>diapositiva</a:t>
            </a:r>
            <a:r>
              <a:rPr lang="en-US" sz="1200">
                <a:latin typeface="Work Sans"/>
                <a:ea typeface="+mn-lt"/>
                <a:cs typeface="+mn-lt"/>
                <a:sym typeface="Work Sans" charset="0"/>
              </a:rPr>
              <a:t>. </a:t>
            </a:r>
            <a:r>
              <a:rPr lang="en-US" sz="1200" err="1">
                <a:latin typeface="Work Sans"/>
                <a:ea typeface="+mn-lt"/>
                <a:cs typeface="+mn-lt"/>
                <a:sym typeface="Work Sans" charset="0"/>
              </a:rPr>
              <a:t>Documento</a:t>
            </a:r>
            <a:r>
              <a:rPr lang="en-US" sz="1200">
                <a:latin typeface="Work Sans"/>
                <a:ea typeface="+mn-lt"/>
                <a:cs typeface="+mn-lt"/>
                <a:sym typeface="Work Sans" charset="0"/>
              </a:rPr>
              <a:t>→ </a:t>
            </a:r>
            <a:r>
              <a:rPr lang="en-US" sz="1200" err="1">
                <a:latin typeface="Work Sans"/>
                <a:ea typeface="+mn-lt"/>
                <a:cs typeface="+mn-lt"/>
                <a:sym typeface="Work Sans" charset="0"/>
              </a:rPr>
              <a:t>Guardar</a:t>
            </a:r>
            <a:r>
              <a:rPr lang="en-US" sz="1200">
                <a:latin typeface="Work Sans"/>
                <a:ea typeface="+mn-lt"/>
                <a:cs typeface="+mn-lt"/>
                <a:sym typeface="Work Sans" charset="0"/>
              </a:rPr>
              <a:t> </a:t>
            </a:r>
            <a:r>
              <a:rPr lang="en-US" sz="1200" err="1">
                <a:latin typeface="Work Sans"/>
                <a:ea typeface="+mn-lt"/>
                <a:cs typeface="+mn-lt"/>
                <a:sym typeface="Work Sans" charset="0"/>
              </a:rPr>
              <a:t>como</a:t>
            </a:r>
            <a:r>
              <a:rPr lang="en-US" sz="1200">
                <a:latin typeface="Work Sans"/>
                <a:ea typeface="+mn-lt"/>
                <a:cs typeface="+mn-lt"/>
                <a:sym typeface="Work Sans" charset="0"/>
              </a:rPr>
              <a:t> Adobe PDF</a:t>
            </a:r>
            <a:endParaRPr lang="en-US" sz="1200">
              <a:latin typeface="Work Sans"/>
              <a:ea typeface="+mn-lt"/>
              <a:cs typeface="+mn-lt"/>
            </a:endParaRPr>
          </a:p>
          <a:p>
            <a:pPr>
              <a:lnSpc>
                <a:spcPct val="115000"/>
              </a:lnSpc>
              <a:buSzPts val="1100"/>
            </a:pPr>
            <a:endParaRPr lang="en-US" altLang="en-US" sz="1200">
              <a:latin typeface="Work Sans" charset="0"/>
              <a:cs typeface="Work Sans" charset="0"/>
            </a:endParaRPr>
          </a:p>
          <a:p>
            <a:r>
              <a:rPr lang="en-US" sz="1200" b="1" err="1">
                <a:latin typeface="Work Sans"/>
                <a:ea typeface="+mn-lt"/>
                <a:cs typeface="+mn-lt"/>
                <a:sym typeface="Work Sans" charset="0"/>
              </a:rPr>
              <a:t>Exportar</a:t>
            </a:r>
            <a:r>
              <a:rPr lang="en-US" sz="1200" b="1">
                <a:latin typeface="Work Sans"/>
                <a:ea typeface="+mn-lt"/>
                <a:cs typeface="+mn-lt"/>
                <a:sym typeface="Work Sans" charset="0"/>
              </a:rPr>
              <a:t> </a:t>
            </a:r>
            <a:r>
              <a:rPr lang="en-US" sz="1200" b="1" err="1">
                <a:latin typeface="Work Sans"/>
                <a:ea typeface="+mn-lt"/>
                <a:cs typeface="+mn-lt"/>
                <a:sym typeface="Work Sans" charset="0"/>
              </a:rPr>
              <a:t>como</a:t>
            </a:r>
            <a:r>
              <a:rPr lang="en-US" sz="1200" b="1">
                <a:latin typeface="Work Sans"/>
                <a:ea typeface="+mn-lt"/>
                <a:cs typeface="+mn-lt"/>
                <a:sym typeface="Work Sans" charset="0"/>
              </a:rPr>
              <a:t> </a:t>
            </a:r>
            <a:r>
              <a:rPr lang="en-US" sz="1200" b="1" err="1">
                <a:latin typeface="Work Sans"/>
                <a:ea typeface="+mn-lt"/>
                <a:cs typeface="+mn-lt"/>
                <a:sym typeface="Work Sans" charset="0"/>
              </a:rPr>
              <a:t>archivo</a:t>
            </a:r>
            <a:r>
              <a:rPr lang="en-US" sz="1200" b="1">
                <a:latin typeface="Work Sans"/>
                <a:ea typeface="+mn-lt"/>
                <a:cs typeface="+mn-lt"/>
                <a:sym typeface="Work Sans" charset="0"/>
              </a:rPr>
              <a:t> PDF </a:t>
            </a:r>
            <a:r>
              <a:rPr lang="en-US" sz="1200" b="1" err="1">
                <a:latin typeface="Work Sans"/>
                <a:ea typeface="+mn-lt"/>
                <a:cs typeface="+mn-lt"/>
                <a:sym typeface="Work Sans" charset="0"/>
              </a:rPr>
              <a:t>usando</a:t>
            </a:r>
            <a:r>
              <a:rPr lang="en-US" sz="1200" b="1">
                <a:latin typeface="Work Sans"/>
                <a:ea typeface="+mn-lt"/>
                <a:cs typeface="+mn-lt"/>
                <a:sym typeface="Work Sans" charset="0"/>
              </a:rPr>
              <a:t> </a:t>
            </a:r>
            <a:r>
              <a:rPr lang="en-US" sz="1200" b="1" err="1">
                <a:latin typeface="Work Sans"/>
                <a:ea typeface="+mn-lt"/>
                <a:cs typeface="+mn-lt"/>
                <a:sym typeface="Work Sans" charset="0"/>
              </a:rPr>
              <a:t>el</a:t>
            </a:r>
            <a:r>
              <a:rPr lang="en-US" sz="1200" b="1">
                <a:latin typeface="Work Sans"/>
                <a:ea typeface="+mn-lt"/>
                <a:cs typeface="+mn-lt"/>
                <a:sym typeface="Work Sans" charset="0"/>
              </a:rPr>
              <a:t> </a:t>
            </a:r>
            <a:r>
              <a:rPr lang="en-US" sz="1200" b="1" err="1">
                <a:latin typeface="Work Sans"/>
                <a:ea typeface="+mn-lt"/>
                <a:cs typeface="+mn-lt"/>
                <a:sym typeface="Work Sans" charset="0"/>
              </a:rPr>
              <a:t>programa</a:t>
            </a:r>
            <a:r>
              <a:rPr lang="en-US" sz="1200" b="1">
                <a:latin typeface="Work Sans"/>
                <a:ea typeface="+mn-lt"/>
                <a:cs typeface="+mn-lt"/>
                <a:sym typeface="Work Sans" charset="0"/>
              </a:rPr>
              <a:t> </a:t>
            </a:r>
            <a:r>
              <a:rPr lang="en-US" sz="1200" b="1" err="1">
                <a:latin typeface="Work Sans"/>
                <a:ea typeface="+mn-lt"/>
                <a:cs typeface="+mn-lt"/>
                <a:sym typeface="Work Sans" charset="0"/>
              </a:rPr>
              <a:t>Presentaciones</a:t>
            </a:r>
            <a:r>
              <a:rPr lang="en-US" sz="1200" b="1">
                <a:latin typeface="Work Sans"/>
                <a:ea typeface="+mn-lt"/>
                <a:cs typeface="+mn-lt"/>
                <a:sym typeface="Work Sans" charset="0"/>
              </a:rPr>
              <a:t> de Google:</a:t>
            </a:r>
            <a:endParaRPr lang="en-US" sz="1200">
              <a:latin typeface="Work Sans"/>
              <a:ea typeface="+mn-lt"/>
              <a:cs typeface="+mn-lt"/>
            </a:endParaRPr>
          </a:p>
          <a:p>
            <a:r>
              <a:rPr lang="en-US" sz="1200" err="1">
                <a:latin typeface="Work Sans"/>
                <a:ea typeface="+mn-lt"/>
                <a:cs typeface="+mn-lt"/>
                <a:sym typeface="Work Sans" charset="0"/>
              </a:rPr>
              <a:t>Archivo</a:t>
            </a:r>
            <a:r>
              <a:rPr lang="en-US" sz="1200">
                <a:latin typeface="Work Sans"/>
                <a:ea typeface="+mn-lt"/>
                <a:cs typeface="+mn-lt"/>
                <a:sym typeface="Work Sans" charset="0"/>
              </a:rPr>
              <a:t> → </a:t>
            </a:r>
            <a:r>
              <a:rPr lang="en-US" sz="1200" err="1">
                <a:latin typeface="Work Sans"/>
                <a:ea typeface="+mn-lt"/>
                <a:cs typeface="+mn-lt"/>
                <a:sym typeface="Work Sans" charset="0"/>
              </a:rPr>
              <a:t>Descargar</a:t>
            </a:r>
            <a:r>
              <a:rPr lang="en-US" sz="1200">
                <a:latin typeface="Work Sans"/>
                <a:ea typeface="+mn-lt"/>
                <a:cs typeface="+mn-lt"/>
                <a:sym typeface="Work Sans" charset="0"/>
              </a:rPr>
              <a:t> → </a:t>
            </a:r>
            <a:r>
              <a:rPr lang="en-US" sz="1200" err="1">
                <a:latin typeface="Work Sans"/>
                <a:ea typeface="+mn-lt"/>
                <a:cs typeface="+mn-lt"/>
                <a:sym typeface="Work Sans" charset="0"/>
              </a:rPr>
              <a:t>Documento</a:t>
            </a:r>
            <a:r>
              <a:rPr lang="en-US" sz="1200">
                <a:latin typeface="Work Sans"/>
                <a:ea typeface="+mn-lt"/>
                <a:cs typeface="+mn-lt"/>
                <a:sym typeface="Work Sans" charset="0"/>
              </a:rPr>
              <a:t> PDF</a:t>
            </a:r>
            <a:endParaRPr lang="en-US" sz="1200">
              <a:latin typeface="Work Sans"/>
              <a:ea typeface="+mn-lt"/>
              <a:cs typeface="+mn-lt"/>
            </a:endParaRPr>
          </a:p>
          <a:p>
            <a:pPr>
              <a:lnSpc>
                <a:spcPct val="115000"/>
              </a:lnSpc>
              <a:buSzPts val="1100"/>
            </a:pPr>
            <a:endParaRPr lang="en-US">
              <a:latin typeface="Work Sans"/>
              <a:ea typeface="Work Sans"/>
              <a:cs typeface="Work Sans"/>
              <a:sym typeface="Work Sans"/>
            </a:endParaRPr>
          </a:p>
        </p:txBody>
      </p:sp>
      <p:sp>
        <p:nvSpPr>
          <p:cNvPr id="101" name="Google Shape;56;p13">
            <a:extLst>
              <a:ext uri="{FF2B5EF4-FFF2-40B4-BE49-F238E27FC236}">
                <a16:creationId xmlns:a16="http://schemas.microsoft.com/office/drawing/2014/main" id="{39CF0B94-C21B-49B3-A71C-0B94B9F2F8F1}"/>
              </a:ext>
            </a:extLst>
          </p:cNvPr>
          <p:cNvSpPr/>
          <p:nvPr/>
        </p:nvSpPr>
        <p:spPr>
          <a:xfrm>
            <a:off x="10927602" y="4236075"/>
            <a:ext cx="1119255" cy="354181"/>
          </a:xfrm>
          <a:prstGeom prst="rect">
            <a:avLst/>
          </a:prstGeom>
          <a:solidFill>
            <a:srgbClr val="FF3E55"/>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n" sz="2000" b="1">
                <a:latin typeface="Work Sans"/>
                <a:ea typeface="Work Sans"/>
                <a:cs typeface="Work Sans"/>
                <a:sym typeface="Work Sans"/>
              </a:rPr>
              <a:t>5</a:t>
            </a:r>
            <a:endParaRPr sz="2400" b="1">
              <a:solidFill>
                <a:srgbClr val="000000"/>
              </a:solidFill>
              <a:latin typeface="Work Sans"/>
              <a:ea typeface="Work Sans"/>
              <a:cs typeface="Work Sans"/>
              <a:sym typeface="Work Sans"/>
            </a:endParaRPr>
          </a:p>
        </p:txBody>
      </p:sp>
      <p:sp>
        <p:nvSpPr>
          <p:cNvPr id="85" name="TextBox 84">
            <a:extLst>
              <a:ext uri="{FF2B5EF4-FFF2-40B4-BE49-F238E27FC236}">
                <a16:creationId xmlns:a16="http://schemas.microsoft.com/office/drawing/2014/main" id="{FA5936CF-7FFE-4954-8396-D0BDD460396E}"/>
              </a:ext>
            </a:extLst>
          </p:cNvPr>
          <p:cNvSpPr txBox="1"/>
          <p:nvPr/>
        </p:nvSpPr>
        <p:spPr>
          <a:xfrm>
            <a:off x="6744603" y="6145030"/>
            <a:ext cx="3256300" cy="484748"/>
          </a:xfrm>
          <a:prstGeom prst="rect">
            <a:avLst/>
          </a:prstGeom>
          <a:noFill/>
        </p:spPr>
        <p:txBody>
          <a:bodyPr wrap="square" lIns="0" tIns="0" rIns="0" bIns="0" rtlCol="0" anchor="t">
            <a:spAutoFit/>
          </a:bodyPr>
          <a:lstStyle/>
          <a:p>
            <a:pPr algn="ctr">
              <a:buClr>
                <a:srgbClr val="0E5299"/>
              </a:buClr>
              <a:buSzPct val="225000"/>
            </a:pPr>
            <a:r>
              <a:rPr lang="es-ES" sz="1050" b="1" dirty="0">
                <a:ea typeface="+mn-lt"/>
                <a:cs typeface="+mn-lt"/>
              </a:rPr>
              <a:t>Visite los Centros para el Control y </a:t>
            </a:r>
            <a:br>
              <a:rPr lang="es-ES" sz="1050" b="1" dirty="0">
                <a:ea typeface="+mn-lt"/>
                <a:cs typeface="+mn-lt"/>
              </a:rPr>
            </a:br>
            <a:r>
              <a:rPr lang="es-ES" sz="1050" b="1" dirty="0">
                <a:ea typeface="+mn-lt"/>
                <a:cs typeface="+mn-lt"/>
              </a:rPr>
              <a:t>la Prevención de Enfermedades: </a:t>
            </a:r>
            <a:br>
              <a:rPr lang="es-ES" sz="1050" b="1" dirty="0">
                <a:ea typeface="+mn-lt"/>
                <a:cs typeface="+mn-lt"/>
              </a:rPr>
            </a:br>
            <a:r>
              <a:rPr lang="es-ES" sz="1050" dirty="0">
                <a:ea typeface="+mn-lt"/>
                <a:cs typeface="+mn-lt"/>
              </a:rPr>
              <a:t>https://espanol.cdc.gov/coronavirus/2019-ncov/index.html</a:t>
            </a:r>
          </a:p>
        </p:txBody>
      </p:sp>
      <p:grpSp>
        <p:nvGrpSpPr>
          <p:cNvPr id="9" name="Group 8">
            <a:extLst>
              <a:ext uri="{FF2B5EF4-FFF2-40B4-BE49-F238E27FC236}">
                <a16:creationId xmlns:a16="http://schemas.microsoft.com/office/drawing/2014/main" id="{11049B7D-8669-4052-AD8A-907E764C2223}"/>
              </a:ext>
            </a:extLst>
          </p:cNvPr>
          <p:cNvGrpSpPr/>
          <p:nvPr/>
        </p:nvGrpSpPr>
        <p:grpSpPr>
          <a:xfrm>
            <a:off x="7422087" y="6629778"/>
            <a:ext cx="1985816" cy="891966"/>
            <a:chOff x="7625037" y="6657902"/>
            <a:chExt cx="1772378" cy="796096"/>
          </a:xfrm>
        </p:grpSpPr>
        <p:pic>
          <p:nvPicPr>
            <p:cNvPr id="84" name="Picture 83" descr="Qr code&#10;&#10;Description automatically generated">
              <a:extLst>
                <a:ext uri="{FF2B5EF4-FFF2-40B4-BE49-F238E27FC236}">
                  <a16:creationId xmlns:a16="http://schemas.microsoft.com/office/drawing/2014/main" id="{A6E462BA-DF19-42E5-B568-3C9CFB9C4E3E}"/>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8601319" y="6657902"/>
              <a:ext cx="796096" cy="796096"/>
            </a:xfrm>
            <a:prstGeom prst="rect">
              <a:avLst/>
            </a:prstGeom>
          </p:spPr>
        </p:pic>
        <p:pic>
          <p:nvPicPr>
            <p:cNvPr id="87" name="Picture 86" descr="Logo&#10;&#10;Description automatically generated">
              <a:extLst>
                <a:ext uri="{FF2B5EF4-FFF2-40B4-BE49-F238E27FC236}">
                  <a16:creationId xmlns:a16="http://schemas.microsoft.com/office/drawing/2014/main" id="{2F161775-B467-40C2-988B-B8899AA78D04}"/>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7625037" y="6778673"/>
              <a:ext cx="746883" cy="564316"/>
            </a:xfrm>
            <a:prstGeom prst="rect">
              <a:avLst/>
            </a:prstGeom>
          </p:spPr>
        </p:pic>
      </p:grpSp>
      <p:grpSp>
        <p:nvGrpSpPr>
          <p:cNvPr id="39" name="Group 38">
            <a:extLst>
              <a:ext uri="{FF2B5EF4-FFF2-40B4-BE49-F238E27FC236}">
                <a16:creationId xmlns:a16="http://schemas.microsoft.com/office/drawing/2014/main" id="{C1C43B50-56B9-48F4-A242-AA07131EB20F}"/>
              </a:ext>
            </a:extLst>
          </p:cNvPr>
          <p:cNvGrpSpPr/>
          <p:nvPr/>
        </p:nvGrpSpPr>
        <p:grpSpPr>
          <a:xfrm>
            <a:off x="3667641" y="877370"/>
            <a:ext cx="1154032" cy="1556982"/>
            <a:chOff x="3709656" y="1017380"/>
            <a:chExt cx="1154032" cy="1556982"/>
          </a:xfrm>
        </p:grpSpPr>
        <p:grpSp>
          <p:nvGrpSpPr>
            <p:cNvPr id="2" name="Group 1">
              <a:extLst>
                <a:ext uri="{FF2B5EF4-FFF2-40B4-BE49-F238E27FC236}">
                  <a16:creationId xmlns:a16="http://schemas.microsoft.com/office/drawing/2014/main" id="{924410D2-E053-4B13-9AF3-7AB02607E8E3}"/>
                </a:ext>
              </a:extLst>
            </p:cNvPr>
            <p:cNvGrpSpPr/>
            <p:nvPr/>
          </p:nvGrpSpPr>
          <p:grpSpPr>
            <a:xfrm>
              <a:off x="3830342" y="1017380"/>
              <a:ext cx="912658" cy="912658"/>
              <a:chOff x="3715046" y="1230483"/>
              <a:chExt cx="1906877" cy="1906877"/>
            </a:xfrm>
          </p:grpSpPr>
          <p:sp>
            <p:nvSpPr>
              <p:cNvPr id="53" name="Rectangle 52">
                <a:extLst>
                  <a:ext uri="{FF2B5EF4-FFF2-40B4-BE49-F238E27FC236}">
                    <a16:creationId xmlns:a16="http://schemas.microsoft.com/office/drawing/2014/main" id="{FC1CE315-88D0-4FAB-B917-12F8669FFDDA}"/>
                  </a:ext>
                </a:extLst>
              </p:cNvPr>
              <p:cNvSpPr/>
              <p:nvPr/>
            </p:nvSpPr>
            <p:spPr>
              <a:xfrm>
                <a:off x="3715046" y="1230483"/>
                <a:ext cx="1906877" cy="1906877"/>
              </a:xfrm>
              <a:prstGeom prst="rect">
                <a:avLst/>
              </a:prstGeom>
              <a:solidFill>
                <a:srgbClr val="1565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4" name="Graphic 53">
                <a:extLst>
                  <a:ext uri="{FF2B5EF4-FFF2-40B4-BE49-F238E27FC236}">
                    <a16:creationId xmlns:a16="http://schemas.microsoft.com/office/drawing/2014/main" id="{4EA2C26A-014B-4A02-8B74-A5A9C7085E3C}"/>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3910661" y="1298402"/>
                <a:ext cx="1508158" cy="1749464"/>
              </a:xfrm>
              <a:prstGeom prst="rect">
                <a:avLst/>
              </a:prstGeom>
            </p:spPr>
          </p:pic>
        </p:grpSp>
        <p:sp>
          <p:nvSpPr>
            <p:cNvPr id="79" name="TextBox 78">
              <a:extLst>
                <a:ext uri="{FF2B5EF4-FFF2-40B4-BE49-F238E27FC236}">
                  <a16:creationId xmlns:a16="http://schemas.microsoft.com/office/drawing/2014/main" id="{8B8A546D-0D96-41A8-AF3B-4B63418BEC93}"/>
                </a:ext>
              </a:extLst>
            </p:cNvPr>
            <p:cNvSpPr txBox="1"/>
            <p:nvPr/>
          </p:nvSpPr>
          <p:spPr>
            <a:xfrm>
              <a:off x="3709656" y="1964964"/>
              <a:ext cx="1154032" cy="609398"/>
            </a:xfrm>
            <a:prstGeom prst="rect">
              <a:avLst/>
            </a:prstGeom>
            <a:noFill/>
          </p:spPr>
          <p:txBody>
            <a:bodyPr wrap="square" lIns="0" tIns="0" rIns="0" bIns="0" rtlCol="0">
              <a:spAutoFit/>
            </a:bodyPr>
            <a:lstStyle/>
            <a:p>
              <a:pPr algn="ctr">
                <a:lnSpc>
                  <a:spcPct val="90000"/>
                </a:lnSpc>
                <a:spcAft>
                  <a:spcPts val="600"/>
                </a:spcAft>
              </a:pPr>
              <a:r>
                <a:rPr lang="es-ES" sz="1100" b="1" dirty="0"/>
                <a:t>Es importante vacunarse, aunque ya haya tenido COVID-19.</a:t>
              </a:r>
            </a:p>
          </p:txBody>
        </p:sp>
      </p:grpSp>
      <p:grpSp>
        <p:nvGrpSpPr>
          <p:cNvPr id="15" name="Group 14">
            <a:extLst>
              <a:ext uri="{FF2B5EF4-FFF2-40B4-BE49-F238E27FC236}">
                <a16:creationId xmlns:a16="http://schemas.microsoft.com/office/drawing/2014/main" id="{CCD5A2D8-73F6-409F-A288-22E919A88FB5}"/>
              </a:ext>
            </a:extLst>
          </p:cNvPr>
          <p:cNvGrpSpPr/>
          <p:nvPr/>
        </p:nvGrpSpPr>
        <p:grpSpPr>
          <a:xfrm>
            <a:off x="5141106" y="2701103"/>
            <a:ext cx="1380830" cy="1548479"/>
            <a:chOff x="5183121" y="2652212"/>
            <a:chExt cx="1380830" cy="1548479"/>
          </a:xfrm>
        </p:grpSpPr>
        <p:grpSp>
          <p:nvGrpSpPr>
            <p:cNvPr id="5" name="Group 4">
              <a:extLst>
                <a:ext uri="{FF2B5EF4-FFF2-40B4-BE49-F238E27FC236}">
                  <a16:creationId xmlns:a16="http://schemas.microsoft.com/office/drawing/2014/main" id="{2DD5FC86-05F0-48AB-93B0-64165CAF5FD6}"/>
                </a:ext>
              </a:extLst>
            </p:cNvPr>
            <p:cNvGrpSpPr/>
            <p:nvPr/>
          </p:nvGrpSpPr>
          <p:grpSpPr>
            <a:xfrm>
              <a:off x="5406248" y="2652212"/>
              <a:ext cx="912658" cy="912658"/>
              <a:chOff x="3973660" y="2739932"/>
              <a:chExt cx="1906877" cy="1906877"/>
            </a:xfrm>
          </p:grpSpPr>
          <p:sp>
            <p:nvSpPr>
              <p:cNvPr id="61" name="Rectangle 60">
                <a:extLst>
                  <a:ext uri="{FF2B5EF4-FFF2-40B4-BE49-F238E27FC236}">
                    <a16:creationId xmlns:a16="http://schemas.microsoft.com/office/drawing/2014/main" id="{F3FB5EBF-5B72-4C2E-BA7D-BD4FB9A8E362}"/>
                  </a:ext>
                </a:extLst>
              </p:cNvPr>
              <p:cNvSpPr/>
              <p:nvPr/>
            </p:nvSpPr>
            <p:spPr>
              <a:xfrm>
                <a:off x="3973660" y="2739932"/>
                <a:ext cx="1906877" cy="1906877"/>
              </a:xfrm>
              <a:prstGeom prst="rect">
                <a:avLst/>
              </a:prstGeom>
              <a:solidFill>
                <a:srgbClr val="FF73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Graphic 61">
                <a:extLst>
                  <a:ext uri="{FF2B5EF4-FFF2-40B4-BE49-F238E27FC236}">
                    <a16:creationId xmlns:a16="http://schemas.microsoft.com/office/drawing/2014/main" id="{49D3CE87-0927-415E-8FD8-75F7856FBFBD}"/>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4244229" y="2842702"/>
                <a:ext cx="1360976" cy="1720366"/>
              </a:xfrm>
              <a:prstGeom prst="rect">
                <a:avLst/>
              </a:prstGeom>
            </p:spPr>
          </p:pic>
        </p:grpSp>
        <p:sp>
          <p:nvSpPr>
            <p:cNvPr id="78" name="TextBox 77">
              <a:extLst>
                <a:ext uri="{FF2B5EF4-FFF2-40B4-BE49-F238E27FC236}">
                  <a16:creationId xmlns:a16="http://schemas.microsoft.com/office/drawing/2014/main" id="{E952BE9E-FE66-4F25-BCCB-70DDF04034C7}"/>
                </a:ext>
              </a:extLst>
            </p:cNvPr>
            <p:cNvSpPr txBox="1"/>
            <p:nvPr/>
          </p:nvSpPr>
          <p:spPr>
            <a:xfrm>
              <a:off x="5183121" y="3591293"/>
              <a:ext cx="1380830" cy="609398"/>
            </a:xfrm>
            <a:prstGeom prst="rect">
              <a:avLst/>
            </a:prstGeom>
            <a:noFill/>
          </p:spPr>
          <p:txBody>
            <a:bodyPr wrap="square" lIns="0" tIns="0" rIns="0" bIns="0" rtlCol="0">
              <a:spAutoFit/>
            </a:bodyPr>
            <a:lstStyle/>
            <a:p>
              <a:pPr algn="ctr">
                <a:lnSpc>
                  <a:spcPct val="90000"/>
                </a:lnSpc>
              </a:pPr>
              <a:r>
                <a:rPr lang="es-VE" sz="1100" b="1">
                  <a:cs typeface="Calibri"/>
                </a:rPr>
                <a:t>Después</a:t>
              </a:r>
              <a:r>
                <a:rPr lang="es-VE" sz="1100" b="1">
                  <a:ea typeface="+mn-lt"/>
                  <a:cs typeface="+mn-lt"/>
                </a:rPr>
                <a:t> de vacunarse</a:t>
              </a:r>
              <a:r>
                <a:rPr lang="es-VE" sz="1100" b="1">
                  <a:ea typeface="+mn-lt"/>
                  <a:cs typeface="Calibri"/>
                </a:rPr>
                <a:t> p</a:t>
              </a:r>
              <a:r>
                <a:rPr lang="es-VE" sz="1100" b="1">
                  <a:ea typeface="+mn-lt"/>
                  <a:cs typeface="Calibri Light"/>
                </a:rPr>
                <a:t>uede tener dolor de brazo, dolor de cabeza, fiebre o escalofr</a:t>
              </a:r>
              <a:r>
                <a:rPr lang="es-VE" sz="1100" b="1">
                  <a:effectLst/>
                  <a:ea typeface="Times New Roman" panose="02020603050405020304" pitchFamily="18" charset="0"/>
                </a:rPr>
                <a:t>í</a:t>
              </a:r>
              <a:r>
                <a:rPr lang="es-VE" sz="1100" b="1">
                  <a:ea typeface="+mn-lt"/>
                  <a:cs typeface="Calibri Light"/>
                </a:rPr>
                <a:t>os.</a:t>
              </a:r>
              <a:endParaRPr lang="es-VE" sz="1100" b="1">
                <a:ea typeface="+mn-lt"/>
                <a:cs typeface="+mn-lt"/>
              </a:endParaRPr>
            </a:p>
          </p:txBody>
        </p:sp>
      </p:grpSp>
      <p:grpSp>
        <p:nvGrpSpPr>
          <p:cNvPr id="8" name="Group 7">
            <a:extLst>
              <a:ext uri="{FF2B5EF4-FFF2-40B4-BE49-F238E27FC236}">
                <a16:creationId xmlns:a16="http://schemas.microsoft.com/office/drawing/2014/main" id="{AB2378C2-01EF-6347-7268-BC36E04A0586}"/>
              </a:ext>
            </a:extLst>
          </p:cNvPr>
          <p:cNvGrpSpPr/>
          <p:nvPr/>
        </p:nvGrpSpPr>
        <p:grpSpPr>
          <a:xfrm>
            <a:off x="3602049" y="2698446"/>
            <a:ext cx="1294820" cy="1405198"/>
            <a:chOff x="5227116" y="906455"/>
            <a:chExt cx="1294820" cy="1405198"/>
          </a:xfrm>
        </p:grpSpPr>
        <p:sp>
          <p:nvSpPr>
            <p:cNvPr id="55" name="Rectangle 54">
              <a:extLst>
                <a:ext uri="{FF2B5EF4-FFF2-40B4-BE49-F238E27FC236}">
                  <a16:creationId xmlns:a16="http://schemas.microsoft.com/office/drawing/2014/main" id="{482EC1C3-0E80-45C7-B781-D237CC6D5E82}"/>
                </a:ext>
              </a:extLst>
            </p:cNvPr>
            <p:cNvSpPr/>
            <p:nvPr/>
          </p:nvSpPr>
          <p:spPr>
            <a:xfrm>
              <a:off x="5418197" y="906455"/>
              <a:ext cx="912659" cy="912659"/>
            </a:xfrm>
            <a:prstGeom prst="rect">
              <a:avLst/>
            </a:prstGeom>
            <a:solidFill>
              <a:srgbClr val="FBC0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33A254BB-728B-46FC-AE36-69A08FD9FC00}"/>
                </a:ext>
              </a:extLst>
            </p:cNvPr>
            <p:cNvSpPr txBox="1"/>
            <p:nvPr/>
          </p:nvSpPr>
          <p:spPr>
            <a:xfrm>
              <a:off x="5227116" y="1854605"/>
              <a:ext cx="1294820" cy="457048"/>
            </a:xfrm>
            <a:prstGeom prst="rect">
              <a:avLst/>
            </a:prstGeom>
            <a:noFill/>
          </p:spPr>
          <p:txBody>
            <a:bodyPr wrap="square" lIns="0" tIns="0" rIns="0" bIns="0" rtlCol="0" anchor="t">
              <a:spAutoFit/>
            </a:bodyPr>
            <a:lstStyle/>
            <a:p>
              <a:pPr algn="ctr">
                <a:lnSpc>
                  <a:spcPct val="90000"/>
                </a:lnSpc>
              </a:pPr>
              <a:r>
                <a:rPr lang="es-ES" sz="1100" b="1" dirty="0"/>
                <a:t>Todas las vacunas contra COVID-19 son seguras y eficaces. ​</a:t>
              </a:r>
            </a:p>
          </p:txBody>
        </p:sp>
        <p:pic>
          <p:nvPicPr>
            <p:cNvPr id="3" name="Picture 2" descr="A person in a white coat and mask giving a vaccine to a person&#10;&#10;Description automatically generated">
              <a:extLst>
                <a:ext uri="{FF2B5EF4-FFF2-40B4-BE49-F238E27FC236}">
                  <a16:creationId xmlns:a16="http://schemas.microsoft.com/office/drawing/2014/main" id="{2F633C7B-1EB3-F8AD-22D2-6DF29C2E424A}"/>
                </a:ext>
              </a:extLst>
            </p:cNvPr>
            <p:cNvPicPr>
              <a:picLocks noChangeAspect="1"/>
            </p:cNvPicPr>
            <p:nvPr/>
          </p:nvPicPr>
          <p:blipFill rotWithShape="1">
            <a:blip r:embed="rId20">
              <a:extLst>
                <a:ext uri="{28A0092B-C50C-407E-A947-70E740481C1C}">
                  <a14:useLocalDpi xmlns:a14="http://schemas.microsoft.com/office/drawing/2010/main" val="0"/>
                </a:ext>
              </a:extLst>
            </a:blip>
            <a:srcRect l="17679" r="24859" b="44386"/>
            <a:stretch/>
          </p:blipFill>
          <p:spPr>
            <a:xfrm>
              <a:off x="5419329" y="933060"/>
              <a:ext cx="910394" cy="881125"/>
            </a:xfrm>
            <a:prstGeom prst="rect">
              <a:avLst/>
            </a:prstGeom>
          </p:spPr>
        </p:pic>
      </p:grpSp>
    </p:spTree>
    <p:extLst>
      <p:ext uri="{BB962C8B-B14F-4D97-AF65-F5344CB8AC3E}">
        <p14:creationId xmlns:p14="http://schemas.microsoft.com/office/powerpoint/2010/main" val="231407630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8205106ECAF734D9CC60C8969D22B8A" ma:contentTypeVersion="17" ma:contentTypeDescription="Create a new document." ma:contentTypeScope="" ma:versionID="11935ea43554cece546acc87638c6706">
  <xsd:schema xmlns:xsd="http://www.w3.org/2001/XMLSchema" xmlns:xs="http://www.w3.org/2001/XMLSchema" xmlns:p="http://schemas.microsoft.com/office/2006/metadata/properties" xmlns:ns2="75afdd44-4aa4-4d0a-9dc0-7606fd3e2ef5" xmlns:ns3="41a82cfb-08d0-4eac-a8a5-9ca94e9619de" targetNamespace="http://schemas.microsoft.com/office/2006/metadata/properties" ma:root="true" ma:fieldsID="753ce5de6d5ccd8065a9a8b8e6378a65" ns2:_="" ns3:_="">
    <xsd:import namespace="75afdd44-4aa4-4d0a-9dc0-7606fd3e2ef5"/>
    <xsd:import namespace="41a82cfb-08d0-4eac-a8a5-9ca94e9619de"/>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5afdd44-4aa4-4d0a-9dc0-7606fd3e2ef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8ece98c3-52f6-45e3-858d-f92ed8f83fe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1a82cfb-08d0-4eac-a8a5-9ca94e9619de"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100e72db-c2aa-41da-91da-e234c5c619be}" ma:internalName="TaxCatchAll" ma:showField="CatchAllData" ma:web="41a82cfb-08d0-4eac-a8a5-9ca94e9619d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75afdd44-4aa4-4d0a-9dc0-7606fd3e2ef5">
      <Terms xmlns="http://schemas.microsoft.com/office/infopath/2007/PartnerControls"/>
    </lcf76f155ced4ddcb4097134ff3c332f>
    <TaxCatchAll xmlns="41a82cfb-08d0-4eac-a8a5-9ca94e9619de" xsi:nil="true"/>
    <SharedWithUsers xmlns="41a82cfb-08d0-4eac-a8a5-9ca94e9619de">
      <UserInfo>
        <DisplayName>Alma Galvan</DisplayName>
        <AccountId>20</AccountId>
        <AccountType/>
      </UserInfo>
    </SharedWithUsers>
  </documentManagement>
</p:properties>
</file>

<file path=customXml/itemProps1.xml><?xml version="1.0" encoding="utf-8"?>
<ds:datastoreItem xmlns:ds="http://schemas.openxmlformats.org/officeDocument/2006/customXml" ds:itemID="{CED3C4CE-8A01-49D4-8C71-5442F9E497FC}">
  <ds:schemaRefs>
    <ds:schemaRef ds:uri="41a82cfb-08d0-4eac-a8a5-9ca94e9619de"/>
    <ds:schemaRef ds:uri="75afdd44-4aa4-4d0a-9dc0-7606fd3e2ef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5C616B41-EC9E-431F-A7A7-D5469406C765}">
  <ds:schemaRefs>
    <ds:schemaRef ds:uri="http://schemas.microsoft.com/sharepoint/v3/contenttype/forms"/>
  </ds:schemaRefs>
</ds:datastoreItem>
</file>

<file path=customXml/itemProps3.xml><?xml version="1.0" encoding="utf-8"?>
<ds:datastoreItem xmlns:ds="http://schemas.openxmlformats.org/officeDocument/2006/customXml" ds:itemID="{C925C690-92FE-43A8-B996-9E1A96B7E9BD}">
  <ds:schemaRefs>
    <ds:schemaRef ds:uri="41a82cfb-08d0-4eac-a8a5-9ca94e9619de"/>
    <ds:schemaRef ds:uri="75afdd44-4aa4-4d0a-9dc0-7606fd3e2ef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50</TotalTime>
  <Words>1406</Words>
  <Application>Microsoft Office PowerPoint</Application>
  <PresentationFormat>Custom</PresentationFormat>
  <Paragraphs>97</Paragraphs>
  <Slides>2</Slides>
  <Notes>1</Notes>
  <HiddenSlides>0</HiddenSlides>
  <MMClips>0</MMClips>
  <ScaleCrop>false</ScaleCrop>
  <HeadingPairs>
    <vt:vector size="4" baseType="variant">
      <vt:variant>
        <vt:lpstr>Theme</vt:lpstr>
      </vt:variant>
      <vt:variant>
        <vt:i4>1</vt:i4>
      </vt:variant>
      <vt:variant>
        <vt:lpstr>Slide Titles</vt:lpstr>
      </vt:variant>
      <vt:variant>
        <vt:i4>2</vt:i4>
      </vt:variant>
    </vt:vector>
  </HeadingPairs>
  <TitlesOfParts>
    <vt:vector size="3" baseType="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2023-09-19 General COVID Vacuna Tríptico Material de apoyo Plantilla</dc:title>
  <dc:creator>Migrant Clinicians Network</dc:creator>
  <cp:lastModifiedBy>Giovanni Lopez-Quezada</cp:lastModifiedBy>
  <cp:revision>4</cp:revision>
  <cp:lastPrinted>2022-11-01T18:23:52Z</cp:lastPrinted>
  <dcterms:created xsi:type="dcterms:W3CDTF">2021-06-09T15:49:13Z</dcterms:created>
  <dcterms:modified xsi:type="dcterms:W3CDTF">2023-09-26T02:11:37Z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0x01010088205106ECAF734D9CC60C8969D22B8A</vt:lpwstr>
  </property>
  <property fmtid="{D5CDD505-2E9C-101B-9397-08002B2CF9AE}" pid="3" name="MediaServiceImageTags">
    <vt:lpwstr/>
  </property>
</Properties>
</file>