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58" r:id="rId6"/>
  </p:sldIdLst>
  <p:sldSz cx="10058400" cy="77724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8"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9" clrIdx="4">
    <p:extLst>
      <p:ext uri="{19B8F6BF-5375-455C-9EA6-DF929625EA0E}">
        <p15:presenceInfo xmlns:p15="http://schemas.microsoft.com/office/powerpoint/2012/main" userId="S::aliebman@migrantclinician.org::59da9bd5-3b01-4476-8a94-d6cba23d62c0" providerId="AD"/>
      </p:ext>
    </p:extLst>
  </p:cmAuthor>
  <p:cmAuthor id="6" name="Claire Hutkins Seda" initials="CS" lastIdx="6" clrIdx="5">
    <p:extLst>
      <p:ext uri="{19B8F6BF-5375-455C-9EA6-DF929625EA0E}">
        <p15:presenceInfo xmlns:p15="http://schemas.microsoft.com/office/powerpoint/2012/main" userId="S::cseda@migrantclinician.org::178ef2c6-c3c1-4c44-a37d-ea93e29fa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9D2C"/>
    <a:srgbClr val="0E5299"/>
    <a:srgbClr val="E88B0E"/>
    <a:srgbClr val="FFFFFF"/>
    <a:srgbClr val="319997"/>
    <a:srgbClr val="FFD243"/>
    <a:srgbClr val="549FEA"/>
    <a:srgbClr val="2F3492"/>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C268D-4E49-E249-4F2B-37FAA4C2BDB0}" v="18" dt="2023-09-26T02:25:44.847"/>
    <p1510:client id="{7E02D7F3-582B-40AA-8A45-896EFCF0B4BE}" v="2" dt="2023-09-25T22:16:18.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22" autoAdjust="0"/>
    <p:restoredTop sz="94660"/>
  </p:normalViewPr>
  <p:slideViewPr>
    <p:cSldViewPr snapToGrid="0">
      <p:cViewPr varScale="1">
        <p:scale>
          <a:sx n="92" d="100"/>
          <a:sy n="92" d="100"/>
        </p:scale>
        <p:origin x="2034" y="102"/>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A31A2A1-49DD-4A62-9765-ACAB44B00788}" type="datetimeFigureOut">
              <a:rPr lang="en-US" smtClean="0"/>
              <a:t>9/25/2023</a:t>
            </a:fld>
            <a:endParaRPr lang="en-US"/>
          </a:p>
        </p:txBody>
      </p:sp>
      <p:sp>
        <p:nvSpPr>
          <p:cNvPr id="4" name="Slide Image Placeholder 3"/>
          <p:cNvSpPr>
            <a:spLocks noGrp="1" noRot="1" noChangeAspect="1"/>
          </p:cNvSpPr>
          <p:nvPr>
            <p:ph type="sldImg" idx="2"/>
          </p:nvPr>
        </p:nvSpPr>
        <p:spPr>
          <a:xfrm>
            <a:off x="1500188" y="1173163"/>
            <a:ext cx="410210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168771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35815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9/25/2023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sv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hyperlink" Target="http://www.cdc.gov/vaccines/covid-19/clinical-considerations/interim-considerations-us" TargetMode="External"/><Relationship Id="rId9" Type="http://schemas.openxmlformats.org/officeDocument/2006/relationships/image" Target="../media/image6.png"/><Relationship Id="rId14"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9.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a:extLst>
              <a:ext uri="{FF2B5EF4-FFF2-40B4-BE49-F238E27FC236}">
                <a16:creationId xmlns:a16="http://schemas.microsoft.com/office/drawing/2014/main" id="{D2A84E63-58B3-4BA5-BD49-94BA9F2C9BFB}"/>
              </a:ext>
            </a:extLst>
          </p:cNvPr>
          <p:cNvGrpSpPr/>
          <p:nvPr/>
        </p:nvGrpSpPr>
        <p:grpSpPr>
          <a:xfrm>
            <a:off x="581342" y="78531"/>
            <a:ext cx="427485" cy="476927"/>
            <a:chOff x="435768" y="101808"/>
            <a:chExt cx="781291" cy="939966"/>
          </a:xfrm>
        </p:grpSpPr>
        <p:pic>
          <p:nvPicPr>
            <p:cNvPr id="109" name="Picture 108" descr="A person wearing a red shirt&#10;&#10;Description automatically generated with low confidence">
              <a:extLst>
                <a:ext uri="{FF2B5EF4-FFF2-40B4-BE49-F238E27FC236}">
                  <a16:creationId xmlns:a16="http://schemas.microsoft.com/office/drawing/2014/main" id="{3CFC9BCB-0DD9-4ED3-9B9B-27C92E4E7052}"/>
                </a:ext>
              </a:extLst>
            </p:cNvPr>
            <p:cNvPicPr>
              <a:picLocks noChangeAspect="1"/>
            </p:cNvPicPr>
            <p:nvPr/>
          </p:nvPicPr>
          <p:blipFill rotWithShape="1">
            <a:blip r:embed="rId3">
              <a:extLst>
                <a:ext uri="{28A0092B-C50C-407E-A947-70E740481C1C}">
                  <a14:useLocalDpi xmlns:a14="http://schemas.microsoft.com/office/drawing/2010/main" val="0"/>
                </a:ext>
              </a:extLst>
            </a:blip>
            <a:srcRect l="9804" t="-1072" r="4991" b="26561"/>
            <a:stretch/>
          </p:blipFill>
          <p:spPr>
            <a:xfrm>
              <a:off x="475252" y="101808"/>
              <a:ext cx="711994" cy="920782"/>
            </a:xfrm>
            <a:prstGeom prst="rect">
              <a:avLst/>
            </a:prstGeom>
          </p:spPr>
        </p:pic>
        <p:sp>
          <p:nvSpPr>
            <p:cNvPr id="112" name="Rectangle 111">
              <a:extLst>
                <a:ext uri="{FF2B5EF4-FFF2-40B4-BE49-F238E27FC236}">
                  <a16:creationId xmlns:a16="http://schemas.microsoft.com/office/drawing/2014/main" id="{793E7B3E-5FD7-4AC7-9534-9C7BC646EED4}"/>
                </a:ext>
              </a:extLst>
            </p:cNvPr>
            <p:cNvSpPr/>
            <p:nvPr/>
          </p:nvSpPr>
          <p:spPr>
            <a:xfrm>
              <a:off x="435768" y="692944"/>
              <a:ext cx="781291" cy="348830"/>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extBox 107">
            <a:extLst>
              <a:ext uri="{FF2B5EF4-FFF2-40B4-BE49-F238E27FC236}">
                <a16:creationId xmlns:a16="http://schemas.microsoft.com/office/drawing/2014/main" id="{BAB95AEC-6B96-462D-AC34-224E370E066C}"/>
              </a:ext>
            </a:extLst>
          </p:cNvPr>
          <p:cNvSpPr txBox="1"/>
          <p:nvPr/>
        </p:nvSpPr>
        <p:spPr>
          <a:xfrm>
            <a:off x="125073" y="540885"/>
            <a:ext cx="3062352" cy="3011081"/>
          </a:xfrm>
          <a:prstGeom prst="rect">
            <a:avLst/>
          </a:prstGeom>
          <a:noFill/>
        </p:spPr>
        <p:txBody>
          <a:bodyPr wrap="square" lIns="0" tIns="0" rIns="0" bIns="0" rtlCol="0" anchor="t">
            <a:spAutoFit/>
          </a:bodyPr>
          <a:lstStyle/>
          <a:p>
            <a:pPr marL="114300" indent="-114300">
              <a:spcAft>
                <a:spcPts val="200"/>
              </a:spcAft>
              <a:buClr>
                <a:srgbClr val="0E5299"/>
              </a:buClr>
              <a:buSzPct val="100000"/>
              <a:buFont typeface="Wingdings" panose="05000000000000000000" pitchFamily="2" charset="2"/>
              <a:buChar char="Ø"/>
            </a:pPr>
            <a:r>
              <a:rPr lang="es" sz="1050" b="1" dirty="0">
                <a:ea typeface="+mn-lt"/>
                <a:cs typeface="+mn-lt"/>
              </a:rPr>
              <a:t>Niños de 6 meses a 4 años:</a:t>
            </a:r>
            <a:r>
              <a:rPr lang="es" sz="1050" dirty="0">
                <a:ea typeface="+mn-lt"/>
                <a:cs typeface="+mn-lt"/>
              </a:rPr>
              <a:t>  </a:t>
            </a:r>
            <a:r>
              <a:rPr lang="es-ES" sz="1050" dirty="0">
                <a:ea typeface="+mn-lt"/>
                <a:cs typeface="+mn-lt"/>
              </a:rPr>
              <a:t>El número de dosis y el tiempo para ponérselas varían. Pida recomendaciones al pediatra</a:t>
            </a:r>
            <a:r>
              <a:rPr lang="es" sz="1050" dirty="0">
                <a:ea typeface="+mn-lt"/>
                <a:cs typeface="+mn-lt"/>
              </a:rPr>
              <a:t>.</a:t>
            </a:r>
          </a:p>
          <a:p>
            <a:pPr marL="114300" indent="-114300">
              <a:spcAft>
                <a:spcPts val="200"/>
              </a:spcAft>
              <a:buClr>
                <a:srgbClr val="0E5299"/>
              </a:buClr>
              <a:buSzPct val="100000"/>
              <a:buFont typeface="Wingdings" panose="05000000000000000000" pitchFamily="2" charset="2"/>
              <a:buChar char="Ø"/>
            </a:pPr>
            <a:r>
              <a:rPr lang="es-ES" sz="1050" b="1" dirty="0">
                <a:ea typeface="+mn-lt"/>
                <a:cs typeface="+mn-lt"/>
              </a:rPr>
              <a:t>Niños no vacunados de 6 meses a 4 años: </a:t>
            </a:r>
            <a:r>
              <a:rPr lang="es-ES" sz="1050" dirty="0">
                <a:ea typeface="+mn-lt"/>
                <a:cs typeface="+mn-lt"/>
              </a:rPr>
              <a:t>Deben ponerse 3 dosis de Pfizer o 2 dosis de Moderna.</a:t>
            </a:r>
          </a:p>
          <a:p>
            <a:pPr marL="114300" indent="-114300">
              <a:spcAft>
                <a:spcPts val="200"/>
              </a:spcAft>
              <a:buClr>
                <a:srgbClr val="0E5299"/>
              </a:buClr>
              <a:buSzPct val="100000"/>
              <a:buFont typeface="Wingdings" panose="05000000000000000000" pitchFamily="2" charset="2"/>
              <a:buChar char="Ø"/>
            </a:pPr>
            <a:r>
              <a:rPr lang="es-ES" sz="1050" b="1" dirty="0">
                <a:ea typeface="+mn-lt"/>
                <a:cs typeface="+mn-lt"/>
              </a:rPr>
              <a:t>Niños mayores de 5 años: </a:t>
            </a:r>
            <a:r>
              <a:rPr lang="es-ES" sz="1050" dirty="0">
                <a:ea typeface="+mn-lt"/>
                <a:cs typeface="+mn-lt"/>
              </a:rPr>
              <a:t>Deben ponerse</a:t>
            </a:r>
            <a:r>
              <a:rPr lang="es-ES" sz="1050" b="1" dirty="0">
                <a:ea typeface="+mn-lt"/>
                <a:cs typeface="+mn-lt"/>
              </a:rPr>
              <a:t> </a:t>
            </a:r>
            <a:r>
              <a:rPr lang="es-ES" sz="1050" dirty="0">
                <a:ea typeface="+mn-lt"/>
                <a:cs typeface="+mn-lt"/>
              </a:rPr>
              <a:t>1 vacuna actualizada de Pfizer o Moderna, independientemente de su estado de vacunación anterior. Si se vacunó antes, el niño debe esperar 2 meses para ponerse la vacuna actualizada.  </a:t>
            </a:r>
          </a:p>
          <a:p>
            <a:pPr marL="114300" indent="-114300">
              <a:spcAft>
                <a:spcPts val="200"/>
              </a:spcAft>
              <a:buClr>
                <a:srgbClr val="0E5299"/>
              </a:buClr>
              <a:buSzPct val="100000"/>
              <a:buFont typeface="Wingdings" panose="05000000000000000000" pitchFamily="2" charset="2"/>
              <a:buChar char="Ø"/>
            </a:pPr>
            <a:r>
              <a:rPr lang="es" sz="1050" b="1" dirty="0">
                <a:ea typeface="+mn-lt"/>
                <a:cs typeface="+mn-lt"/>
              </a:rPr>
              <a:t>Niños inmunocomprometidos:</a:t>
            </a:r>
            <a:r>
              <a:rPr lang="es" sz="1050" dirty="0">
                <a:ea typeface="+mn-lt"/>
                <a:cs typeface="+mn-lt"/>
              </a:rPr>
              <a:t> </a:t>
            </a:r>
            <a:r>
              <a:rPr lang="es-ES" sz="1050" dirty="0">
                <a:ea typeface="+mn-lt"/>
                <a:cs typeface="+mn-lt"/>
              </a:rPr>
              <a:t>Debe preguntarle al proveedor de salud sobre las recomendaciones de las dosis.</a:t>
            </a:r>
          </a:p>
          <a:p>
            <a:pPr marL="114300" indent="-114300">
              <a:spcAft>
                <a:spcPts val="200"/>
              </a:spcAft>
              <a:buClr>
                <a:srgbClr val="0E5299"/>
              </a:buClr>
              <a:buSzPct val="100000"/>
              <a:buFont typeface="Wingdings" panose="05000000000000000000" pitchFamily="2" charset="2"/>
              <a:buChar char="Ø"/>
            </a:pPr>
            <a:r>
              <a:rPr lang="es-ES" sz="1050" b="1" dirty="0">
                <a:ea typeface="+mn-lt"/>
                <a:cs typeface="+mn-lt"/>
              </a:rPr>
              <a:t>El tiempo entre las dosis varía según la edad: </a:t>
            </a:r>
            <a:r>
              <a:rPr lang="es-ES" sz="1050" dirty="0">
                <a:ea typeface="+mn-lt"/>
                <a:cs typeface="+mn-lt"/>
              </a:rPr>
              <a:t>Pregúntele al proveedor de salud sobre esto. </a:t>
            </a:r>
            <a:r>
              <a:rPr lang="es" sz="1050" dirty="0">
                <a:ea typeface="+mn-lt"/>
                <a:cs typeface="+mn-lt"/>
              </a:rPr>
              <a:t>Visite la página de los CDC para obtener información sobre el tiempo entre las dosis: </a:t>
            </a:r>
            <a:r>
              <a:rPr lang="en-US" sz="1050" dirty="0">
                <a:ea typeface="+mn-lt"/>
                <a:cs typeface="Times New Roman"/>
                <a:hlinkClick r:id="rId4"/>
              </a:rPr>
              <a:t> www.cdc.gov/vaccines/covid-19/clinical-considerations/interim-considerations-us</a:t>
            </a:r>
            <a:r>
              <a:rPr lang="en-US" sz="1050" dirty="0">
                <a:ea typeface="+mn-lt"/>
                <a:cs typeface="Times New Roman"/>
              </a:rPr>
              <a:t> </a:t>
            </a:r>
            <a:endParaRPr lang="es" sz="1050" dirty="0">
              <a:ea typeface="+mn-lt"/>
              <a:cs typeface="+mn-lt"/>
            </a:endParaRPr>
          </a:p>
        </p:txBody>
      </p:sp>
      <p:pic>
        <p:nvPicPr>
          <p:cNvPr id="78" name="Picture 77">
            <a:extLst>
              <a:ext uri="{FF2B5EF4-FFF2-40B4-BE49-F238E27FC236}">
                <a16:creationId xmlns:a16="http://schemas.microsoft.com/office/drawing/2014/main" id="{EB4977CB-D77A-43EF-987F-30720A3138E8}"/>
              </a:ext>
            </a:extLst>
          </p:cNvPr>
          <p:cNvPicPr>
            <a:picLocks noChangeAspect="1"/>
          </p:cNvPicPr>
          <p:nvPr/>
        </p:nvPicPr>
        <p:blipFill>
          <a:blip r:embed="rId5"/>
          <a:stretch>
            <a:fillRect/>
          </a:stretch>
        </p:blipFill>
        <p:spPr>
          <a:xfrm>
            <a:off x="6741496" y="-2345"/>
            <a:ext cx="3316904" cy="1665140"/>
          </a:xfrm>
          <a:prstGeom prst="rect">
            <a:avLst/>
          </a:prstGeom>
        </p:spPr>
      </p:pic>
      <p:pic>
        <p:nvPicPr>
          <p:cNvPr id="86" name="Picture 85" descr="A group of people in garment&#10;&#10;Description automatically generated with low confidence">
            <a:extLst>
              <a:ext uri="{FF2B5EF4-FFF2-40B4-BE49-F238E27FC236}">
                <a16:creationId xmlns:a16="http://schemas.microsoft.com/office/drawing/2014/main" id="{F65554C5-36BC-4CA7-9CD7-E2A3CEE9B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4414" y="78531"/>
            <a:ext cx="3086354" cy="1526460"/>
          </a:xfrm>
          <a:prstGeom prst="rect">
            <a:avLst/>
          </a:prstGeom>
        </p:spPr>
      </p:pic>
      <p:grpSp>
        <p:nvGrpSpPr>
          <p:cNvPr id="24" name="Group 23">
            <a:extLst>
              <a:ext uri="{FF2B5EF4-FFF2-40B4-BE49-F238E27FC236}">
                <a16:creationId xmlns:a16="http://schemas.microsoft.com/office/drawing/2014/main" id="{38C20EF7-7BA5-4ABC-9196-C78CC42FEB84}"/>
              </a:ext>
            </a:extLst>
          </p:cNvPr>
          <p:cNvGrpSpPr/>
          <p:nvPr/>
        </p:nvGrpSpPr>
        <p:grpSpPr>
          <a:xfrm>
            <a:off x="5056729" y="4367928"/>
            <a:ext cx="1467000" cy="1400199"/>
            <a:chOff x="5099617" y="4152918"/>
            <a:chExt cx="1467000" cy="1400199"/>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17341" y="4152918"/>
              <a:ext cx="886850" cy="886850"/>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099617" y="5116844"/>
              <a:ext cx="1467000" cy="436273"/>
            </a:xfrm>
            <a:prstGeom prst="rect">
              <a:avLst/>
            </a:prstGeom>
            <a:noFill/>
          </p:spPr>
          <p:txBody>
            <a:bodyPr wrap="square" lIns="0" tIns="0" rIns="0" bIns="0" rtlCol="0" anchor="t">
              <a:spAutoFit/>
            </a:bodyPr>
            <a:lstStyle/>
            <a:p>
              <a:pPr algn="ctr">
                <a:lnSpc>
                  <a:spcPct val="90000"/>
                </a:lnSpc>
              </a:pPr>
              <a:r>
                <a:rPr lang="es-419" sz="1050" b="1" dirty="0">
                  <a:ea typeface="+mn-lt"/>
                  <a:cs typeface="+mn-lt"/>
                </a:rPr>
                <a:t>Se considera que los niños </a:t>
              </a:r>
              <a:r>
                <a:rPr lang="es-ES" sz="1050" b="1" dirty="0">
                  <a:ea typeface="+mn-lt"/>
                  <a:cs typeface="Calibri"/>
                </a:rPr>
                <a:t>al día </a:t>
              </a:r>
              <a:r>
                <a:rPr lang="es-419" sz="1050" b="1" dirty="0">
                  <a:ea typeface="+mn-lt"/>
                  <a:cs typeface="+mn-lt"/>
                </a:rPr>
                <a:t>cuando reciben la o las últimas dosis. </a:t>
              </a:r>
              <a:endParaRPr lang="es-419" sz="1050" dirty="0">
                <a:cs typeface="Calibri"/>
              </a:endParaRPr>
            </a:p>
          </p:txBody>
        </p:sp>
      </p:grpSp>
      <p:grpSp>
        <p:nvGrpSpPr>
          <p:cNvPr id="103" name="Group 102">
            <a:extLst>
              <a:ext uri="{FF2B5EF4-FFF2-40B4-BE49-F238E27FC236}">
                <a16:creationId xmlns:a16="http://schemas.microsoft.com/office/drawing/2014/main" id="{0793B781-80FB-4FC7-A352-DB7493D818E9}"/>
              </a:ext>
            </a:extLst>
          </p:cNvPr>
          <p:cNvGrpSpPr/>
          <p:nvPr/>
        </p:nvGrpSpPr>
        <p:grpSpPr>
          <a:xfrm>
            <a:off x="5089029" y="2677659"/>
            <a:ext cx="1466552" cy="1521448"/>
            <a:chOff x="3490023" y="4150371"/>
            <a:chExt cx="1466552" cy="1521448"/>
          </a:xfrm>
        </p:grpSpPr>
        <p:grpSp>
          <p:nvGrpSpPr>
            <p:cNvPr id="104" name="Group 103">
              <a:extLst>
                <a:ext uri="{FF2B5EF4-FFF2-40B4-BE49-F238E27FC236}">
                  <a16:creationId xmlns:a16="http://schemas.microsoft.com/office/drawing/2014/main" id="{4949FAA5-48BC-4F5E-8403-B6C7F5EF8490}"/>
                </a:ext>
              </a:extLst>
            </p:cNvPr>
            <p:cNvGrpSpPr/>
            <p:nvPr/>
          </p:nvGrpSpPr>
          <p:grpSpPr>
            <a:xfrm>
              <a:off x="3782314" y="4150371"/>
              <a:ext cx="886849" cy="886849"/>
              <a:chOff x="3973660" y="2739932"/>
              <a:chExt cx="1906877" cy="1906877"/>
            </a:xfrm>
          </p:grpSpPr>
          <p:sp>
            <p:nvSpPr>
              <p:cNvPr id="107" name="Rectangle 106">
                <a:extLst>
                  <a:ext uri="{FF2B5EF4-FFF2-40B4-BE49-F238E27FC236}">
                    <a16:creationId xmlns:a16="http://schemas.microsoft.com/office/drawing/2014/main" id="{14105E7A-0BB4-4029-819E-9E3E3992B135}"/>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a:extLst>
                  <a:ext uri="{FF2B5EF4-FFF2-40B4-BE49-F238E27FC236}">
                    <a16:creationId xmlns:a16="http://schemas.microsoft.com/office/drawing/2014/main" id="{994DD88E-FB9E-4A38-B49D-265D21E81D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44229" y="2842702"/>
                <a:ext cx="1360976" cy="1720366"/>
              </a:xfrm>
              <a:prstGeom prst="rect">
                <a:avLst/>
              </a:prstGeom>
            </p:spPr>
          </p:pic>
        </p:grpSp>
        <p:sp>
          <p:nvSpPr>
            <p:cNvPr id="106" name="TextBox 105">
              <a:extLst>
                <a:ext uri="{FF2B5EF4-FFF2-40B4-BE49-F238E27FC236}">
                  <a16:creationId xmlns:a16="http://schemas.microsoft.com/office/drawing/2014/main" id="{96AD5411-9456-4089-8C79-E68ECA13DE44}"/>
                </a:ext>
              </a:extLst>
            </p:cNvPr>
            <p:cNvSpPr txBox="1"/>
            <p:nvPr/>
          </p:nvSpPr>
          <p:spPr>
            <a:xfrm>
              <a:off x="3490023" y="5090121"/>
              <a:ext cx="1466552" cy="581698"/>
            </a:xfrm>
            <a:prstGeom prst="rect">
              <a:avLst/>
            </a:prstGeom>
            <a:noFill/>
          </p:spPr>
          <p:txBody>
            <a:bodyPr wrap="square" lIns="0" tIns="0" rIns="0" bIns="0" rtlCol="0" anchor="t">
              <a:spAutoFit/>
            </a:bodyPr>
            <a:lstStyle/>
            <a:p>
              <a:pPr algn="ctr">
                <a:lnSpc>
                  <a:spcPct val="90000"/>
                </a:lnSpc>
              </a:pPr>
              <a:r>
                <a:rPr lang="es-MX" sz="1050" b="1" dirty="0">
                  <a:ea typeface="+mn-lt"/>
                  <a:cs typeface="+mn-lt"/>
                </a:rPr>
                <a:t>Los niños después de vacunarse pueden tener dolor de brazo, de cabeza, fiebre o escalofríos.</a:t>
              </a:r>
              <a:endParaRPr lang="es-MX" sz="1050" b="1" dirty="0"/>
            </a:p>
          </p:txBody>
        </p:sp>
      </p:grpSp>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73620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583508" y="154673"/>
            <a:ext cx="2902480" cy="430887"/>
          </a:xfrm>
          <a:prstGeom prst="rect">
            <a:avLst/>
          </a:prstGeom>
          <a:noFill/>
        </p:spPr>
        <p:txBody>
          <a:bodyPr wrap="square" lIns="0" tIns="0" rIns="0" bIns="0" rtlCol="0" anchor="t">
            <a:spAutoFit/>
          </a:bodyPr>
          <a:lstStyle/>
          <a:p>
            <a:pPr algn="ctr">
              <a:spcAft>
                <a:spcPts val="600"/>
              </a:spcAft>
            </a:pPr>
            <a:r>
              <a:rPr lang="es-ES" sz="1400" b="1" dirty="0">
                <a:solidFill>
                  <a:schemeClr val="bg1"/>
                </a:solidFill>
                <a:ea typeface="+mn-lt"/>
                <a:cs typeface="+mn-lt"/>
              </a:rPr>
              <a:t>LO QUE HAY QUE SABER CUANDO LOS NIÑOS RECIBEN LA VACUNA COVID-19</a:t>
            </a:r>
            <a:endParaRPr lang="en-US" sz="1400" b="1" dirty="0">
              <a:solidFill>
                <a:schemeClr val="bg1"/>
              </a:solidFill>
            </a:endParaRPr>
          </a:p>
        </p:txBody>
      </p:sp>
      <p:sp>
        <p:nvSpPr>
          <p:cNvPr id="76" name="TextBox 75">
            <a:extLst>
              <a:ext uri="{FF2B5EF4-FFF2-40B4-BE49-F238E27FC236}">
                <a16:creationId xmlns:a16="http://schemas.microsoft.com/office/drawing/2014/main" id="{450DF418-A625-4960-A393-2A15BFEA09B0}"/>
              </a:ext>
            </a:extLst>
          </p:cNvPr>
          <p:cNvSpPr txBox="1"/>
          <p:nvPr/>
        </p:nvSpPr>
        <p:spPr>
          <a:xfrm>
            <a:off x="5107811" y="7037412"/>
            <a:ext cx="1415918" cy="152349"/>
          </a:xfrm>
          <a:prstGeom prst="rect">
            <a:avLst/>
          </a:prstGeom>
          <a:noFill/>
        </p:spPr>
        <p:txBody>
          <a:bodyPr wrap="square" lIns="0" tIns="0" rIns="0" bIns="0" rtlCol="0" anchor="t">
            <a:spAutoFit/>
          </a:bodyPr>
          <a:lstStyle/>
          <a:p>
            <a:pPr algn="ctr">
              <a:lnSpc>
                <a:spcPct val="90000"/>
              </a:lnSpc>
              <a:spcAft>
                <a:spcPts val="600"/>
              </a:spcAft>
            </a:pPr>
            <a:endParaRPr lang="en-US" sz="1100" b="1">
              <a:cs typeface="Calibri"/>
            </a:endParaRPr>
          </a:p>
        </p:txBody>
      </p:sp>
      <p:sp>
        <p:nvSpPr>
          <p:cNvPr id="67" name="Rectangle 66">
            <a:extLst>
              <a:ext uri="{FF2B5EF4-FFF2-40B4-BE49-F238E27FC236}">
                <a16:creationId xmlns:a16="http://schemas.microsoft.com/office/drawing/2014/main" id="{0D9D98DC-A3DE-4819-BACD-1451DB23D2BA}"/>
              </a:ext>
            </a:extLst>
          </p:cNvPr>
          <p:cNvSpPr/>
          <p:nvPr/>
        </p:nvSpPr>
        <p:spPr>
          <a:xfrm>
            <a:off x="3782314" y="5984913"/>
            <a:ext cx="886849" cy="88684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5AAC854-2E22-419D-B132-096B2F209976}"/>
              </a:ext>
            </a:extLst>
          </p:cNvPr>
          <p:cNvSpPr txBox="1"/>
          <p:nvPr/>
        </p:nvSpPr>
        <p:spPr>
          <a:xfrm>
            <a:off x="3514773" y="6927299"/>
            <a:ext cx="1417052" cy="581698"/>
          </a:xfrm>
          <a:prstGeom prst="rect">
            <a:avLst/>
          </a:prstGeom>
          <a:noFill/>
        </p:spPr>
        <p:txBody>
          <a:bodyPr wrap="square" lIns="0" tIns="0" rIns="0" bIns="0" rtlCol="0" anchor="t">
            <a:spAutoFit/>
          </a:bodyPr>
          <a:lstStyle/>
          <a:p>
            <a:pPr algn="ctr">
              <a:lnSpc>
                <a:spcPct val="90000"/>
              </a:lnSpc>
            </a:pPr>
            <a:r>
              <a:rPr lang="es-MX" sz="1050" b="1" dirty="0">
                <a:ea typeface="+mn-lt"/>
                <a:cs typeface="+mn-lt"/>
              </a:rPr>
              <a:t>Siga usando el cubrebocas en espacios donde hay mucha gente y lávese las manos.</a:t>
            </a:r>
            <a:endParaRPr lang="es-MX" b="1" dirty="0">
              <a:ea typeface="+mn-lt"/>
              <a:cs typeface="+mn-lt"/>
            </a:endParaRPr>
          </a:p>
        </p:txBody>
      </p:sp>
      <p:grpSp>
        <p:nvGrpSpPr>
          <p:cNvPr id="18" name="Group 17">
            <a:extLst>
              <a:ext uri="{FF2B5EF4-FFF2-40B4-BE49-F238E27FC236}">
                <a16:creationId xmlns:a16="http://schemas.microsoft.com/office/drawing/2014/main" id="{7AE98300-042A-4851-9B36-92A1D94631A4}"/>
              </a:ext>
            </a:extLst>
          </p:cNvPr>
          <p:cNvGrpSpPr/>
          <p:nvPr/>
        </p:nvGrpSpPr>
        <p:grpSpPr>
          <a:xfrm>
            <a:off x="5077886" y="869752"/>
            <a:ext cx="1493282" cy="1663748"/>
            <a:chOff x="3476658" y="2605797"/>
            <a:chExt cx="1493282" cy="1663748"/>
          </a:xfrm>
        </p:grpSpPr>
        <p:grpSp>
          <p:nvGrpSpPr>
            <p:cNvPr id="4" name="Group 3">
              <a:extLst>
                <a:ext uri="{FF2B5EF4-FFF2-40B4-BE49-F238E27FC236}">
                  <a16:creationId xmlns:a16="http://schemas.microsoft.com/office/drawing/2014/main" id="{8C92E1F6-CB79-4454-8F75-4337B1CD1240}"/>
                </a:ext>
              </a:extLst>
            </p:cNvPr>
            <p:cNvGrpSpPr/>
            <p:nvPr/>
          </p:nvGrpSpPr>
          <p:grpSpPr>
            <a:xfrm>
              <a:off x="3782314" y="2605797"/>
              <a:ext cx="886850" cy="87899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476658" y="3542423"/>
              <a:ext cx="1493282" cy="727122"/>
            </a:xfrm>
            <a:prstGeom prst="rect">
              <a:avLst/>
            </a:prstGeom>
            <a:noFill/>
          </p:spPr>
          <p:txBody>
            <a:bodyPr wrap="square" lIns="0" tIns="0" rIns="0" bIns="0" rtlCol="0" anchor="t">
              <a:spAutoFit/>
            </a:bodyPr>
            <a:lstStyle/>
            <a:p>
              <a:pPr algn="ctr">
                <a:lnSpc>
                  <a:spcPct val="90000"/>
                </a:lnSpc>
                <a:spcAft>
                  <a:spcPts val="600"/>
                </a:spcAft>
              </a:pPr>
              <a:r>
                <a:rPr lang="es-ES" sz="1050" b="1" dirty="0"/>
                <a:t>Pregunte si las vacunas se ofrecen gratis en el centro de salud,  farmacia  o en el departamento de salud local o estatal.</a:t>
              </a:r>
              <a:endParaRPr lang="en-US" sz="1050">
                <a:ea typeface="Calibri"/>
                <a:cs typeface="Calibri"/>
              </a:endParaRPr>
            </a:p>
          </p:txBody>
        </p:sp>
      </p:grpSp>
      <p:grpSp>
        <p:nvGrpSpPr>
          <p:cNvPr id="14" name="Group 13">
            <a:extLst>
              <a:ext uri="{FF2B5EF4-FFF2-40B4-BE49-F238E27FC236}">
                <a16:creationId xmlns:a16="http://schemas.microsoft.com/office/drawing/2014/main" id="{CED0B102-4DEF-4AF5-8251-37228C7AFC61}"/>
              </a:ext>
            </a:extLst>
          </p:cNvPr>
          <p:cNvGrpSpPr/>
          <p:nvPr/>
        </p:nvGrpSpPr>
        <p:grpSpPr>
          <a:xfrm>
            <a:off x="3645329" y="866961"/>
            <a:ext cx="1155942" cy="1525401"/>
            <a:chOff x="3645329" y="936398"/>
            <a:chExt cx="1155942" cy="1525401"/>
          </a:xfrm>
        </p:grpSpPr>
        <p:grpSp>
          <p:nvGrpSpPr>
            <p:cNvPr id="2" name="Group 1">
              <a:extLst>
                <a:ext uri="{FF2B5EF4-FFF2-40B4-BE49-F238E27FC236}">
                  <a16:creationId xmlns:a16="http://schemas.microsoft.com/office/drawing/2014/main" id="{924410D2-E053-4B13-9AF3-7AB02607E8E3}"/>
                </a:ext>
              </a:extLst>
            </p:cNvPr>
            <p:cNvGrpSpPr/>
            <p:nvPr/>
          </p:nvGrpSpPr>
          <p:grpSpPr>
            <a:xfrm>
              <a:off x="3782314" y="936398"/>
              <a:ext cx="886849" cy="886849"/>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45329" y="1880101"/>
              <a:ext cx="1155942" cy="581698"/>
            </a:xfrm>
            <a:prstGeom prst="rect">
              <a:avLst/>
            </a:prstGeom>
            <a:noFill/>
          </p:spPr>
          <p:txBody>
            <a:bodyPr wrap="square" lIns="0" tIns="0" rIns="0" bIns="0" rtlCol="0" anchor="t">
              <a:spAutoFit/>
            </a:bodyPr>
            <a:lstStyle/>
            <a:p>
              <a:pPr algn="ctr">
                <a:lnSpc>
                  <a:spcPct val="90000"/>
                </a:lnSpc>
              </a:pPr>
              <a:r>
                <a:rPr lang="es-MX" sz="1050" b="1" dirty="0">
                  <a:ea typeface="+mn-lt"/>
                  <a:cs typeface="+mn-lt"/>
                </a:rPr>
                <a:t>Es importante </a:t>
              </a:r>
              <a:br>
                <a:rPr lang="es-MX" sz="1050" b="1" dirty="0">
                  <a:ea typeface="+mn-lt"/>
                  <a:cs typeface="+mn-lt"/>
                </a:rPr>
              </a:br>
              <a:r>
                <a:rPr lang="es-MX" sz="1050" b="1" dirty="0">
                  <a:ea typeface="+mn-lt"/>
                  <a:cs typeface="+mn-lt"/>
                </a:rPr>
                <a:t>vacunar a los niños, aunque ya hayan tenido COVID-19.</a:t>
              </a:r>
              <a:endParaRPr lang="es-MX" sz="1050" b="1" dirty="0"/>
            </a:p>
          </p:txBody>
        </p:sp>
      </p:grpSp>
      <p:sp>
        <p:nvSpPr>
          <p:cNvPr id="91" name="Rectangle 90">
            <a:extLst>
              <a:ext uri="{FF2B5EF4-FFF2-40B4-BE49-F238E27FC236}">
                <a16:creationId xmlns:a16="http://schemas.microsoft.com/office/drawing/2014/main" id="{5B5B4C32-5690-42D3-8E0F-8B8D57B90BE8}"/>
              </a:ext>
            </a:extLst>
          </p:cNvPr>
          <p:cNvSpPr/>
          <p:nvPr/>
        </p:nvSpPr>
        <p:spPr>
          <a:xfrm>
            <a:off x="6747715" y="1481814"/>
            <a:ext cx="3314776"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883993" y="1611476"/>
            <a:ext cx="3029522" cy="235449"/>
          </a:xfrm>
          <a:prstGeom prst="rect">
            <a:avLst/>
          </a:prstGeom>
          <a:noFill/>
        </p:spPr>
        <p:txBody>
          <a:bodyPr wrap="square" lIns="0" tIns="0" rIns="0" bIns="0" rtlCol="0" anchor="t">
            <a:spAutoFit/>
          </a:bodyPr>
          <a:lstStyle/>
          <a:p>
            <a:pPr algn="ctr">
              <a:lnSpc>
                <a:spcPct val="90000"/>
              </a:lnSpc>
              <a:spcAft>
                <a:spcPts val="600"/>
              </a:spcAft>
            </a:pPr>
            <a:r>
              <a:rPr lang="es-ES" sz="1700" b="1" dirty="0">
                <a:solidFill>
                  <a:schemeClr val="bg1"/>
                </a:solidFill>
                <a:ea typeface="+mn-lt"/>
                <a:cs typeface="+mn-lt"/>
              </a:rPr>
              <a:t>BENEFICIOS DE LA </a:t>
            </a:r>
            <a:r>
              <a:rPr lang="es" sz="1700" b="1" dirty="0">
                <a:solidFill>
                  <a:schemeClr val="bg1"/>
                </a:solidFill>
                <a:ea typeface="+mn-lt"/>
                <a:cs typeface="+mn-lt"/>
              </a:rPr>
              <a:t>VACUNACIÓN</a:t>
            </a:r>
            <a:endParaRPr lang="en-US" b="1" dirty="0">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134148"/>
            <a:ext cx="3318795" cy="416194"/>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022598" y="5224520"/>
            <a:ext cx="2630573" cy="235449"/>
          </a:xfrm>
          <a:prstGeom prst="rect">
            <a:avLst/>
          </a:prstGeom>
          <a:noFill/>
        </p:spPr>
        <p:txBody>
          <a:bodyPr wrap="square" lIns="0" tIns="0" rIns="0" bIns="0" rtlCol="0" anchor="t">
            <a:spAutoFit/>
          </a:bodyPr>
          <a:lstStyle/>
          <a:p>
            <a:pPr algn="ctr">
              <a:lnSpc>
                <a:spcPct val="90000"/>
              </a:lnSpc>
              <a:spcAft>
                <a:spcPts val="600"/>
              </a:spcAft>
            </a:pPr>
            <a:r>
              <a:rPr lang="es-ES" sz="1700" b="1" dirty="0">
                <a:solidFill>
                  <a:schemeClr val="bg1"/>
                </a:solidFill>
                <a:ea typeface="+mn-lt"/>
                <a:cs typeface="+mn-lt"/>
              </a:rPr>
              <a:t>RIESGOS DE NO VACUNARSE</a:t>
            </a:r>
            <a:endParaRPr lang="en-US" b="1" dirty="0">
              <a:solidFill>
                <a:schemeClr val="bg1"/>
              </a:solidFill>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65665" y="5639340"/>
            <a:ext cx="2701461" cy="1708160"/>
          </a:xfrm>
          <a:prstGeom prst="rect">
            <a:avLst/>
          </a:prstGeom>
          <a:noFill/>
        </p:spPr>
        <p:txBody>
          <a:bodyPr wrap="square" lIns="0" tIns="0" rIns="0" bIns="0" rtlCol="0" anchor="t">
            <a:spAutoFit/>
          </a:bodyPr>
          <a:lstStyle/>
          <a:p>
            <a:pPr marL="171450" indent="-171450">
              <a:spcAft>
                <a:spcPts val="600"/>
              </a:spcAft>
              <a:buClr>
                <a:srgbClr val="C00000"/>
              </a:buClr>
              <a:buSzPct val="150000"/>
              <a:buFont typeface="Calibri" panose="020F0502020204030204" pitchFamily="34" charset="0"/>
              <a:buChar char="x"/>
            </a:pPr>
            <a:r>
              <a:rPr lang="es-ES" sz="1200" dirty="0">
                <a:ea typeface="+mn-lt"/>
                <a:cs typeface="+mn-lt"/>
              </a:rPr>
              <a:t>Más riesgo</a:t>
            </a:r>
            <a:r>
              <a:rPr lang="es-MX" sz="1200" dirty="0">
                <a:ea typeface="+mn-lt"/>
                <a:cs typeface="+mn-lt"/>
              </a:rPr>
              <a:t> de infectarse por COVID-19.</a:t>
            </a:r>
            <a:endParaRPr lang="es-MX" sz="1200" dirty="0">
              <a:cs typeface="Calibri"/>
            </a:endParaRPr>
          </a:p>
          <a:p>
            <a:pPr marL="171450" indent="-171450">
              <a:spcAft>
                <a:spcPts val="600"/>
              </a:spcAft>
              <a:buClr>
                <a:srgbClr val="C00000"/>
              </a:buClr>
              <a:buSzPct val="150000"/>
              <a:buFont typeface="Calibri" panose="020F0502020204030204" pitchFamily="34" charset="0"/>
              <a:buChar char="x"/>
            </a:pPr>
            <a:r>
              <a:rPr lang="es-ES" sz="1200" dirty="0">
                <a:ea typeface="+mn-lt"/>
                <a:cs typeface="+mn-lt"/>
              </a:rPr>
              <a:t>Más riesgo</a:t>
            </a:r>
            <a:r>
              <a:rPr lang="es-MX" sz="1200" dirty="0">
                <a:ea typeface="+mn-lt"/>
                <a:cs typeface="+mn-lt"/>
              </a:rPr>
              <a:t> de enfermarse gravemente, ir al hospital, o morir. </a:t>
            </a:r>
            <a:endParaRPr lang="es-MX" sz="1200" dirty="0">
              <a:cs typeface="Calibri"/>
            </a:endParaRPr>
          </a:p>
          <a:p>
            <a:pPr marL="171450" indent="-171450">
              <a:spcAft>
                <a:spcPts val="600"/>
              </a:spcAft>
              <a:buClr>
                <a:srgbClr val="C00000"/>
              </a:buClr>
              <a:buSzPct val="150000"/>
              <a:buFont typeface="Calibri" panose="020F0502020204030204" pitchFamily="34" charset="0"/>
              <a:buChar char="x"/>
            </a:pPr>
            <a:r>
              <a:rPr lang="es-ES" sz="1200" dirty="0">
                <a:ea typeface="+mn-lt"/>
                <a:cs typeface="+mn-lt"/>
              </a:rPr>
              <a:t>Más riesgo</a:t>
            </a:r>
            <a:r>
              <a:rPr lang="es-MX" sz="1200" dirty="0">
                <a:ea typeface="+mn-lt"/>
                <a:cs typeface="+mn-lt"/>
              </a:rPr>
              <a:t> de tener COVID-19 prolongado si se infecta.</a:t>
            </a:r>
          </a:p>
          <a:p>
            <a:pPr marL="171450" indent="-171450">
              <a:spcAft>
                <a:spcPts val="600"/>
              </a:spcAft>
              <a:buClr>
                <a:srgbClr val="C00000"/>
              </a:buClr>
              <a:buSzPct val="150000"/>
              <a:buFont typeface="Calibri,Sans-Serif" panose="020F0502020204030204" pitchFamily="34" charset="0"/>
              <a:buChar char="x"/>
            </a:pPr>
            <a:r>
              <a:rPr lang="es-ES" sz="1200" dirty="0">
                <a:ea typeface="+mn-lt"/>
                <a:cs typeface="+mn-lt"/>
              </a:rPr>
              <a:t>Más riesgo </a:t>
            </a:r>
            <a:r>
              <a:rPr lang="es-MX" sz="1200" dirty="0">
                <a:ea typeface="+mn-lt"/>
                <a:cs typeface="+mn-lt"/>
              </a:rPr>
              <a:t>de exposición a nuevas variantes que son más contagiosas </a:t>
            </a:r>
            <a:br>
              <a:rPr lang="es-MX" sz="1200" dirty="0">
                <a:ea typeface="+mn-lt"/>
                <a:cs typeface="+mn-lt"/>
              </a:rPr>
            </a:br>
            <a:r>
              <a:rPr lang="es-MX" sz="1200" dirty="0">
                <a:ea typeface="+mn-lt"/>
                <a:cs typeface="+mn-lt"/>
              </a:rPr>
              <a:t>y peligrosas. </a:t>
            </a:r>
          </a:p>
        </p:txBody>
      </p:sp>
      <p:sp>
        <p:nvSpPr>
          <p:cNvPr id="92" name="TextBox 91">
            <a:extLst>
              <a:ext uri="{FF2B5EF4-FFF2-40B4-BE49-F238E27FC236}">
                <a16:creationId xmlns:a16="http://schemas.microsoft.com/office/drawing/2014/main" id="{202A308C-7CEE-4935-B621-3628895777AE}"/>
              </a:ext>
            </a:extLst>
          </p:cNvPr>
          <p:cNvSpPr txBox="1"/>
          <p:nvPr/>
        </p:nvSpPr>
        <p:spPr>
          <a:xfrm>
            <a:off x="6965665" y="2052660"/>
            <a:ext cx="2909280" cy="2893100"/>
          </a:xfrm>
          <a:prstGeom prst="rect">
            <a:avLst/>
          </a:prstGeom>
          <a:noFill/>
        </p:spPr>
        <p:txBody>
          <a:bodyPr wrap="square" lIns="0" tIns="0" rIns="0" bIns="0" rtlCol="0" anchor="t">
            <a:spAutoFit/>
          </a:bodyPr>
          <a:lstStyle/>
          <a:p>
            <a:pPr marL="171450" indent="-171450">
              <a:spcAft>
                <a:spcPts val="600"/>
              </a:spcAft>
              <a:buClr>
                <a:srgbClr val="84BAF0"/>
              </a:buClr>
              <a:buSzPct val="120000"/>
              <a:buFont typeface="Wingdings" panose="05000000000000000000" pitchFamily="2" charset="2"/>
              <a:buChar char="ü"/>
            </a:pPr>
            <a:r>
              <a:rPr lang="es-MX" sz="1200" dirty="0">
                <a:ea typeface="+mn-lt"/>
                <a:cs typeface="+mn-lt"/>
              </a:rPr>
              <a:t>Protege a los niños y sus familias de enfermarse gravemente y ser hospitalizados.</a:t>
            </a:r>
            <a:endParaRPr lang="es-MX" sz="1200" dirty="0">
              <a:cs typeface="Calibri"/>
            </a:endParaRPr>
          </a:p>
          <a:p>
            <a:pPr marL="171450" indent="-171450">
              <a:spcAft>
                <a:spcPts val="600"/>
              </a:spcAft>
              <a:buClr>
                <a:srgbClr val="84BAF0"/>
              </a:buClr>
              <a:buSzPct val="120000"/>
              <a:buFont typeface="Wingdings" panose="05000000000000000000" pitchFamily="2" charset="2"/>
              <a:buChar char="ü"/>
            </a:pPr>
            <a:r>
              <a:rPr lang="es-MX" sz="1200" dirty="0">
                <a:ea typeface="+mn-lt"/>
                <a:cs typeface="+mn-lt"/>
              </a:rPr>
              <a:t>Reduce el número de casos graves y muertes por COVID-19 en su comunidad.</a:t>
            </a:r>
            <a:endParaRPr lang="es-MX" sz="1200" dirty="0">
              <a:cs typeface="Calibri"/>
            </a:endParaRPr>
          </a:p>
          <a:p>
            <a:pPr marL="171450" indent="-171450">
              <a:spcAft>
                <a:spcPts val="600"/>
              </a:spcAft>
              <a:buClr>
                <a:srgbClr val="84BAF0"/>
              </a:buClr>
              <a:buSzPct val="120000"/>
              <a:buFont typeface="Wingdings" panose="05000000000000000000" pitchFamily="2" charset="2"/>
              <a:buChar char="ü"/>
            </a:pPr>
            <a:r>
              <a:rPr lang="es-MX" sz="1200" dirty="0">
                <a:ea typeface="+mn-lt"/>
                <a:cs typeface="+mn-lt"/>
              </a:rPr>
              <a:t>La vacunación evita que los hospitales y los proveedores de servicios de salud se saturen de pacientes gravemente enfermos por COVID-19. </a:t>
            </a:r>
            <a:endParaRPr lang="es-MX" sz="1200" dirty="0">
              <a:cs typeface="Calibri"/>
            </a:endParaRPr>
          </a:p>
          <a:p>
            <a:pPr marL="171450" indent="-171450">
              <a:spcAft>
                <a:spcPts val="600"/>
              </a:spcAft>
              <a:buClr>
                <a:srgbClr val="84BAF0"/>
              </a:buClr>
              <a:buSzPct val="120000"/>
              <a:buFont typeface="Wingdings" panose="05000000000000000000" pitchFamily="2" charset="2"/>
              <a:buChar char="ü"/>
            </a:pPr>
            <a:r>
              <a:rPr lang="es-ES" sz="1200" dirty="0">
                <a:ea typeface="+mn-lt"/>
                <a:cs typeface="+mn-lt"/>
              </a:rPr>
              <a:t>Si más gente se vacuna en la comunidad, tendremos que preocuparnos menos por las nuevas variantes.</a:t>
            </a:r>
          </a:p>
          <a:p>
            <a:pPr marL="171450" indent="-171450">
              <a:spcAft>
                <a:spcPts val="600"/>
              </a:spcAft>
              <a:buClr>
                <a:srgbClr val="84BAF0"/>
              </a:buClr>
              <a:buSzPct val="120000"/>
              <a:buFont typeface="Wingdings" panose="05000000000000000000" pitchFamily="2" charset="2"/>
              <a:buChar char="ü"/>
            </a:pPr>
            <a:r>
              <a:rPr lang="es-ES" sz="1200" dirty="0">
                <a:ea typeface="+mn-lt"/>
                <a:cs typeface="+mn-lt"/>
              </a:rPr>
              <a:t>Si más gente se vacuna, los </a:t>
            </a:r>
            <a:r>
              <a:rPr lang="es-MX" sz="1200" dirty="0">
                <a:ea typeface="+mn-lt"/>
                <a:cs typeface="+mn-lt"/>
              </a:rPr>
              <a:t>niños</a:t>
            </a:r>
            <a:r>
              <a:rPr lang="es-ES" sz="1200" dirty="0">
                <a:ea typeface="+mn-lt"/>
                <a:cs typeface="+mn-lt"/>
              </a:rPr>
              <a:t> regresarán más rápido a sus actividades normales.</a:t>
            </a:r>
          </a:p>
        </p:txBody>
      </p:sp>
      <p:sp>
        <p:nvSpPr>
          <p:cNvPr id="95" name="TextBox 94">
            <a:extLst>
              <a:ext uri="{FF2B5EF4-FFF2-40B4-BE49-F238E27FC236}">
                <a16:creationId xmlns:a16="http://schemas.microsoft.com/office/drawing/2014/main" id="{9F5F32ED-BA3F-4570-8A07-AC8AB4B9934F}"/>
              </a:ext>
            </a:extLst>
          </p:cNvPr>
          <p:cNvSpPr txBox="1"/>
          <p:nvPr/>
        </p:nvSpPr>
        <p:spPr>
          <a:xfrm>
            <a:off x="1050593" y="84287"/>
            <a:ext cx="1714833" cy="430887"/>
          </a:xfrm>
          <a:prstGeom prst="rect">
            <a:avLst/>
          </a:prstGeom>
          <a:noFill/>
        </p:spPr>
        <p:txBody>
          <a:bodyPr wrap="square" lIns="0" tIns="0" rIns="0" bIns="0" rtlCol="0" anchor="t">
            <a:spAutoFit/>
          </a:bodyPr>
          <a:lstStyle/>
          <a:p>
            <a:pPr>
              <a:spcAft>
                <a:spcPts val="600"/>
              </a:spcAft>
            </a:pPr>
            <a:r>
              <a:rPr lang="es-ES" sz="1400" b="1" dirty="0">
                <a:solidFill>
                  <a:srgbClr val="0E5299"/>
                </a:solidFill>
              </a:rPr>
              <a:t>VACUNA CONTRA </a:t>
            </a:r>
            <a:br>
              <a:rPr lang="es-ES" sz="1400" b="1" dirty="0">
                <a:solidFill>
                  <a:srgbClr val="0E5299"/>
                </a:solidFill>
              </a:rPr>
            </a:br>
            <a:r>
              <a:rPr lang="es-ES" sz="1400" b="1" dirty="0">
                <a:solidFill>
                  <a:srgbClr val="0E5299"/>
                </a:solidFill>
              </a:rPr>
              <a:t>COVID-19 </a:t>
            </a:r>
            <a:r>
              <a:rPr lang="es-ES" sz="1400" b="1" dirty="0">
                <a:solidFill>
                  <a:srgbClr val="0E5299"/>
                </a:solidFill>
                <a:cs typeface="Calibri"/>
              </a:rPr>
              <a:t>PARA NIÑOS</a:t>
            </a:r>
          </a:p>
        </p:txBody>
      </p:sp>
      <p:sp>
        <p:nvSpPr>
          <p:cNvPr id="98" name="Rectangle 97">
            <a:extLst>
              <a:ext uri="{FF2B5EF4-FFF2-40B4-BE49-F238E27FC236}">
                <a16:creationId xmlns:a16="http://schemas.microsoft.com/office/drawing/2014/main" id="{ACD0DCBD-3FEF-4229-A339-0F2FC7A58552}"/>
              </a:ext>
            </a:extLst>
          </p:cNvPr>
          <p:cNvSpPr/>
          <p:nvPr/>
        </p:nvSpPr>
        <p:spPr>
          <a:xfrm>
            <a:off x="1" y="3593427"/>
            <a:ext cx="3381274" cy="33023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543763" y="3667323"/>
            <a:ext cx="2293750" cy="193899"/>
          </a:xfrm>
          <a:prstGeom prst="rect">
            <a:avLst/>
          </a:prstGeom>
          <a:noFill/>
        </p:spPr>
        <p:txBody>
          <a:bodyPr wrap="square" lIns="0" tIns="0" rIns="0" bIns="0" rtlCol="0" anchor="t">
            <a:spAutoFit/>
          </a:bodyPr>
          <a:lstStyle/>
          <a:p>
            <a:pPr algn="ctr">
              <a:lnSpc>
                <a:spcPct val="90000"/>
              </a:lnSpc>
            </a:pPr>
            <a:r>
              <a:rPr lang="es-ES" sz="1400" b="1" dirty="0">
                <a:solidFill>
                  <a:schemeClr val="bg1"/>
                </a:solidFill>
                <a:ea typeface="+mn-lt"/>
                <a:cs typeface="+mn-lt"/>
              </a:rPr>
              <a:t>COMO PROTEGER A SUS HIJOS </a:t>
            </a:r>
            <a:endParaRPr lang="en-US" sz="1400" b="1" dirty="0">
              <a:solidFill>
                <a:schemeClr val="bg1"/>
              </a:solidFill>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109080" y="3997561"/>
            <a:ext cx="3225880" cy="2845004"/>
          </a:xfrm>
          <a:prstGeom prst="rect">
            <a:avLst/>
          </a:prstGeom>
          <a:noFill/>
        </p:spPr>
        <p:txBody>
          <a:bodyPr wrap="square" lIns="0" tIns="0" rIns="0" bIns="0" rtlCol="0" anchor="t">
            <a:noAutofit/>
          </a:bodyPr>
          <a:lstStyle/>
          <a:p>
            <a:pPr marL="171450" indent="-171450">
              <a:lnSpc>
                <a:spcPct val="95000"/>
              </a:lnSpc>
              <a:spcAft>
                <a:spcPts val="300"/>
              </a:spcAft>
              <a:buClr>
                <a:srgbClr val="0E5299"/>
              </a:buClr>
              <a:buSzPct val="225000"/>
              <a:buFont typeface="Calibri" panose="020F0502020204030204" pitchFamily="34" charset="0"/>
              <a:buChar char="₊"/>
            </a:pPr>
            <a:r>
              <a:rPr lang="es-MX" sz="1050" dirty="0">
                <a:ea typeface="+mn-lt"/>
                <a:cs typeface="+mn-lt"/>
              </a:rPr>
              <a:t>Vacúnese y vacune a sus hijos mayores de 6 meses.</a:t>
            </a:r>
            <a:endParaRPr lang="es-MX" sz="1050" dirty="0">
              <a:cs typeface="Calibri"/>
            </a:endParaRPr>
          </a:p>
          <a:p>
            <a:pPr marL="171450" indent="-171450">
              <a:lnSpc>
                <a:spcPct val="95000"/>
              </a:lnSpc>
              <a:spcAft>
                <a:spcPts val="300"/>
              </a:spcAft>
              <a:buClr>
                <a:srgbClr val="0E5299"/>
              </a:buClr>
              <a:buSzPct val="225000"/>
              <a:buFont typeface="Calibri" panose="020F0502020204030204" pitchFamily="34" charset="0"/>
              <a:buChar char="₊"/>
            </a:pPr>
            <a:r>
              <a:rPr lang="es-MX" sz="1050" dirty="0">
                <a:ea typeface="+mn-lt"/>
                <a:cs typeface="+mn-lt"/>
              </a:rPr>
              <a:t>Use cubrebocas en espacios cerrados con muchas personas, </a:t>
            </a:r>
            <a:r>
              <a:rPr lang="es-ES" sz="1050" dirty="0">
                <a:ea typeface="+mn-lt"/>
                <a:cs typeface="+mn-lt"/>
              </a:rPr>
              <a:t>aun si </a:t>
            </a:r>
            <a:r>
              <a:rPr lang="es-419" sz="1050" dirty="0">
                <a:ea typeface="+mn-lt"/>
                <a:cs typeface="+mn-lt"/>
              </a:rPr>
              <a:t>está</a:t>
            </a:r>
            <a:r>
              <a:rPr lang="es-ES" sz="1050" dirty="0">
                <a:ea typeface="+mn-lt"/>
                <a:cs typeface="+mn-lt"/>
              </a:rPr>
              <a:t> al día con sus vacunas</a:t>
            </a:r>
            <a:r>
              <a:rPr lang="es-MX" sz="1050" dirty="0">
                <a:ea typeface="+mn-lt"/>
                <a:cs typeface="+mn-lt"/>
              </a:rPr>
              <a:t>. </a:t>
            </a:r>
            <a:endParaRPr lang="es-MX" sz="1050">
              <a:ea typeface="Calibri"/>
              <a:cs typeface="Calibri" panose="020F0502020204030204"/>
            </a:endParaRPr>
          </a:p>
          <a:p>
            <a:pPr marL="171450" indent="-171450">
              <a:lnSpc>
                <a:spcPct val="95000"/>
              </a:lnSpc>
              <a:spcAft>
                <a:spcPts val="300"/>
              </a:spcAft>
              <a:buClr>
                <a:srgbClr val="0E5299"/>
              </a:buClr>
              <a:buSzPct val="225000"/>
              <a:buFont typeface="Calibri,Sans-Serif" panose="020F0502020204030204" pitchFamily="34" charset="0"/>
              <a:buChar char="₊"/>
            </a:pPr>
            <a:r>
              <a:rPr lang="es-419" sz="1050" b="1" dirty="0">
                <a:ea typeface="+mn-lt"/>
                <a:cs typeface="+mn-lt"/>
              </a:rPr>
              <a:t>Si su hijo estuvo expuesto a COVID-19</a:t>
            </a:r>
            <a:r>
              <a:rPr lang="es-ES" sz="1050" b="1" dirty="0">
                <a:ea typeface="+mn-lt"/>
                <a:cs typeface="+mn-lt"/>
              </a:rPr>
              <a:t> siga estos pasos, aunque esté vacunado</a:t>
            </a:r>
            <a:r>
              <a:rPr lang="es-419" sz="1050" b="1" dirty="0">
                <a:ea typeface="+mn-lt"/>
                <a:cs typeface="+mn-lt"/>
              </a:rPr>
              <a:t>:</a:t>
            </a:r>
          </a:p>
          <a:p>
            <a:pPr marL="228600" lvl="1" indent="-109538">
              <a:lnSpc>
                <a:spcPct val="95000"/>
              </a:lnSpc>
              <a:spcAft>
                <a:spcPts val="300"/>
              </a:spcAft>
              <a:buClr>
                <a:srgbClr val="0E5299"/>
              </a:buClr>
              <a:buSzPct val="125000"/>
              <a:buFont typeface="Arial" panose="020B0604020202020204" pitchFamily="34" charset="0"/>
              <a:buChar char="•"/>
            </a:pPr>
            <a:r>
              <a:rPr lang="es-419" sz="1050" dirty="0">
                <a:ea typeface="+mn-lt"/>
                <a:cs typeface="+mn-lt"/>
              </a:rPr>
              <a:t>De los 2 </a:t>
            </a:r>
            <a:r>
              <a:rPr lang="es-ES" sz="1050" dirty="0">
                <a:ea typeface="+mn-lt"/>
                <a:cs typeface="+mn-lt"/>
              </a:rPr>
              <a:t>años</a:t>
            </a:r>
            <a:r>
              <a:rPr lang="es-419" sz="1050" dirty="0">
                <a:ea typeface="+mn-lt"/>
                <a:cs typeface="+mn-lt"/>
              </a:rPr>
              <a:t> en adelante, use un cubrebocas o respirador  por 10 días. </a:t>
            </a:r>
          </a:p>
          <a:p>
            <a:pPr marL="228600" lvl="1" indent="-109538">
              <a:lnSpc>
                <a:spcPct val="95000"/>
              </a:lnSpc>
              <a:spcAft>
                <a:spcPts val="300"/>
              </a:spcAft>
              <a:buClr>
                <a:srgbClr val="0E5299"/>
              </a:buClr>
              <a:buSzPct val="125000"/>
              <a:buFont typeface="Arial" panose="020B0604020202020204" pitchFamily="34" charset="0"/>
              <a:buChar char="•"/>
            </a:pPr>
            <a:r>
              <a:rPr lang="es-419" sz="1050" dirty="0">
                <a:ea typeface="+mn-lt"/>
                <a:cs typeface="+mn-lt"/>
              </a:rPr>
              <a:t>Si tiene síntomas: Hágale la prueba inmediatamente. Si la prueba sale negativa, hágasela otra vez en 48 horas. </a:t>
            </a:r>
          </a:p>
          <a:p>
            <a:pPr marL="228600" lvl="1" indent="-109538">
              <a:lnSpc>
                <a:spcPct val="95000"/>
              </a:lnSpc>
              <a:spcAft>
                <a:spcPts val="300"/>
              </a:spcAft>
              <a:buClr>
                <a:srgbClr val="0E5299"/>
              </a:buClr>
              <a:buSzPct val="125000"/>
              <a:buFont typeface="Arial" panose="020B0604020202020204" pitchFamily="34" charset="0"/>
              <a:buChar char="•"/>
            </a:pPr>
            <a:r>
              <a:rPr lang="es-419" sz="1050" dirty="0">
                <a:ea typeface="+mn-lt"/>
                <a:cs typeface="+mn-lt"/>
              </a:rPr>
              <a:t>Si no tiene síntomas: Hágale la prueba al menos 5 días después de la exposición. Si la prueba sale negativa, hágasela otra vez en 48 horas  y, si el segundo resultado sale negativo, hágasela otra vez 48 horas después. Hable con su proveedor de salud si cree que su hijo está enfermo.</a:t>
            </a:r>
          </a:p>
          <a:p>
            <a:pPr marL="228600" lvl="1" indent="-109538">
              <a:lnSpc>
                <a:spcPct val="95000"/>
              </a:lnSpc>
              <a:spcAft>
                <a:spcPts val="300"/>
              </a:spcAft>
              <a:buClr>
                <a:srgbClr val="0E5299"/>
              </a:buClr>
              <a:buSzPct val="125000"/>
              <a:buFont typeface="Arial" panose="020B0604020202020204" pitchFamily="34" charset="0"/>
              <a:buChar char="•"/>
            </a:pPr>
            <a:r>
              <a:rPr lang="es-ES" sz="1050" dirty="0">
                <a:ea typeface="+mn-lt"/>
                <a:cs typeface="+mn-lt"/>
              </a:rPr>
              <a:t>Si la prueba da positiva, consulte las directrices de los CDC sobre cómo aislarse</a:t>
            </a:r>
            <a:r>
              <a:rPr lang="en-US" sz="1050" dirty="0">
                <a:ea typeface="+mn-lt"/>
                <a:cs typeface="+mn-lt"/>
              </a:rPr>
              <a:t>. </a:t>
            </a:r>
            <a:endParaRPr lang="es-419" sz="1100">
              <a:ea typeface="+mn-lt"/>
              <a:cs typeface="+mn-lt"/>
            </a:endParaRPr>
          </a:p>
        </p:txBody>
      </p:sp>
      <p:sp>
        <p:nvSpPr>
          <p:cNvPr id="102" name="TextBox 101">
            <a:extLst>
              <a:ext uri="{FF2B5EF4-FFF2-40B4-BE49-F238E27FC236}">
                <a16:creationId xmlns:a16="http://schemas.microsoft.com/office/drawing/2014/main" id="{4C21A323-F65B-48A5-B37D-2CE703D9F642}"/>
              </a:ext>
            </a:extLst>
          </p:cNvPr>
          <p:cNvSpPr txBox="1"/>
          <p:nvPr/>
        </p:nvSpPr>
        <p:spPr>
          <a:xfrm>
            <a:off x="122331" y="6789834"/>
            <a:ext cx="1535421" cy="276999"/>
          </a:xfrm>
          <a:prstGeom prst="rect">
            <a:avLst/>
          </a:prstGeom>
          <a:noFill/>
        </p:spPr>
        <p:txBody>
          <a:bodyPr wrap="square" lIns="91440" tIns="45720" rIns="91440" bIns="45720" anchor="t">
            <a:spAutoFit/>
          </a:bodyPr>
          <a:lstStyle/>
          <a:p>
            <a:r>
              <a:rPr lang="es-MX" sz="1200" b="1" dirty="0">
                <a:ea typeface="+mn-lt"/>
                <a:cs typeface="+mn-lt"/>
              </a:rPr>
              <a:t>Recomendaciones</a:t>
            </a:r>
            <a:endParaRPr lang="es-MX" sz="1200" b="1" dirty="0"/>
          </a:p>
        </p:txBody>
      </p:sp>
      <p:sp>
        <p:nvSpPr>
          <p:cNvPr id="110" name="TextBox 109">
            <a:extLst>
              <a:ext uri="{FF2B5EF4-FFF2-40B4-BE49-F238E27FC236}">
                <a16:creationId xmlns:a16="http://schemas.microsoft.com/office/drawing/2014/main" id="{BF247A29-5D55-4E85-ABEB-BD2C8E643642}"/>
              </a:ext>
            </a:extLst>
          </p:cNvPr>
          <p:cNvSpPr txBox="1"/>
          <p:nvPr/>
        </p:nvSpPr>
        <p:spPr>
          <a:xfrm>
            <a:off x="122331" y="7055406"/>
            <a:ext cx="3032835" cy="581698"/>
          </a:xfrm>
          <a:prstGeom prst="rect">
            <a:avLst/>
          </a:prstGeom>
          <a:noFill/>
        </p:spPr>
        <p:txBody>
          <a:bodyPr wrap="square" lIns="0" tIns="0" rIns="0" bIns="0" rtlCol="0" anchor="t">
            <a:spAutoFit/>
          </a:bodyPr>
          <a:lstStyle/>
          <a:p>
            <a:pPr marL="171450" indent="-171450">
              <a:lnSpc>
                <a:spcPct val="90000"/>
              </a:lnSpc>
              <a:buClr>
                <a:srgbClr val="0E5299"/>
              </a:buClr>
              <a:buSzPct val="225000"/>
              <a:buFont typeface="Calibri,Sans-Serif" panose="020F0502020204030204" pitchFamily="34" charset="0"/>
              <a:buChar char="₊"/>
            </a:pPr>
            <a:r>
              <a:rPr lang="es-419" sz="1050" dirty="0">
                <a:ea typeface="+mn-lt"/>
                <a:cs typeface="+mn-lt"/>
              </a:rPr>
              <a:t>Para las personas embarazadas de cualquier edad, amamantando o tratando de quedar embarazadas, las vacunas son muy importantes para que se mantengan ellas y sus bebés sanos.</a:t>
            </a:r>
            <a:endParaRPr lang="en-US" sz="1050" dirty="0">
              <a:ea typeface="+mn-lt"/>
              <a:cs typeface="+mn-lt"/>
            </a:endParaRPr>
          </a:p>
        </p:txBody>
      </p:sp>
      <p:grpSp>
        <p:nvGrpSpPr>
          <p:cNvPr id="23" name="Group 22">
            <a:extLst>
              <a:ext uri="{FF2B5EF4-FFF2-40B4-BE49-F238E27FC236}">
                <a16:creationId xmlns:a16="http://schemas.microsoft.com/office/drawing/2014/main" id="{3F08C5E1-B5FE-42DF-8B15-A2749134B9D4}"/>
              </a:ext>
            </a:extLst>
          </p:cNvPr>
          <p:cNvGrpSpPr/>
          <p:nvPr/>
        </p:nvGrpSpPr>
        <p:grpSpPr>
          <a:xfrm>
            <a:off x="3501140" y="4363979"/>
            <a:ext cx="1435760" cy="1382076"/>
            <a:chOff x="5135598" y="2604778"/>
            <a:chExt cx="1435760" cy="1382076"/>
          </a:xfrm>
        </p:grpSpPr>
        <p:grpSp>
          <p:nvGrpSpPr>
            <p:cNvPr id="73" name="Group 72">
              <a:extLst>
                <a:ext uri="{FF2B5EF4-FFF2-40B4-BE49-F238E27FC236}">
                  <a16:creationId xmlns:a16="http://schemas.microsoft.com/office/drawing/2014/main" id="{A6464CD6-8865-46AB-9FBF-1731EA4E91CB}"/>
                </a:ext>
              </a:extLst>
            </p:cNvPr>
            <p:cNvGrpSpPr/>
            <p:nvPr/>
          </p:nvGrpSpPr>
          <p:grpSpPr>
            <a:xfrm>
              <a:off x="5417341" y="2604778"/>
              <a:ext cx="886850" cy="886850"/>
              <a:chOff x="4125623" y="3537465"/>
              <a:chExt cx="1906877" cy="1906877"/>
            </a:xfrm>
          </p:grpSpPr>
          <p:sp>
            <p:nvSpPr>
              <p:cNvPr id="82" name="Rectangle 81">
                <a:extLst>
                  <a:ext uri="{FF2B5EF4-FFF2-40B4-BE49-F238E27FC236}">
                    <a16:creationId xmlns:a16="http://schemas.microsoft.com/office/drawing/2014/main" id="{80092A64-A5F1-48BC-905E-3C5564DD67E9}"/>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a:extLst>
                  <a:ext uri="{FF2B5EF4-FFF2-40B4-BE49-F238E27FC236}">
                    <a16:creationId xmlns:a16="http://schemas.microsoft.com/office/drawing/2014/main" id="{F91DB256-6245-4A85-9184-520D9D57336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93589" y="3691146"/>
                <a:ext cx="1599516" cy="1599516"/>
              </a:xfrm>
              <a:prstGeom prst="rect">
                <a:avLst/>
              </a:prstGeom>
            </p:spPr>
          </p:pic>
        </p:grpSp>
        <p:sp>
          <p:nvSpPr>
            <p:cNvPr id="85" name="TextBox 84">
              <a:extLst>
                <a:ext uri="{FF2B5EF4-FFF2-40B4-BE49-F238E27FC236}">
                  <a16:creationId xmlns:a16="http://schemas.microsoft.com/office/drawing/2014/main" id="{B1564BBC-A5E1-4137-ABA7-0DDCB508642F}"/>
                </a:ext>
              </a:extLst>
            </p:cNvPr>
            <p:cNvSpPr txBox="1"/>
            <p:nvPr/>
          </p:nvSpPr>
          <p:spPr>
            <a:xfrm>
              <a:off x="5135598" y="3550581"/>
              <a:ext cx="1435760" cy="436273"/>
            </a:xfrm>
            <a:prstGeom prst="rect">
              <a:avLst/>
            </a:prstGeom>
            <a:noFill/>
          </p:spPr>
          <p:txBody>
            <a:bodyPr wrap="square" lIns="0" tIns="0" rIns="0" bIns="0" rtlCol="0" anchor="t">
              <a:spAutoFit/>
            </a:bodyPr>
            <a:lstStyle/>
            <a:p>
              <a:pPr algn="ctr">
                <a:lnSpc>
                  <a:spcPct val="90000"/>
                </a:lnSpc>
              </a:pPr>
              <a:r>
                <a:rPr lang="es-MX" sz="1050" b="1" dirty="0">
                  <a:ea typeface="+mn-lt"/>
                  <a:cs typeface="+mn-lt"/>
                </a:rPr>
                <a:t>Se sentirán </a:t>
              </a:r>
              <a:br>
                <a:rPr lang="es-MX" sz="1050" b="1" dirty="0">
                  <a:ea typeface="+mn-lt"/>
                  <a:cs typeface="+mn-lt"/>
                </a:rPr>
              </a:br>
              <a:r>
                <a:rPr lang="es-MX" sz="1050" b="1" dirty="0">
                  <a:ea typeface="+mn-lt"/>
                  <a:cs typeface="+mn-lt"/>
                </a:rPr>
                <a:t>mejor</a:t>
              </a:r>
              <a:r>
                <a:rPr lang="es-MX" sz="1050" b="1" dirty="0">
                  <a:cs typeface="Calibri"/>
                </a:rPr>
                <a:t> </a:t>
              </a:r>
              <a:r>
                <a:rPr lang="es-MX" sz="1050" b="1" dirty="0">
                  <a:ea typeface="+mn-lt"/>
                  <a:cs typeface="+mn-lt"/>
                </a:rPr>
                <a:t>después </a:t>
              </a:r>
              <a:br>
                <a:rPr lang="es-MX" sz="1050" b="1" dirty="0">
                  <a:ea typeface="+mn-lt"/>
                  <a:cs typeface="+mn-lt"/>
                </a:rPr>
              </a:br>
              <a:r>
                <a:rPr lang="es-MX" sz="1050" b="1" dirty="0">
                  <a:ea typeface="+mn-lt"/>
                  <a:cs typeface="+mn-lt"/>
                </a:rPr>
                <a:t>de unos días.</a:t>
              </a:r>
              <a:endParaRPr lang="es-MX" sz="1050" b="1" dirty="0"/>
            </a:p>
          </p:txBody>
        </p:sp>
      </p:grpSp>
      <p:grpSp>
        <p:nvGrpSpPr>
          <p:cNvPr id="28" name="Group 27">
            <a:extLst>
              <a:ext uri="{FF2B5EF4-FFF2-40B4-BE49-F238E27FC236}">
                <a16:creationId xmlns:a16="http://schemas.microsoft.com/office/drawing/2014/main" id="{CAE24148-D65E-4287-91A0-7DB969F37A63}"/>
              </a:ext>
            </a:extLst>
          </p:cNvPr>
          <p:cNvGrpSpPr/>
          <p:nvPr/>
        </p:nvGrpSpPr>
        <p:grpSpPr>
          <a:xfrm>
            <a:off x="4978977" y="5981769"/>
            <a:ext cx="1667606" cy="1527228"/>
            <a:chOff x="5019675" y="5955259"/>
            <a:chExt cx="1667606" cy="1527228"/>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17341" y="5955259"/>
              <a:ext cx="884649" cy="923804"/>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38062" y="6700715"/>
                <a:ext cx="1496071" cy="1906877"/>
              </a:xfrm>
              <a:prstGeom prst="rect">
                <a:avLst/>
              </a:prstGeom>
            </p:spPr>
          </p:pic>
        </p:grpSp>
        <p:sp>
          <p:nvSpPr>
            <p:cNvPr id="8" name="TextBox 7">
              <a:extLst>
                <a:ext uri="{FF2B5EF4-FFF2-40B4-BE49-F238E27FC236}">
                  <a16:creationId xmlns:a16="http://schemas.microsoft.com/office/drawing/2014/main" id="{5CDC777A-2B14-4520-B26B-AA08056F7C69}"/>
                </a:ext>
              </a:extLst>
            </p:cNvPr>
            <p:cNvSpPr txBox="1"/>
            <p:nvPr/>
          </p:nvSpPr>
          <p:spPr>
            <a:xfrm>
              <a:off x="5019675" y="6900789"/>
              <a:ext cx="1667606" cy="5816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pPr>
              <a:r>
                <a:rPr lang="es-MX" sz="1050" b="1" dirty="0">
                  <a:ea typeface="+mn-lt"/>
                  <a:cs typeface="+mn-lt"/>
                </a:rPr>
                <a:t>¡Vacunarse protege a </a:t>
              </a:r>
              <a:br>
                <a:rPr lang="es-MX" sz="1050" b="1" dirty="0">
                  <a:ea typeface="+mn-lt"/>
                  <a:cs typeface="+mn-lt"/>
                </a:rPr>
              </a:br>
              <a:r>
                <a:rPr lang="es-MX" sz="1050" b="1" dirty="0">
                  <a:ea typeface="+mn-lt"/>
                  <a:cs typeface="+mn-lt"/>
                </a:rPr>
                <a:t>los niños como a otras </a:t>
              </a:r>
              <a:br>
                <a:rPr lang="es-MX" sz="1050" b="1" dirty="0">
                  <a:ea typeface="+mn-lt"/>
                  <a:cs typeface="+mn-lt"/>
                </a:rPr>
              </a:br>
              <a:r>
                <a:rPr lang="es-MX" sz="1050" b="1" dirty="0">
                  <a:ea typeface="+mn-lt"/>
                  <a:cs typeface="+mn-lt"/>
                </a:rPr>
                <a:t>personas de enfermarse </a:t>
              </a:r>
              <a:br>
                <a:rPr lang="es-MX" sz="1050" b="1" dirty="0">
                  <a:ea typeface="+mn-lt"/>
                  <a:cs typeface="+mn-lt"/>
                </a:rPr>
              </a:br>
              <a:r>
                <a:rPr lang="es-MX" sz="1050" b="1" dirty="0">
                  <a:ea typeface="+mn-lt"/>
                  <a:cs typeface="+mn-lt"/>
                </a:rPr>
                <a:t>gravemente por COVID-19!</a:t>
              </a:r>
              <a:endParaRPr lang="en-US" b="1" dirty="0">
                <a:ea typeface="+mn-lt"/>
                <a:cs typeface="+mn-lt"/>
              </a:endParaRPr>
            </a:p>
          </p:txBody>
        </p:sp>
      </p:grpSp>
      <p:pic>
        <p:nvPicPr>
          <p:cNvPr id="83" name="Picture 82" descr="A picture containing text&#10;&#10;Description automatically generated">
            <a:extLst>
              <a:ext uri="{FF2B5EF4-FFF2-40B4-BE49-F238E27FC236}">
                <a16:creationId xmlns:a16="http://schemas.microsoft.com/office/drawing/2014/main" id="{9F999D68-7C24-FC59-4BB1-A16452DF976E}"/>
              </a:ext>
            </a:extLst>
          </p:cNvPr>
          <p:cNvPicPr>
            <a:picLocks noChangeAspect="1"/>
          </p:cNvPicPr>
          <p:nvPr/>
        </p:nvPicPr>
        <p:blipFill rotWithShape="1">
          <a:blip r:embed="rId19">
            <a:extLst>
              <a:ext uri="{28A0092B-C50C-407E-A947-70E740481C1C}">
                <a14:useLocalDpi xmlns:a14="http://schemas.microsoft.com/office/drawing/2010/main" val="0"/>
              </a:ext>
            </a:extLst>
          </a:blip>
          <a:srcRect b="13307"/>
          <a:stretch/>
        </p:blipFill>
        <p:spPr>
          <a:xfrm>
            <a:off x="3817354" y="6020918"/>
            <a:ext cx="818281" cy="845497"/>
          </a:xfrm>
          <a:prstGeom prst="rect">
            <a:avLst/>
          </a:prstGeom>
        </p:spPr>
      </p:pic>
      <p:sp>
        <p:nvSpPr>
          <p:cNvPr id="5" name="Google Shape;56;p13">
            <a:extLst>
              <a:ext uri="{FF2B5EF4-FFF2-40B4-BE49-F238E27FC236}">
                <a16:creationId xmlns:a16="http://schemas.microsoft.com/office/drawing/2014/main" id="{98CBCAC7-F43B-6945-72FF-B5A089236FF5}"/>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6" name="Google Shape;55;p13">
            <a:extLst>
              <a:ext uri="{FF2B5EF4-FFF2-40B4-BE49-F238E27FC236}">
                <a16:creationId xmlns:a16="http://schemas.microsoft.com/office/drawing/2014/main" id="{0580BD25-A979-A673-7927-7C95B31C88BE}"/>
              </a:ext>
            </a:extLst>
          </p:cNvPr>
          <p:cNvSpPr/>
          <p:nvPr/>
        </p:nvSpPr>
        <p:spPr>
          <a:xfrm>
            <a:off x="10495705" y="373809"/>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cxnSp>
        <p:nvCxnSpPr>
          <p:cNvPr id="9" name="Straight Arrow Connector 8">
            <a:extLst>
              <a:ext uri="{FF2B5EF4-FFF2-40B4-BE49-F238E27FC236}">
                <a16:creationId xmlns:a16="http://schemas.microsoft.com/office/drawing/2014/main" id="{19F4D1F5-0B16-F2E4-FBD5-4D6FE4BB4E9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2AB4C5D-975E-5E0F-9DEF-B11AE9831F13}"/>
              </a:ext>
            </a:extLst>
          </p:cNvPr>
          <p:cNvGrpSpPr/>
          <p:nvPr/>
        </p:nvGrpSpPr>
        <p:grpSpPr>
          <a:xfrm>
            <a:off x="3608756" y="2675897"/>
            <a:ext cx="1241736" cy="1377058"/>
            <a:chOff x="5204873" y="890874"/>
            <a:chExt cx="1241736" cy="1377058"/>
          </a:xfrm>
        </p:grpSpPr>
        <p:sp>
          <p:nvSpPr>
            <p:cNvPr id="55" name="Rectangle 54">
              <a:extLst>
                <a:ext uri="{FF2B5EF4-FFF2-40B4-BE49-F238E27FC236}">
                  <a16:creationId xmlns:a16="http://schemas.microsoft.com/office/drawing/2014/main" id="{482EC1C3-0E80-45C7-B781-D237CC6D5E82}"/>
                </a:ext>
              </a:extLst>
            </p:cNvPr>
            <p:cNvSpPr/>
            <p:nvPr/>
          </p:nvSpPr>
          <p:spPr>
            <a:xfrm>
              <a:off x="5374396" y="890874"/>
              <a:ext cx="898622" cy="886850"/>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204873" y="1831659"/>
              <a:ext cx="1241736" cy="436273"/>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La vacuna contra COVID-19 es segura y eficaz para los niños. </a:t>
              </a:r>
            </a:p>
          </p:txBody>
        </p:sp>
        <p:pic>
          <p:nvPicPr>
            <p:cNvPr id="10" name="Picture 9" descr="A person in a white coat and mask giving a vaccine to a person&#10;&#10;Description automatically generated">
              <a:extLst>
                <a:ext uri="{FF2B5EF4-FFF2-40B4-BE49-F238E27FC236}">
                  <a16:creationId xmlns:a16="http://schemas.microsoft.com/office/drawing/2014/main" id="{123C7CD4-DA62-1833-FBB4-CD402062E36A}"/>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5374453" y="903748"/>
              <a:ext cx="898622" cy="869731"/>
            </a:xfrm>
            <a:prstGeom prst="rect">
              <a:avLst/>
            </a:prstGeom>
          </p:spPr>
        </p:pic>
      </p:grpSp>
    </p:spTree>
    <p:extLst>
      <p:ext uri="{BB962C8B-B14F-4D97-AF65-F5344CB8AC3E}">
        <p14:creationId xmlns:p14="http://schemas.microsoft.com/office/powerpoint/2010/main" val="48268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Qr code&#10;&#10;Description automatically generated">
            <a:extLst>
              <a:ext uri="{FF2B5EF4-FFF2-40B4-BE49-F238E27FC236}">
                <a16:creationId xmlns:a16="http://schemas.microsoft.com/office/drawing/2014/main" id="{C0207B2D-6CD3-42AE-9B3E-BDCE497BC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80028"/>
            <a:ext cx="854790" cy="854790"/>
          </a:xfrm>
          <a:prstGeom prst="rect">
            <a:avLst/>
          </a:prstGeom>
        </p:spPr>
      </p:pic>
      <p:pic>
        <p:nvPicPr>
          <p:cNvPr id="38" name="Picture 37" descr="Qr code&#10;&#10;Description automatically generated">
            <a:extLst>
              <a:ext uri="{FF2B5EF4-FFF2-40B4-BE49-F238E27FC236}">
                <a16:creationId xmlns:a16="http://schemas.microsoft.com/office/drawing/2014/main" id="{E79F6362-7804-499D-B6D2-143C24474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036" y="5171542"/>
            <a:ext cx="848484" cy="848484"/>
          </a:xfrm>
          <a:prstGeom prst="rect">
            <a:avLst/>
          </a:prstGeom>
        </p:spPr>
      </p:pic>
      <p:pic>
        <p:nvPicPr>
          <p:cNvPr id="5" name="Picture 4">
            <a:extLst>
              <a:ext uri="{FF2B5EF4-FFF2-40B4-BE49-F238E27FC236}">
                <a16:creationId xmlns:a16="http://schemas.microsoft.com/office/drawing/2014/main" id="{8F9A2D03-8422-44BC-8009-182E0B364D44}"/>
              </a:ext>
            </a:extLst>
          </p:cNvPr>
          <p:cNvPicPr>
            <a:picLocks noChangeAspect="1"/>
          </p:cNvPicPr>
          <p:nvPr/>
        </p:nvPicPr>
        <p:blipFill>
          <a:blip r:embed="rId5"/>
          <a:stretch>
            <a:fillRect/>
          </a:stretch>
        </p:blipFill>
        <p:spPr>
          <a:xfrm>
            <a:off x="6684894" y="0"/>
            <a:ext cx="3371380" cy="4560203"/>
          </a:xfrm>
          <a:prstGeom prst="rect">
            <a:avLst/>
          </a:prstGeom>
        </p:spPr>
      </p:pic>
      <p:pic>
        <p:nvPicPr>
          <p:cNvPr id="41" name="Picture 40" descr="A picture containing doll, vector graphics&#10;&#10;Description automatically generated">
            <a:extLst>
              <a:ext uri="{FF2B5EF4-FFF2-40B4-BE49-F238E27FC236}">
                <a16:creationId xmlns:a16="http://schemas.microsoft.com/office/drawing/2014/main" id="{1806B1C9-5D71-4324-84DC-05D1A1033A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0258" y="267814"/>
            <a:ext cx="2988023" cy="4342202"/>
          </a:xfrm>
          <a:prstGeom prst="rect">
            <a:avLst/>
          </a:prstGeom>
        </p:spPr>
      </p:pic>
      <p:pic>
        <p:nvPicPr>
          <p:cNvPr id="6" name="Picture 5">
            <a:extLst>
              <a:ext uri="{FF2B5EF4-FFF2-40B4-BE49-F238E27FC236}">
                <a16:creationId xmlns:a16="http://schemas.microsoft.com/office/drawing/2014/main" id="{F79A6490-1CDC-49DF-B90A-AA9B6341D34A}"/>
              </a:ext>
            </a:extLst>
          </p:cNvPr>
          <p:cNvPicPr>
            <a:picLocks noChangeAspect="1"/>
          </p:cNvPicPr>
          <p:nvPr/>
        </p:nvPicPr>
        <p:blipFill>
          <a:blip r:embed="rId7"/>
          <a:stretch>
            <a:fillRect/>
          </a:stretch>
        </p:blipFill>
        <p:spPr>
          <a:xfrm>
            <a:off x="6615765" y="3959142"/>
            <a:ext cx="3584759" cy="3865199"/>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1"/>
            <a:ext cx="3385517" cy="72866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96145" y="5960403"/>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196145" y="7043678"/>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490301" y="221039"/>
            <a:ext cx="3042634" cy="387798"/>
          </a:xfrm>
          <a:prstGeom prst="rect">
            <a:avLst/>
          </a:prstGeom>
          <a:noFill/>
        </p:spPr>
        <p:txBody>
          <a:bodyPr wrap="square" lIns="0" tIns="0" rIns="0" bIns="0" rtlCol="0" anchor="t">
            <a:spAutoFit/>
          </a:bodyPr>
          <a:lstStyle/>
          <a:p>
            <a:pPr algn="ctr">
              <a:lnSpc>
                <a:spcPct val="90000"/>
              </a:lnSpc>
              <a:spcAft>
                <a:spcPts val="600"/>
              </a:spcAft>
            </a:pPr>
            <a:r>
              <a:rPr lang="es-ES" sz="1400" b="1" dirty="0">
                <a:solidFill>
                  <a:schemeClr val="bg1"/>
                </a:solidFill>
                <a:ea typeface="+mn-lt"/>
                <a:cs typeface="+mn-lt"/>
              </a:rPr>
              <a:t>¿CÓMO PUEDO OBTENER UNA VACUNA CONTRA COVID-19 PARA MI HIJO?</a:t>
            </a:r>
            <a:endParaRPr lang="en-US" sz="1400" b="1" dirty="0">
              <a:solidFill>
                <a:schemeClr val="bg1"/>
              </a:solidFill>
              <a:cs typeface="Calibri"/>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00460" y="820594"/>
            <a:ext cx="3007694" cy="3577903"/>
          </a:xfrm>
          <a:prstGeom prst="rect">
            <a:avLst/>
          </a:prstGeom>
          <a:noFill/>
        </p:spPr>
        <p:txBody>
          <a:bodyPr wrap="square" lIns="0" tIns="0" rIns="0" bIns="0" rtlCol="0" anchor="t">
            <a:spAutoFit/>
          </a:bodyPr>
          <a:lstStyle/>
          <a:p>
            <a:pPr algn="l" rtl="0" fontAlgn="base">
              <a:spcAft>
                <a:spcPts val="300"/>
              </a:spcAft>
            </a:pPr>
            <a:r>
              <a:rPr lang="es-VE" sz="1050" b="1" i="0" u="none" strike="noStrike" dirty="0">
                <a:solidFill>
                  <a:srgbClr val="000000"/>
                </a:solidFill>
                <a:effectLst/>
              </a:rPr>
              <a:t>La vacuna es gratis para la mayoría de las personas, incluso para los que no tienen seguro médico. </a:t>
            </a:r>
            <a:r>
              <a:rPr lang="en-US" sz="1050" b="1" i="0" u="none" strike="noStrike" dirty="0">
                <a:solidFill>
                  <a:srgbClr val="000000"/>
                </a:solidFill>
                <a:effectLst/>
              </a:rPr>
              <a:t>​</a:t>
            </a:r>
            <a:r>
              <a:rPr lang="en-US" sz="1050" b="0" i="0" dirty="0">
                <a:solidFill>
                  <a:srgbClr val="000000"/>
                </a:solidFill>
                <a:effectLst/>
              </a:rPr>
              <a:t>​</a:t>
            </a:r>
            <a:endParaRPr lang="en-US" sz="1050" u="none" strike="noStrike" dirty="0">
              <a:solidFill>
                <a:srgbClr val="000000"/>
              </a:solidFill>
              <a:ea typeface="Calibri"/>
              <a:cs typeface="Calibri"/>
            </a:endParaRPr>
          </a:p>
          <a:p>
            <a:pPr algn="l" rtl="0" fontAlgn="base">
              <a:spcAft>
                <a:spcPts val="300"/>
              </a:spcAft>
            </a:pPr>
            <a:r>
              <a:rPr lang="es-VE" sz="1050" b="1" i="0" u="none" strike="noStrike" dirty="0">
                <a:solidFill>
                  <a:srgbClr val="000000"/>
                </a:solidFill>
                <a:effectLst/>
              </a:rPr>
              <a:t>Pregunte dónde puede conseguir gratis la vacuna actualizada contra COVID-19: ​</a:t>
            </a:r>
            <a:r>
              <a:rPr lang="en-US" sz="1050" b="0" i="0" dirty="0">
                <a:solidFill>
                  <a:srgbClr val="000000"/>
                </a:solidFill>
                <a:effectLst/>
              </a:rPr>
              <a:t>​</a:t>
            </a:r>
            <a:endParaRPr lang="en-US" sz="1050" b="0" i="0" dirty="0">
              <a:solidFill>
                <a:srgbClr val="000000"/>
              </a:solidFill>
              <a:effectLst/>
              <a:ea typeface="Calibri"/>
              <a:cs typeface="Calibri"/>
            </a:endParaRPr>
          </a:p>
          <a:p>
            <a:pPr marL="171450" indent="-171450" fontAlgn="base">
              <a:spcAft>
                <a:spcPts val="300"/>
              </a:spcAft>
              <a:buClr>
                <a:srgbClr val="F29D2C"/>
              </a:buClr>
              <a:buSzPct val="115000"/>
              <a:buFont typeface="Wingdings" panose="05000000000000000000" pitchFamily="2" charset="2"/>
              <a:buChar char="ü"/>
            </a:pPr>
            <a:r>
              <a:rPr lang="es-VE" sz="1050" b="1" dirty="0">
                <a:ea typeface="+mn-lt"/>
                <a:cs typeface="+mn-lt"/>
              </a:rPr>
              <a:t>Pregunte por las clínicas móviles de vacunación y las ferias de salud</a:t>
            </a:r>
            <a:r>
              <a:rPr lang="en-US" sz="1050" b="1" dirty="0">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dirty="0">
                <a:ea typeface="+mn-lt"/>
                <a:cs typeface="+mn-lt"/>
              </a:rPr>
              <a:t>En los departamentos de salud​</a:t>
            </a:r>
            <a:r>
              <a:rPr lang="en-US" sz="1050" b="1" dirty="0">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dirty="0">
                <a:ea typeface="+mn-lt"/>
                <a:cs typeface="+mn-lt"/>
              </a:rPr>
              <a:t>En los centros de salud comunitarios​</a:t>
            </a:r>
            <a:r>
              <a:rPr lang="en-US" sz="1050" b="1" dirty="0">
                <a:ea typeface="+mn-lt"/>
                <a:cs typeface="+mn-lt"/>
              </a:rPr>
              <a:t>​</a:t>
            </a:r>
          </a:p>
          <a:p>
            <a:pPr marL="171450" indent="-171450" fontAlgn="base">
              <a:spcAft>
                <a:spcPts val="300"/>
              </a:spcAft>
              <a:buClr>
                <a:srgbClr val="F29D2C"/>
              </a:buClr>
              <a:buSzPct val="115000"/>
              <a:buFont typeface="Wingdings" panose="05000000000000000000" pitchFamily="2" charset="2"/>
              <a:buChar char="ü"/>
            </a:pPr>
            <a:r>
              <a:rPr lang="es-VE" sz="1050" b="1" dirty="0">
                <a:ea typeface="+mn-lt"/>
                <a:cs typeface="+mn-lt"/>
              </a:rPr>
              <a:t>En farmacias que estén cerca de usted​</a:t>
            </a:r>
            <a:endParaRPr lang="en-US" sz="1050" b="1" dirty="0">
              <a:ea typeface="+mn-lt"/>
              <a:cs typeface="+mn-lt"/>
            </a:endParaRPr>
          </a:p>
          <a:p>
            <a:pPr marL="171450" indent="-171450">
              <a:spcAft>
                <a:spcPts val="300"/>
              </a:spcAft>
              <a:buClr>
                <a:srgbClr val="F29D2C"/>
              </a:buClr>
              <a:buSzPct val="115000"/>
              <a:buFont typeface="Wingdings" panose="05000000000000000000" pitchFamily="2" charset="2"/>
              <a:buChar char="ü"/>
            </a:pPr>
            <a:r>
              <a:rPr lang="es-ES" sz="1050" b="1" dirty="0">
                <a:ea typeface="+mn-lt"/>
                <a:cs typeface="+mn-lt"/>
              </a:rPr>
              <a:t>Pregunte al pediatra de su </a:t>
            </a:r>
            <a:r>
              <a:rPr lang="es-ES" sz="1050" dirty="0">
                <a:ea typeface="+mn-lt"/>
                <a:cs typeface="+mn-lt"/>
              </a:rPr>
              <a:t>hijo si ofrece vacunas contra COVID-19.</a:t>
            </a:r>
          </a:p>
          <a:p>
            <a:pPr marL="171450" indent="-171450">
              <a:spcAft>
                <a:spcPts val="300"/>
              </a:spcAft>
              <a:buClr>
                <a:srgbClr val="F29D2C"/>
              </a:buClr>
              <a:buSzPct val="115000"/>
              <a:buFont typeface="Wingdings" panose="05000000000000000000" pitchFamily="2" charset="2"/>
              <a:buChar char="ü"/>
            </a:pPr>
            <a:r>
              <a:rPr lang="es-ES" sz="1050" b="1" dirty="0">
                <a:ea typeface="+mn-lt"/>
                <a:cs typeface="+mn-lt"/>
              </a:rPr>
              <a:t>Hable con el personal de la escuela de su hijo </a:t>
            </a:r>
            <a:r>
              <a:rPr lang="es-ES" sz="1050" dirty="0">
                <a:ea typeface="+mn-lt"/>
                <a:cs typeface="+mn-lt"/>
              </a:rPr>
              <a:t>sobre la vacuna contra COVID-19. Ellos podrían estar ofreciendo clínicas de vacunación en la escuela. </a:t>
            </a:r>
          </a:p>
          <a:p>
            <a:pPr marL="171450" indent="-171450">
              <a:spcAft>
                <a:spcPts val="300"/>
              </a:spcAft>
              <a:buClr>
                <a:srgbClr val="F29D2C"/>
              </a:buClr>
              <a:buSzPct val="115000"/>
              <a:buFont typeface="Wingdings" panose="05000000000000000000" pitchFamily="2" charset="2"/>
              <a:buChar char="ü"/>
            </a:pPr>
            <a:r>
              <a:rPr lang="es-MX" sz="1050" dirty="0">
                <a:ea typeface="+mn-lt"/>
                <a:cs typeface="+mn-lt"/>
              </a:rPr>
              <a:t>En algunos lugares se requiere la presencia de los padres cuando el hijo recibe la vacuna. Busque clínicas y horarios de atención flexibles para padres que trabajen. </a:t>
            </a:r>
          </a:p>
          <a:p>
            <a:pPr marL="171450" indent="-171450">
              <a:spcAft>
                <a:spcPts val="300"/>
              </a:spcAft>
              <a:buClr>
                <a:srgbClr val="F29D2C"/>
              </a:buClr>
              <a:buSzPct val="115000"/>
              <a:buFont typeface="Wingdings" panose="05000000000000000000" pitchFamily="2" charset="2"/>
              <a:buChar char="ü"/>
            </a:pPr>
            <a:r>
              <a:rPr lang="es-VE" sz="1050" dirty="0">
                <a:ea typeface="+mn-lt"/>
                <a:cs typeface="+mn-lt"/>
              </a:rPr>
              <a:t>Consiga en este enlace las vacunas: https://www.vacunas.gov/search/</a:t>
            </a:r>
            <a:r>
              <a:rPr lang="en-US" sz="1050" dirty="0">
                <a:ea typeface="+mn-lt"/>
                <a:cs typeface="+mn-lt"/>
              </a:rPr>
              <a:t>​</a:t>
            </a:r>
          </a:p>
        </p:txBody>
      </p:sp>
      <p:sp>
        <p:nvSpPr>
          <p:cNvPr id="36" name="TextBox 35">
            <a:extLst>
              <a:ext uri="{FF2B5EF4-FFF2-40B4-BE49-F238E27FC236}">
                <a16:creationId xmlns:a16="http://schemas.microsoft.com/office/drawing/2014/main" id="{6412BEDF-938B-4552-A838-8D513795A6C4}"/>
              </a:ext>
            </a:extLst>
          </p:cNvPr>
          <p:cNvSpPr txBox="1"/>
          <p:nvPr/>
        </p:nvSpPr>
        <p:spPr>
          <a:xfrm>
            <a:off x="3705980" y="4439308"/>
            <a:ext cx="2584462" cy="215444"/>
          </a:xfrm>
          <a:prstGeom prst="rect">
            <a:avLst/>
          </a:prstGeom>
          <a:noFill/>
        </p:spPr>
        <p:txBody>
          <a:bodyPr wrap="square" lIns="0" tIns="0" rIns="0" bIns="0" rtlCol="0" anchor="t">
            <a:spAutoFit/>
          </a:bodyPr>
          <a:lstStyle/>
          <a:p>
            <a:pPr algn="ctr"/>
            <a:r>
              <a:rPr lang="es-ES" sz="1400" b="1">
                <a:ea typeface="+mn-lt"/>
                <a:cs typeface="+mn-lt"/>
              </a:rPr>
              <a:t>PARA MÁS INFORMACIÓN</a:t>
            </a:r>
            <a:endParaRPr lang="en-US" sz="1400">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11380" y="4707031"/>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9256" y="7198172"/>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6975779" y="7210580"/>
            <a:ext cx="2774789"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endParaRPr lang="en-US">
              <a:solidFill>
                <a:schemeClr val="bg1"/>
              </a:solidFill>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3953901" y="7297499"/>
            <a:ext cx="1894581" cy="276999"/>
          </a:xfrm>
          <a:prstGeom prst="rect">
            <a:avLst/>
          </a:prstGeom>
          <a:noFill/>
        </p:spPr>
        <p:txBody>
          <a:bodyPr wrap="square" lIns="0" tIns="0" rIns="0" bIns="0" rtlCol="0" anchor="t">
            <a:spAutoFit/>
          </a:bodyPr>
          <a:lstStyle/>
          <a:p>
            <a:pPr algn="ctr"/>
            <a:r>
              <a:rPr lang="es-ES" sz="900" b="1" dirty="0">
                <a:ea typeface="+mn-lt"/>
                <a:cs typeface="+mn-lt"/>
              </a:rPr>
              <a:t>Última revisión:</a:t>
            </a:r>
          </a:p>
          <a:p>
            <a:pPr algn="ctr"/>
            <a:r>
              <a:rPr lang="es-419" sz="900" dirty="0">
                <a:ea typeface="+mn-lt"/>
                <a:cs typeface="+mn-lt"/>
              </a:rPr>
              <a:t> Revisado el 19 de septiembre del 2023</a:t>
            </a:r>
            <a:endParaRPr lang="es-ES" sz="900" dirty="0">
              <a:ea typeface="+mn-lt"/>
              <a:cs typeface="+mn-lt"/>
            </a:endParaRPr>
          </a:p>
        </p:txBody>
      </p:sp>
      <p:sp>
        <p:nvSpPr>
          <p:cNvPr id="50" name="TextBox 49">
            <a:extLst>
              <a:ext uri="{FF2B5EF4-FFF2-40B4-BE49-F238E27FC236}">
                <a16:creationId xmlns:a16="http://schemas.microsoft.com/office/drawing/2014/main" id="{D2014B00-1E2A-4C25-9A16-FA7459458F4D}"/>
              </a:ext>
            </a:extLst>
          </p:cNvPr>
          <p:cNvSpPr txBox="1"/>
          <p:nvPr/>
        </p:nvSpPr>
        <p:spPr>
          <a:xfrm>
            <a:off x="7058472" y="6047435"/>
            <a:ext cx="2609404" cy="923330"/>
          </a:xfrm>
          <a:prstGeom prst="rect">
            <a:avLst/>
          </a:prstGeom>
          <a:noFill/>
        </p:spPr>
        <p:txBody>
          <a:bodyPr wrap="square" lIns="0" tIns="0" rIns="0" bIns="0" rtlCol="0" anchor="t">
            <a:spAutoFit/>
          </a:bodyPr>
          <a:lstStyle/>
          <a:p>
            <a:pPr algn="ctr">
              <a:spcAft>
                <a:spcPts val="200"/>
              </a:spcAft>
              <a:buClr>
                <a:srgbClr val="FFD243"/>
              </a:buClr>
              <a:buSzPct val="120000"/>
            </a:pPr>
            <a:r>
              <a:rPr lang="es-ES" sz="2000" b="1" i="0" u="none" strike="noStrike" dirty="0">
                <a:solidFill>
                  <a:srgbClr val="FFFFFF"/>
                </a:solidFill>
                <a:effectLst/>
                <a:latin typeface="Calibri"/>
                <a:ea typeface="Calibri"/>
                <a:cs typeface="Calibri"/>
              </a:rPr>
              <a:t>Póngase una vacuna actualizada contra </a:t>
            </a:r>
            <a:br>
              <a:rPr lang="es-ES" sz="2000" b="1" i="0" u="none" strike="noStrike" dirty="0">
                <a:effectLst/>
                <a:latin typeface="Calibri" panose="020F0502020204030204" pitchFamily="34" charset="0"/>
              </a:rPr>
            </a:br>
            <a:r>
              <a:rPr lang="es-ES" sz="2000" b="1" i="0" u="none" strike="noStrike" dirty="0">
                <a:solidFill>
                  <a:srgbClr val="FFFFFF"/>
                </a:solidFill>
                <a:effectLst/>
                <a:latin typeface="Calibri"/>
                <a:ea typeface="Calibri"/>
                <a:cs typeface="Calibri"/>
              </a:rPr>
              <a:t>COVID-19</a:t>
            </a:r>
            <a:endParaRPr lang="es-ES" b="1">
              <a:solidFill>
                <a:schemeClr val="bg1"/>
              </a:solidFill>
              <a:latin typeface="Calibri"/>
              <a:ea typeface="Calibri"/>
              <a:cs typeface="Calibri"/>
            </a:endParaRPr>
          </a:p>
        </p:txBody>
      </p:sp>
      <p:grpSp>
        <p:nvGrpSpPr>
          <p:cNvPr id="2" name="Group 1">
            <a:extLst>
              <a:ext uri="{FF2B5EF4-FFF2-40B4-BE49-F238E27FC236}">
                <a16:creationId xmlns:a16="http://schemas.microsoft.com/office/drawing/2014/main" id="{5980566C-9FE4-0F75-4BCF-D1B8A1163B89}"/>
              </a:ext>
            </a:extLst>
          </p:cNvPr>
          <p:cNvGrpSpPr/>
          <p:nvPr/>
        </p:nvGrpSpPr>
        <p:grpSpPr>
          <a:xfrm>
            <a:off x="223662" y="2988533"/>
            <a:ext cx="3054841" cy="1520751"/>
            <a:chOff x="192002" y="3247344"/>
            <a:chExt cx="3054841" cy="1520751"/>
          </a:xfrm>
        </p:grpSpPr>
        <p:sp>
          <p:nvSpPr>
            <p:cNvPr id="62" name="TextBox 61">
              <a:extLst>
                <a:ext uri="{FF2B5EF4-FFF2-40B4-BE49-F238E27FC236}">
                  <a16:creationId xmlns:a16="http://schemas.microsoft.com/office/drawing/2014/main" id="{DC3B3EF6-C2EA-4CA5-9439-67CC1523E96B}"/>
                </a:ext>
              </a:extLst>
            </p:cNvPr>
            <p:cNvSpPr txBox="1"/>
            <p:nvPr/>
          </p:nvSpPr>
          <p:spPr>
            <a:xfrm>
              <a:off x="192002" y="3247344"/>
              <a:ext cx="2688492" cy="193899"/>
            </a:xfrm>
            <a:prstGeom prst="rect">
              <a:avLst/>
            </a:prstGeom>
            <a:noFill/>
          </p:spPr>
          <p:txBody>
            <a:bodyPr wrap="square" lIns="0" tIns="0" rIns="0" bIns="0" rtlCol="0" anchor="t">
              <a:spAutoFit/>
            </a:bodyPr>
            <a:lstStyle/>
            <a:p>
              <a:pPr>
                <a:lnSpc>
                  <a:spcPct val="90000"/>
                </a:lnSpc>
                <a:spcAft>
                  <a:spcPts val="600"/>
                </a:spcAft>
              </a:pPr>
              <a:r>
                <a:rPr lang="es-MX" sz="1400" b="1" dirty="0">
                  <a:solidFill>
                    <a:schemeClr val="accent1">
                      <a:lumMod val="75000"/>
                    </a:schemeClr>
                  </a:solidFill>
                  <a:ea typeface="+mn-lt"/>
                  <a:cs typeface="+mn-lt"/>
                </a:rPr>
                <a:t>¿La vacuna es segura para los niños?</a:t>
              </a:r>
              <a:endParaRPr lang="es-MX" sz="1400" b="1" dirty="0">
                <a:solidFill>
                  <a:schemeClr val="accent1">
                    <a:lumMod val="75000"/>
                  </a:schemeClr>
                </a:solidFill>
              </a:endParaRPr>
            </a:p>
          </p:txBody>
        </p:sp>
        <p:sp>
          <p:nvSpPr>
            <p:cNvPr id="69" name="TextBox 68">
              <a:extLst>
                <a:ext uri="{FF2B5EF4-FFF2-40B4-BE49-F238E27FC236}">
                  <a16:creationId xmlns:a16="http://schemas.microsoft.com/office/drawing/2014/main" id="{8BAAB775-307E-4729-8AB5-CF0DE8A46729}"/>
                </a:ext>
              </a:extLst>
            </p:cNvPr>
            <p:cNvSpPr txBox="1"/>
            <p:nvPr/>
          </p:nvSpPr>
          <p:spPr>
            <a:xfrm>
              <a:off x="201734" y="3483128"/>
              <a:ext cx="3045109" cy="1284967"/>
            </a:xfrm>
            <a:prstGeom prst="rect">
              <a:avLst/>
            </a:prstGeom>
            <a:noFill/>
          </p:spPr>
          <p:txBody>
            <a:bodyPr wrap="square" lIns="0" tIns="0" rIns="0" bIns="0" rtlCol="0" anchor="t">
              <a:spAutoFit/>
            </a:bodyPr>
            <a:lstStyle/>
            <a:p>
              <a:pPr>
                <a:spcAft>
                  <a:spcPts val="600"/>
                </a:spcAft>
              </a:pPr>
              <a:r>
                <a:rPr lang="es-419" sz="1050" dirty="0">
                  <a:ea typeface="+mn-lt"/>
                  <a:cs typeface="+mn-lt"/>
                </a:rPr>
                <a:t>Hasta mayo del 2023, en E.E. U.U más del 32% de los niños de 5 a 11 años y el 59% de los niños de 12 a 17 años han recibido su serie primaria. </a:t>
              </a:r>
              <a:endParaRPr lang="en-US">
                <a:cs typeface="Calibri"/>
              </a:endParaRPr>
            </a:p>
            <a:p>
              <a:pPr>
                <a:spcAft>
                  <a:spcPts val="600"/>
                </a:spcAft>
              </a:pPr>
              <a:r>
                <a:rPr lang="es-419" sz="1050" dirty="0">
                  <a:ea typeface="+mn-lt"/>
                  <a:cs typeface="+mn-lt"/>
                </a:rPr>
                <a:t>Muchos niños también han recibido una </a:t>
              </a:r>
              <a:br>
                <a:rPr lang="es-419" sz="1050" dirty="0">
                  <a:ea typeface="+mn-lt"/>
                  <a:cs typeface="+mn-lt"/>
                </a:rPr>
              </a:br>
              <a:r>
                <a:rPr lang="es-419" sz="1050" dirty="0">
                  <a:ea typeface="+mn-lt"/>
                  <a:cs typeface="+mn-lt"/>
                </a:rPr>
                <a:t>dosis actualizada.  </a:t>
              </a:r>
              <a:endParaRPr lang="es-419" dirty="0">
                <a:highlight>
                  <a:srgbClr val="F29D2C"/>
                </a:highlight>
              </a:endParaRPr>
            </a:p>
            <a:p>
              <a:pPr>
                <a:spcAft>
                  <a:spcPts val="600"/>
                </a:spcAft>
              </a:pPr>
              <a:r>
                <a:rPr lang="es-419" sz="1050" b="1" dirty="0">
                  <a:ea typeface="+mn-lt"/>
                  <a:cs typeface="+mn-lt"/>
                </a:rPr>
                <a:t>Los riesgos de contraer COVID-19 son mucho mayores que los posibles riesgos de vacunarse.</a:t>
              </a:r>
            </a:p>
          </p:txBody>
        </p:sp>
      </p:grpSp>
      <p:sp>
        <p:nvSpPr>
          <p:cNvPr id="33" name="TextBox 32">
            <a:extLst>
              <a:ext uri="{FF2B5EF4-FFF2-40B4-BE49-F238E27FC236}">
                <a16:creationId xmlns:a16="http://schemas.microsoft.com/office/drawing/2014/main" id="{17F6BDD7-76CF-4F95-9250-B71225DABBA7}"/>
              </a:ext>
            </a:extLst>
          </p:cNvPr>
          <p:cNvSpPr txBox="1"/>
          <p:nvPr/>
        </p:nvSpPr>
        <p:spPr>
          <a:xfrm>
            <a:off x="6981117" y="4526881"/>
            <a:ext cx="2764112" cy="1292662"/>
          </a:xfrm>
          <a:prstGeom prst="rect">
            <a:avLst/>
          </a:prstGeom>
          <a:noFill/>
        </p:spPr>
        <p:txBody>
          <a:bodyPr wrap="square" lIns="0" tIns="0" rIns="0" bIns="0" rtlCol="0" anchor="t">
            <a:spAutoFit/>
          </a:bodyPr>
          <a:lstStyle/>
          <a:p>
            <a:pPr algn="ctr"/>
            <a:r>
              <a:rPr lang="es-ES" sz="2800" b="1" dirty="0">
                <a:solidFill>
                  <a:schemeClr val="bg1"/>
                </a:solidFill>
                <a:latin typeface="Lato Black"/>
                <a:ea typeface="+mn-lt"/>
                <a:cs typeface="+mn-lt"/>
              </a:rPr>
              <a:t>Los niños y</a:t>
            </a:r>
            <a:endParaRPr lang="en-US" sz="2800" b="1" dirty="0">
              <a:solidFill>
                <a:schemeClr val="bg1"/>
              </a:solidFill>
              <a:latin typeface="Lato Black"/>
              <a:ea typeface="Lato Black"/>
              <a:cs typeface="Calibri"/>
            </a:endParaRPr>
          </a:p>
          <a:p>
            <a:pPr algn="ctr"/>
            <a:r>
              <a:rPr lang="es-ES" sz="2800" b="1" dirty="0">
                <a:solidFill>
                  <a:schemeClr val="bg1"/>
                </a:solidFill>
                <a:latin typeface="Lato Black"/>
                <a:ea typeface="+mn-lt"/>
                <a:cs typeface="+mn-lt"/>
              </a:rPr>
              <a:t>la vacuna contra COVID-19</a:t>
            </a:r>
            <a:endParaRPr lang="es-ES" sz="2800" b="1" dirty="0">
              <a:solidFill>
                <a:schemeClr val="bg1"/>
              </a:solidFill>
              <a:latin typeface="Lato Black"/>
              <a:ea typeface="Lato Black"/>
              <a:cs typeface="Lato Black"/>
            </a:endParaRPr>
          </a:p>
        </p:txBody>
      </p:sp>
      <p:sp>
        <p:nvSpPr>
          <p:cNvPr id="47" name="TextBox 46">
            <a:extLst>
              <a:ext uri="{FF2B5EF4-FFF2-40B4-BE49-F238E27FC236}">
                <a16:creationId xmlns:a16="http://schemas.microsoft.com/office/drawing/2014/main" id="{E37FCD1D-17F6-4F35-8B2B-6B1E7266D9C6}"/>
              </a:ext>
            </a:extLst>
          </p:cNvPr>
          <p:cNvSpPr txBox="1"/>
          <p:nvPr/>
        </p:nvSpPr>
        <p:spPr>
          <a:xfrm>
            <a:off x="213694" y="227837"/>
            <a:ext cx="2913067" cy="215444"/>
          </a:xfrm>
          <a:prstGeom prst="rect">
            <a:avLst/>
          </a:prstGeom>
          <a:noFill/>
        </p:spPr>
        <p:txBody>
          <a:bodyPr wrap="square" lIns="0" tIns="0" rIns="0" bIns="0" rtlCol="0" anchor="t">
            <a:spAutoFit/>
          </a:bodyPr>
          <a:lstStyle/>
          <a:p>
            <a:r>
              <a:rPr lang="es-419" sz="1400" b="1" dirty="0">
                <a:solidFill>
                  <a:schemeClr val="accent1">
                    <a:lumMod val="75000"/>
                  </a:schemeClr>
                </a:solidFill>
                <a:ea typeface="+mn-lt"/>
                <a:cs typeface="+mn-lt"/>
              </a:rPr>
              <a:t>¿Por qué debemos vacunar a los niños?</a:t>
            </a:r>
            <a:endParaRPr lang="es-419" sz="1400" dirty="0">
              <a:solidFill>
                <a:schemeClr val="accent1">
                  <a:lumMod val="75000"/>
                </a:schemeClr>
              </a:solidFill>
              <a:ea typeface="+mn-lt"/>
              <a:cs typeface="+mn-lt"/>
            </a:endParaRPr>
          </a:p>
        </p:txBody>
      </p:sp>
      <p:sp>
        <p:nvSpPr>
          <p:cNvPr id="49" name="TextBox 48">
            <a:extLst>
              <a:ext uri="{FF2B5EF4-FFF2-40B4-BE49-F238E27FC236}">
                <a16:creationId xmlns:a16="http://schemas.microsoft.com/office/drawing/2014/main" id="{E8A1348C-E4C8-418B-AFAE-7FA98BD6E34D}"/>
              </a:ext>
            </a:extLst>
          </p:cNvPr>
          <p:cNvSpPr txBox="1"/>
          <p:nvPr/>
        </p:nvSpPr>
        <p:spPr>
          <a:xfrm>
            <a:off x="215550" y="509653"/>
            <a:ext cx="2886213" cy="2254463"/>
          </a:xfrm>
          <a:prstGeom prst="rect">
            <a:avLst/>
          </a:prstGeom>
          <a:noFill/>
        </p:spPr>
        <p:txBody>
          <a:bodyPr wrap="square" lIns="0" tIns="0" rIns="0" bIns="0" rtlCol="0" anchor="t">
            <a:spAutoFit/>
          </a:bodyPr>
          <a:lstStyle/>
          <a:p>
            <a:pPr>
              <a:spcAft>
                <a:spcPts val="600"/>
              </a:spcAft>
              <a:tabLst>
                <a:tab pos="2001838" algn="l"/>
              </a:tabLst>
            </a:pPr>
            <a:r>
              <a:rPr lang="es-419" sz="1050" dirty="0">
                <a:ea typeface="+mn-lt"/>
                <a:cs typeface="+mn-lt"/>
              </a:rPr>
              <a:t>Algunos niños se enferman gravemente por el coronavirus. COVID-19 es una de las principales causas de muerte en niños. Es la causa no.1 de muertes por infecciones / enfermedades respiratorias. Miles de niños se han hospitalizado por COVID-19. </a:t>
            </a:r>
            <a:endParaRPr lang="en-US" sz="1050" dirty="0">
              <a:ea typeface="+mn-lt"/>
              <a:cs typeface="+mn-lt"/>
            </a:endParaRPr>
          </a:p>
          <a:p>
            <a:pPr>
              <a:spcAft>
                <a:spcPts val="600"/>
              </a:spcAft>
            </a:pPr>
            <a:r>
              <a:rPr lang="es-419" sz="1050" dirty="0">
                <a:ea typeface="+mn-lt"/>
                <a:cs typeface="+mn-lt"/>
              </a:rPr>
              <a:t>La mayoría de los niños no se enferman tanto como los adultos, </a:t>
            </a:r>
            <a:r>
              <a:rPr lang="es-419" sz="1050" b="1" dirty="0">
                <a:ea typeface="+mn-lt"/>
                <a:cs typeface="+mn-lt"/>
              </a:rPr>
              <a:t>pero aún pueden transmitir el virus.</a:t>
            </a:r>
            <a:r>
              <a:rPr lang="es-419" sz="1050" dirty="0">
                <a:ea typeface="+mn-lt"/>
                <a:cs typeface="+mn-lt"/>
              </a:rPr>
              <a:t> La vacuna contra COVID-19 evita que los abuelos, los hermanos menores y otras personas se enfermen gravemente, sean hospitalizados o se mueran. </a:t>
            </a:r>
            <a:endParaRPr lang="en-US" sz="1050" dirty="0">
              <a:ea typeface="+mn-lt"/>
              <a:cs typeface="+mn-lt"/>
            </a:endParaRPr>
          </a:p>
          <a:p>
            <a:pPr>
              <a:spcAft>
                <a:spcPts val="600"/>
              </a:spcAft>
            </a:pPr>
            <a:r>
              <a:rPr lang="es-419" sz="1050" dirty="0">
                <a:ea typeface="+mn-lt"/>
                <a:cs typeface="+mn-lt"/>
              </a:rPr>
              <a:t>Vacunar a los niños ayuda a </a:t>
            </a:r>
            <a:r>
              <a:rPr lang="es-419" sz="1050" b="1" dirty="0">
                <a:ea typeface="+mn-lt"/>
                <a:cs typeface="+mn-lt"/>
              </a:rPr>
              <a:t>prevenir brotes de COVID-19 que provocan el cierre de las escuelas</a:t>
            </a:r>
            <a:r>
              <a:rPr lang="es-419" sz="1050" dirty="0">
                <a:ea typeface="+mn-lt"/>
                <a:cs typeface="+mn-lt"/>
              </a:rPr>
              <a:t>.</a:t>
            </a:r>
            <a:endParaRPr lang="en-US" sz="1050" dirty="0">
              <a:ea typeface="+mn-lt"/>
              <a:cs typeface="+mn-lt"/>
            </a:endParaRPr>
          </a:p>
        </p:txBody>
      </p:sp>
      <p:sp>
        <p:nvSpPr>
          <p:cNvPr id="51" name="TextBox 50">
            <a:extLst>
              <a:ext uri="{FF2B5EF4-FFF2-40B4-BE49-F238E27FC236}">
                <a16:creationId xmlns:a16="http://schemas.microsoft.com/office/drawing/2014/main" id="{956A9AD4-67E1-42F5-8247-5BABC5E668A8}"/>
              </a:ext>
            </a:extLst>
          </p:cNvPr>
          <p:cNvSpPr txBox="1"/>
          <p:nvPr/>
        </p:nvSpPr>
        <p:spPr>
          <a:xfrm>
            <a:off x="229587" y="5900604"/>
            <a:ext cx="2872175" cy="1569660"/>
          </a:xfrm>
          <a:prstGeom prst="rect">
            <a:avLst/>
          </a:prstGeom>
          <a:noFill/>
        </p:spPr>
        <p:txBody>
          <a:bodyPr wrap="square" lIns="0" tIns="0" rIns="0" bIns="0" rtlCol="0" anchor="t">
            <a:spAutoFit/>
          </a:bodyPr>
          <a:lstStyle/>
          <a:p>
            <a:pPr marL="171450" indent="-171450">
              <a:spcAft>
                <a:spcPts val="300"/>
              </a:spcAft>
              <a:buClr>
                <a:srgbClr val="0E5299"/>
              </a:buClr>
              <a:buSzPct val="225000"/>
              <a:buFont typeface="Calibri" panose="020F0502020204030204" pitchFamily="34" charset="0"/>
              <a:buChar char="₊"/>
            </a:pPr>
            <a:r>
              <a:rPr lang="es-ES" sz="1050" dirty="0">
                <a:ea typeface="+mn-lt"/>
                <a:cs typeface="+mn-lt"/>
              </a:rPr>
              <a:t>Asegure que todas las personas que viven en casa, mayores de 6 meses, estén vacunadas.</a:t>
            </a:r>
            <a:endParaRPr lang="es-ES" sz="1050" dirty="0">
              <a:ea typeface="Calibri"/>
              <a:cs typeface="Calibri"/>
            </a:endParaRPr>
          </a:p>
          <a:p>
            <a:pPr marL="171450" indent="-171450">
              <a:spcAft>
                <a:spcPts val="300"/>
              </a:spcAft>
              <a:buClr>
                <a:srgbClr val="0E5299"/>
              </a:buClr>
              <a:buSzPct val="225000"/>
              <a:buFont typeface="Calibri" panose="020F0502020204030204" pitchFamily="34" charset="0"/>
              <a:buChar char="₊"/>
            </a:pPr>
            <a:r>
              <a:rPr lang="es-ES" sz="1050" b="1" dirty="0">
                <a:ea typeface="+mn-lt"/>
                <a:cs typeface="+mn-lt"/>
              </a:rPr>
              <a:t>Las mujeres que amamantan pueden vacunarse </a:t>
            </a:r>
            <a:r>
              <a:rPr lang="es-ES" sz="1050" dirty="0">
                <a:ea typeface="+mn-lt"/>
                <a:cs typeface="+mn-lt"/>
              </a:rPr>
              <a:t>y así ayudar a transmitir anticuerpos a su bebé.</a:t>
            </a:r>
          </a:p>
          <a:p>
            <a:pPr marL="171450" indent="-171450">
              <a:spcAft>
                <a:spcPts val="300"/>
              </a:spcAft>
              <a:buClr>
                <a:srgbClr val="0E5299"/>
              </a:buClr>
              <a:buSzPct val="225000"/>
              <a:buFont typeface="Calibri" panose="020F0502020204030204" pitchFamily="34" charset="0"/>
              <a:buChar char="₊"/>
            </a:pPr>
            <a:r>
              <a:rPr lang="es-ES" sz="1050" dirty="0">
                <a:ea typeface="+mn-lt"/>
                <a:cs typeface="+mn-lt"/>
              </a:rPr>
              <a:t>Fomente el uso del </a:t>
            </a:r>
            <a:r>
              <a:rPr lang="es-ES" sz="1050" b="1" dirty="0">
                <a:ea typeface="+mn-lt"/>
                <a:cs typeface="+mn-lt"/>
              </a:rPr>
              <a:t>cubrebocas en espacios cerrados</a:t>
            </a:r>
            <a:r>
              <a:rPr lang="es-ES" sz="1050" dirty="0">
                <a:ea typeface="+mn-lt"/>
                <a:cs typeface="+mn-lt"/>
              </a:rPr>
              <a:t> y el </a:t>
            </a:r>
            <a:r>
              <a:rPr lang="es-ES" sz="1050" b="1" dirty="0">
                <a:ea typeface="+mn-lt"/>
                <a:cs typeface="+mn-lt"/>
              </a:rPr>
              <a:t>distanciamiento social</a:t>
            </a:r>
            <a:r>
              <a:rPr lang="es-ES" sz="1050" dirty="0">
                <a:ea typeface="+mn-lt"/>
                <a:cs typeface="+mn-lt"/>
              </a:rPr>
              <a:t>, especialmente entre quienes no están vacunados.</a:t>
            </a:r>
          </a:p>
          <a:p>
            <a:pPr marL="171450" indent="-171450">
              <a:spcAft>
                <a:spcPts val="300"/>
              </a:spcAft>
              <a:buClr>
                <a:srgbClr val="0E5299"/>
              </a:buClr>
              <a:buSzPct val="225000"/>
              <a:buFont typeface="Calibri" panose="020F0502020204030204" pitchFamily="34" charset="0"/>
              <a:buChar char="₊"/>
            </a:pPr>
            <a:r>
              <a:rPr lang="es-ES" sz="1050" dirty="0">
                <a:ea typeface="+mn-lt"/>
                <a:cs typeface="+mn-lt"/>
              </a:rPr>
              <a:t>Lávese las manos.</a:t>
            </a:r>
          </a:p>
        </p:txBody>
      </p:sp>
      <p:grpSp>
        <p:nvGrpSpPr>
          <p:cNvPr id="53" name="Group 52">
            <a:extLst>
              <a:ext uri="{FF2B5EF4-FFF2-40B4-BE49-F238E27FC236}">
                <a16:creationId xmlns:a16="http://schemas.microsoft.com/office/drawing/2014/main" id="{2A336627-99F3-4998-A809-3C20B362975E}"/>
              </a:ext>
            </a:extLst>
          </p:cNvPr>
          <p:cNvGrpSpPr/>
          <p:nvPr/>
        </p:nvGrpSpPr>
        <p:grpSpPr>
          <a:xfrm>
            <a:off x="220295" y="4744092"/>
            <a:ext cx="3055026" cy="1127673"/>
            <a:chOff x="87487" y="385016"/>
            <a:chExt cx="3055026" cy="930449"/>
          </a:xfrm>
        </p:grpSpPr>
        <p:sp>
          <p:nvSpPr>
            <p:cNvPr id="54" name="TextBox 53">
              <a:extLst>
                <a:ext uri="{FF2B5EF4-FFF2-40B4-BE49-F238E27FC236}">
                  <a16:creationId xmlns:a16="http://schemas.microsoft.com/office/drawing/2014/main" id="{FE668BC9-BE3E-46EB-8C89-956ECD5D8FEC}"/>
                </a:ext>
              </a:extLst>
            </p:cNvPr>
            <p:cNvSpPr txBox="1"/>
            <p:nvPr/>
          </p:nvSpPr>
          <p:spPr>
            <a:xfrm>
              <a:off x="87487" y="385016"/>
              <a:ext cx="3045108" cy="515514"/>
            </a:xfrm>
            <a:prstGeom prst="rect">
              <a:avLst/>
            </a:prstGeom>
            <a:noFill/>
          </p:spPr>
          <p:txBody>
            <a:bodyPr wrap="square" lIns="0" tIns="0" rIns="0" bIns="0" rtlCol="0" anchor="t">
              <a:spAutoFit/>
            </a:bodyPr>
            <a:lstStyle/>
            <a:p>
              <a:r>
                <a:rPr lang="es-419" sz="1400" b="1" dirty="0">
                  <a:solidFill>
                    <a:schemeClr val="accent1">
                      <a:lumMod val="75000"/>
                    </a:schemeClr>
                  </a:solidFill>
                  <a:ea typeface="+mn-lt"/>
                  <a:cs typeface="+mn-lt"/>
                </a:rPr>
                <a:t>¿Cómo mantener seguros a los niños menores de seis meses?</a:t>
              </a:r>
              <a:endParaRPr lang="es-419" sz="1400" dirty="0">
                <a:solidFill>
                  <a:schemeClr val="accent1">
                    <a:lumMod val="75000"/>
                  </a:schemeClr>
                </a:solidFill>
                <a:ea typeface="+mn-lt"/>
                <a:cs typeface="+mn-lt"/>
              </a:endParaRPr>
            </a:p>
            <a:p>
              <a:pPr>
                <a:lnSpc>
                  <a:spcPct val="90000"/>
                </a:lnSpc>
                <a:spcAft>
                  <a:spcPts val="600"/>
                </a:spcAft>
              </a:pPr>
              <a:endParaRPr lang="es-MX" sz="1400" b="1" dirty="0">
                <a:solidFill>
                  <a:schemeClr val="accent1">
                    <a:lumMod val="75000"/>
                  </a:schemeClr>
                </a:solidFill>
                <a:cs typeface="Calibri"/>
              </a:endParaRPr>
            </a:p>
          </p:txBody>
        </p:sp>
        <p:sp>
          <p:nvSpPr>
            <p:cNvPr id="55" name="TextBox 54">
              <a:extLst>
                <a:ext uri="{FF2B5EF4-FFF2-40B4-BE49-F238E27FC236}">
                  <a16:creationId xmlns:a16="http://schemas.microsoft.com/office/drawing/2014/main" id="{52E4E6C6-6037-4184-9C22-1DB9FB83F348}"/>
                </a:ext>
              </a:extLst>
            </p:cNvPr>
            <p:cNvSpPr txBox="1"/>
            <p:nvPr/>
          </p:nvSpPr>
          <p:spPr>
            <a:xfrm>
              <a:off x="92524" y="782174"/>
              <a:ext cx="3049989" cy="533291"/>
            </a:xfrm>
            <a:prstGeom prst="rect">
              <a:avLst/>
            </a:prstGeom>
            <a:noFill/>
          </p:spPr>
          <p:txBody>
            <a:bodyPr wrap="square" lIns="0" tIns="0" rIns="0" bIns="0" rtlCol="0" anchor="t">
              <a:spAutoFit/>
            </a:bodyPr>
            <a:lstStyle/>
            <a:p>
              <a:r>
                <a:rPr lang="es-MX" sz="1050" dirty="0">
                  <a:ea typeface="+mn-lt"/>
                  <a:cs typeface="+mn-lt"/>
                </a:rPr>
                <a:t>Actualmente, no hay una vacuna aprobada contra COVID-19 para niños menores de 6 meses. Pero usted puede protegerles para que no se infecten y transmitan el virus a otras personas.</a:t>
              </a:r>
              <a:endParaRPr lang="es-419" sz="1050" dirty="0">
                <a:ea typeface="+mn-lt"/>
                <a:cs typeface="+mn-lt"/>
              </a:endParaRPr>
            </a:p>
          </p:txBody>
        </p:sp>
      </p:grpSp>
      <p:pic>
        <p:nvPicPr>
          <p:cNvPr id="40" name="Picture 39" descr="A screenshot of a video game&#10;&#10;Description automatically generated with low confidence">
            <a:extLst>
              <a:ext uri="{FF2B5EF4-FFF2-40B4-BE49-F238E27FC236}">
                <a16:creationId xmlns:a16="http://schemas.microsoft.com/office/drawing/2014/main" id="{59DAD4E1-122B-44A5-8B51-C1B0E0DB877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07817" y="6512261"/>
            <a:ext cx="1065181" cy="571800"/>
          </a:xfrm>
          <a:prstGeom prst="rect">
            <a:avLst/>
          </a:prstGeom>
        </p:spPr>
      </p:pic>
      <p:sp>
        <p:nvSpPr>
          <p:cNvPr id="42" name="TextBox 41">
            <a:extLst>
              <a:ext uri="{FF2B5EF4-FFF2-40B4-BE49-F238E27FC236}">
                <a16:creationId xmlns:a16="http://schemas.microsoft.com/office/drawing/2014/main" id="{7C6A180B-48B6-49CF-A91C-CB517A8DC0FC}"/>
              </a:ext>
            </a:extLst>
          </p:cNvPr>
          <p:cNvSpPr txBox="1"/>
          <p:nvPr/>
        </p:nvSpPr>
        <p:spPr>
          <a:xfrm>
            <a:off x="3581543" y="6001175"/>
            <a:ext cx="2951392" cy="415498"/>
          </a:xfrm>
          <a:prstGeom prst="rect">
            <a:avLst/>
          </a:prstGeom>
          <a:noFill/>
        </p:spPr>
        <p:txBody>
          <a:bodyPr wrap="square" lIns="0" tIns="0" rIns="0" bIns="0" rtlCol="0" anchor="t">
            <a:spAutoFit/>
          </a:bodyPr>
          <a:lstStyle/>
          <a:p>
            <a:pPr algn="ctr">
              <a:lnSpc>
                <a:spcPct val="90000"/>
              </a:lnSpc>
              <a:spcAft>
                <a:spcPts val="600"/>
              </a:spcAft>
            </a:pPr>
            <a:r>
              <a:rPr lang="en-US" sz="1000" dirty="0"/>
              <a:t>Para </a:t>
            </a:r>
            <a:r>
              <a:rPr lang="en-US" sz="1000" dirty="0" err="1"/>
              <a:t>respuestas</a:t>
            </a:r>
            <a:r>
              <a:rPr lang="en-US" sz="1000" dirty="0"/>
              <a:t> a </a:t>
            </a:r>
            <a:r>
              <a:rPr lang="en-US" sz="1000" dirty="0" err="1"/>
              <a:t>preguntas</a:t>
            </a:r>
            <a:r>
              <a:rPr lang="en-US" sz="1000" dirty="0"/>
              <a:t> </a:t>
            </a:r>
            <a:r>
              <a:rPr lang="en-US" sz="1000" dirty="0" err="1"/>
              <a:t>frecuentes</a:t>
            </a:r>
            <a:r>
              <a:rPr lang="en-US" sz="1000" dirty="0"/>
              <a:t> </a:t>
            </a:r>
            <a:r>
              <a:rPr lang="en-US" sz="1000" dirty="0" err="1"/>
              <a:t>sobre</a:t>
            </a:r>
            <a:r>
              <a:rPr lang="en-US" sz="1000" dirty="0"/>
              <a:t> </a:t>
            </a:r>
            <a:br>
              <a:rPr lang="en-US" sz="1000" dirty="0"/>
            </a:br>
            <a:r>
              <a:rPr lang="en-US" sz="1000" dirty="0"/>
              <a:t>COVID-19 </a:t>
            </a:r>
            <a:r>
              <a:rPr lang="en-US" sz="1000" dirty="0" err="1"/>
              <a:t>visite</a:t>
            </a:r>
            <a:r>
              <a:rPr lang="en-US" sz="1000" dirty="0"/>
              <a:t> </a:t>
            </a:r>
            <a:r>
              <a:rPr lang="en-US" sz="1000" b="1" dirty="0"/>
              <a:t>Migrant Clinicians Network</a:t>
            </a:r>
            <a:r>
              <a:rPr lang="en-US" sz="1000" dirty="0"/>
              <a:t> (MCN):</a:t>
            </a:r>
            <a:br>
              <a:rPr lang="en-US" sz="1000" dirty="0"/>
            </a:br>
            <a:r>
              <a:rPr lang="es-MX" sz="1000" dirty="0">
                <a:ea typeface="+mn-lt"/>
                <a:cs typeface="+mn-lt"/>
              </a:rPr>
              <a:t>https://bit.ly/3Cf3dTk</a:t>
            </a:r>
            <a:endParaRPr lang="en-US" sz="1000" dirty="0"/>
          </a:p>
        </p:txBody>
      </p:sp>
      <p:sp>
        <p:nvSpPr>
          <p:cNvPr id="43" name="TextBox 42">
            <a:extLst>
              <a:ext uri="{FF2B5EF4-FFF2-40B4-BE49-F238E27FC236}">
                <a16:creationId xmlns:a16="http://schemas.microsoft.com/office/drawing/2014/main" id="{947F4EA5-2ADD-4B34-99B4-2F6366F908D4}"/>
              </a:ext>
            </a:extLst>
          </p:cNvPr>
          <p:cNvSpPr txBox="1"/>
          <p:nvPr/>
        </p:nvSpPr>
        <p:spPr>
          <a:xfrm>
            <a:off x="3628551" y="4768011"/>
            <a:ext cx="2812782" cy="461665"/>
          </a:xfrm>
          <a:prstGeom prst="rect">
            <a:avLst/>
          </a:prstGeom>
          <a:noFill/>
        </p:spPr>
        <p:txBody>
          <a:bodyPr wrap="square" lIns="0" tIns="0" rIns="0" bIns="0" rtlCol="0" anchor="t">
            <a:spAutoFit/>
          </a:bodyPr>
          <a:lstStyle/>
          <a:p>
            <a:pPr algn="ctr">
              <a:buClr>
                <a:srgbClr val="0E5299"/>
              </a:buClr>
              <a:buSzPct val="225000"/>
            </a:pPr>
            <a:r>
              <a:rPr lang="es-ES" sz="1050" b="1" dirty="0">
                <a:ea typeface="+mn-lt"/>
                <a:cs typeface="+mn-lt"/>
              </a:rPr>
              <a:t>Visite los Centros para el Control y </a:t>
            </a:r>
            <a:br>
              <a:rPr lang="es-ES" sz="1050" b="1" dirty="0">
                <a:ea typeface="+mn-lt"/>
                <a:cs typeface="+mn-lt"/>
              </a:rPr>
            </a:br>
            <a:r>
              <a:rPr lang="es-ES" sz="1050" b="1" dirty="0">
                <a:ea typeface="+mn-lt"/>
                <a:cs typeface="+mn-lt"/>
              </a:rPr>
              <a:t>la Prevención de Enfermedades: </a:t>
            </a:r>
            <a:br>
              <a:rPr lang="es-ES" sz="1050" b="1" dirty="0">
                <a:ea typeface="+mn-lt"/>
                <a:cs typeface="+mn-lt"/>
              </a:rPr>
            </a:br>
            <a:r>
              <a:rPr lang="en-US" sz="900" dirty="0">
                <a:ea typeface="+mn-lt"/>
                <a:cs typeface="+mn-lt"/>
              </a:rPr>
              <a:t>https://espanol.cdc.gov/coronavirus/2019-ncov/index.html</a:t>
            </a:r>
            <a:endParaRPr lang="en-US" sz="1050" dirty="0">
              <a:ea typeface="+mn-lt"/>
              <a:cs typeface="+mn-lt"/>
            </a:endParaRPr>
          </a:p>
        </p:txBody>
      </p:sp>
      <p:pic>
        <p:nvPicPr>
          <p:cNvPr id="58" name="Picture 57" descr="Logo&#10;&#10;Description automatically generated">
            <a:extLst>
              <a:ext uri="{FF2B5EF4-FFF2-40B4-BE49-F238E27FC236}">
                <a16:creationId xmlns:a16="http://schemas.microsoft.com/office/drawing/2014/main" id="{C31BD8D3-689F-4B61-ACA6-265CC88C9E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3931" y="5288326"/>
            <a:ext cx="746883" cy="564316"/>
          </a:xfrm>
          <a:prstGeom prst="rect">
            <a:avLst/>
          </a:prstGeom>
        </p:spPr>
      </p:pic>
      <p:sp>
        <p:nvSpPr>
          <p:cNvPr id="8" name="Google Shape;56;p13">
            <a:extLst>
              <a:ext uri="{FF2B5EF4-FFF2-40B4-BE49-F238E27FC236}">
                <a16:creationId xmlns:a16="http://schemas.microsoft.com/office/drawing/2014/main" id="{321B1AE1-E5A7-F643-384D-DCE45D948067}"/>
              </a:ext>
            </a:extLst>
          </p:cNvPr>
          <p:cNvSpPr/>
          <p:nvPr/>
        </p:nvSpPr>
        <p:spPr>
          <a:xfrm>
            <a:off x="1560419" y="-3574512"/>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dirty="0">
                <a:latin typeface="Work Sans"/>
                <a:ea typeface="Work Sans"/>
                <a:cs typeface="Work Sans"/>
                <a:sym typeface="Work Sans"/>
              </a:rPr>
              <a:t>2</a:t>
            </a:r>
            <a:endParaRPr sz="2000" b="1" dirty="0">
              <a:solidFill>
                <a:srgbClr val="000000"/>
              </a:solidFill>
              <a:latin typeface="Work Sans"/>
              <a:ea typeface="Work Sans"/>
              <a:cs typeface="Work Sans"/>
              <a:sym typeface="Work Sans"/>
            </a:endParaRPr>
          </a:p>
        </p:txBody>
      </p:sp>
      <p:sp>
        <p:nvSpPr>
          <p:cNvPr id="9" name="Google Shape;55;p13">
            <a:extLst>
              <a:ext uri="{FF2B5EF4-FFF2-40B4-BE49-F238E27FC236}">
                <a16:creationId xmlns:a16="http://schemas.microsoft.com/office/drawing/2014/main" id="{31C0D6FA-8351-70C0-A86C-EF24043242AB}"/>
              </a:ext>
            </a:extLst>
          </p:cNvPr>
          <p:cNvSpPr/>
          <p:nvPr/>
        </p:nvSpPr>
        <p:spPr>
          <a:xfrm>
            <a:off x="1560419" y="-2982883"/>
            <a:ext cx="6837432" cy="263704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s-VE" sz="1300" b="1" dirty="0">
                <a:latin typeface="Work Sans"/>
                <a:ea typeface="+mn-lt"/>
                <a:cs typeface="+mn-lt"/>
              </a:rPr>
              <a:t>Incluya información sobre los esfuerzos para la vacunación en su </a:t>
            </a:r>
            <a:r>
              <a:rPr lang="es-VE" sz="1300" b="1" dirty="0">
                <a:latin typeface="Work Sans"/>
                <a:ea typeface="+mn-lt"/>
                <a:cs typeface="+mn-lt"/>
                <a:sym typeface="Work Sans"/>
              </a:rPr>
              <a:t>área</a:t>
            </a:r>
            <a:r>
              <a:rPr lang="es-VE" sz="1300" b="1" dirty="0">
                <a:latin typeface="Work Sans"/>
                <a:ea typeface="+mn-lt"/>
                <a:cs typeface="+mn-lt"/>
              </a:rPr>
              <a:t>.</a:t>
            </a:r>
          </a:p>
          <a:p>
            <a:pPr>
              <a:lnSpc>
                <a:spcPct val="114999"/>
              </a:lnSpc>
              <a:spcAft>
                <a:spcPts val="1200"/>
              </a:spcAft>
            </a:pPr>
            <a:r>
              <a:rPr lang="es-VE" sz="1300" dirty="0">
                <a:latin typeface="Work Sans"/>
                <a:ea typeface="+mn-lt"/>
                <a:cs typeface="+mn-lt"/>
                <a:sym typeface="Work Sans"/>
              </a:rPr>
              <a:t>Utilice la parte superior de la contraportada del folleto para proporcionar recursos y enlaces para más información sobre la vacunación en el área.</a:t>
            </a:r>
            <a:endParaRPr lang="es-VE" sz="1300" dirty="0">
              <a:latin typeface="Work Sans"/>
              <a:ea typeface="Work Sans"/>
              <a:cs typeface="Work Sans"/>
            </a:endParaRPr>
          </a:p>
          <a:p>
            <a:r>
              <a:rPr lang="es-VE" sz="1300" dirty="0">
                <a:latin typeface="Work Sans"/>
                <a:ea typeface="+mn-lt"/>
                <a:cs typeface="+mn-lt"/>
                <a:sym typeface="Work Sans"/>
              </a:rPr>
              <a:t>El texto de este panel es completamente editable y se puede agregar nuevo texto pulsando el botón derecho del ratón en el borde de un cuadro de texto → </a:t>
            </a:r>
            <a:r>
              <a:rPr lang="es-VE" sz="1300" dirty="0">
                <a:latin typeface="Work Sans"/>
                <a:ea typeface="+mn-lt"/>
                <a:cs typeface="+mn-lt"/>
              </a:rPr>
              <a:t>seleccionando copiar en el menú </a:t>
            </a:r>
            <a:r>
              <a:rPr lang="es-VE" sz="1300" dirty="0">
                <a:latin typeface="Work Sans"/>
                <a:ea typeface="+mn-lt"/>
                <a:cs typeface="+mn-lt"/>
                <a:sym typeface="Work Sans"/>
              </a:rPr>
              <a:t>→ pulse el botón derecho del ratón en el lugar en el que desea que aparezca el nuevo cuadro de texto → </a:t>
            </a:r>
            <a:r>
              <a:rPr lang="es-VE" sz="1300" dirty="0">
                <a:latin typeface="Work Sans"/>
                <a:ea typeface="+mn-lt"/>
                <a:cs typeface="+mn-lt"/>
              </a:rPr>
              <a:t>seleccione Pegar en el menú.</a:t>
            </a:r>
          </a:p>
        </p:txBody>
      </p:sp>
      <p:cxnSp>
        <p:nvCxnSpPr>
          <p:cNvPr id="11" name="Straight Arrow Connector 10">
            <a:extLst>
              <a:ext uri="{FF2B5EF4-FFF2-40B4-BE49-F238E27FC236}">
                <a16:creationId xmlns:a16="http://schemas.microsoft.com/office/drawing/2014/main" id="{5E2B7720-412C-9BA0-0E09-5A0CF182F5C3}"/>
              </a:ext>
            </a:extLst>
          </p:cNvPr>
          <p:cNvCxnSpPr>
            <a:cxnSpLocks/>
          </p:cNvCxnSpPr>
          <p:nvPr/>
        </p:nvCxnSpPr>
        <p:spPr>
          <a:xfrm>
            <a:off x="5016919" y="-606175"/>
            <a:ext cx="0" cy="6061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56;p13">
            <a:extLst>
              <a:ext uri="{FF2B5EF4-FFF2-40B4-BE49-F238E27FC236}">
                <a16:creationId xmlns:a16="http://schemas.microsoft.com/office/drawing/2014/main" id="{83E12D0C-BC58-8C03-9160-6C9EAB948C90}"/>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dirty="0">
                <a:latin typeface="Work Sans"/>
                <a:ea typeface="Work Sans"/>
                <a:cs typeface="Work Sans"/>
                <a:sym typeface="Work Sans"/>
              </a:rPr>
              <a:t>1</a:t>
            </a:r>
            <a:endParaRPr sz="2400" b="1" dirty="0">
              <a:solidFill>
                <a:srgbClr val="000000"/>
              </a:solidFill>
              <a:latin typeface="Work Sans"/>
              <a:ea typeface="Work Sans"/>
              <a:cs typeface="Work Sans"/>
              <a:sym typeface="Work Sans"/>
            </a:endParaRPr>
          </a:p>
        </p:txBody>
      </p:sp>
      <p:sp>
        <p:nvSpPr>
          <p:cNvPr id="15" name="Google Shape;55;p13">
            <a:extLst>
              <a:ext uri="{FF2B5EF4-FFF2-40B4-BE49-F238E27FC236}">
                <a16:creationId xmlns:a16="http://schemas.microsoft.com/office/drawing/2014/main" id="{265EF246-874B-AC8F-A37F-147B1442392D}"/>
              </a:ext>
            </a:extLst>
          </p:cNvPr>
          <p:cNvSpPr/>
          <p:nvPr/>
        </p:nvSpPr>
        <p:spPr>
          <a:xfrm>
            <a:off x="10927603" y="343424"/>
            <a:ext cx="3371852" cy="8301812"/>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200" b="1" dirty="0">
                <a:latin typeface="Work Sans"/>
                <a:ea typeface="Work Sans"/>
                <a:cs typeface="Work Sans"/>
                <a:sym typeface="Work Sans"/>
              </a:rPr>
              <a:t>Agregue </a:t>
            </a:r>
            <a:r>
              <a:rPr lang="es-VE" sz="1200" b="1" dirty="0">
                <a:latin typeface="Work Sans"/>
                <a:ea typeface="Work Sans"/>
                <a:cs typeface="Work Sans"/>
                <a:sym typeface="Work Sans"/>
              </a:rPr>
              <a:t>una imagen y ajuste su tamaño </a:t>
            </a:r>
            <a:endParaRPr lang="es-VE" sz="1200" b="1" dirty="0">
              <a:solidFill>
                <a:srgbClr val="000000"/>
              </a:solidFill>
            </a:endParaRPr>
          </a:p>
          <a:p>
            <a:pPr>
              <a:lnSpc>
                <a:spcPct val="115000"/>
              </a:lnSpc>
              <a:buSzPts val="1100"/>
            </a:pPr>
            <a:r>
              <a:rPr lang="es-VE" sz="1200" dirty="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200" dirty="0">
              <a:latin typeface="Work Sans"/>
              <a:cs typeface="Calibri"/>
              <a:sym typeface="Work Sans"/>
            </a:endParaRPr>
          </a:p>
          <a:p>
            <a:pPr>
              <a:lnSpc>
                <a:spcPct val="115000"/>
              </a:lnSpc>
              <a:buSzPts val="1100"/>
            </a:pPr>
            <a:r>
              <a:rPr lang="es-VE" sz="1200" dirty="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200" dirty="0">
              <a:latin typeface="Work Sans"/>
              <a:cs typeface="Calibri"/>
            </a:endParaRPr>
          </a:p>
          <a:p>
            <a:pPr>
              <a:lnSpc>
                <a:spcPct val="114999"/>
              </a:lnSpc>
            </a:pPr>
            <a:r>
              <a:rPr lang="es-VE" sz="1200" b="1" dirty="0">
                <a:latin typeface="Work Sans"/>
                <a:ea typeface="+mn-lt"/>
                <a:cs typeface="+mn-lt"/>
                <a:sym typeface="Work Sans"/>
              </a:rPr>
              <a:t>Envíe la imagen hacia el fondo </a:t>
            </a:r>
            <a:endParaRPr lang="es-VE" sz="1200" b="1" dirty="0">
              <a:latin typeface="Work Sans"/>
              <a:cs typeface="Calibri" panose="020F0502020204030204"/>
            </a:endParaRPr>
          </a:p>
          <a:p>
            <a:pPr>
              <a:lnSpc>
                <a:spcPct val="114999"/>
              </a:lnSpc>
            </a:pPr>
            <a:r>
              <a:rPr lang="es-VE" sz="1200" dirty="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r>
              <a:rPr lang="es-VE" sz="1200" dirty="0">
                <a:latin typeface="Work Sans"/>
                <a:ea typeface="+mn-lt"/>
                <a:cs typeface="+mn-lt"/>
                <a:sym typeface="Work Sans"/>
              </a:rPr>
              <a:t> </a:t>
            </a:r>
            <a:endParaRPr lang="es-VE" sz="1200" dirty="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200" b="1" dirty="0">
                <a:solidFill>
                  <a:srgbClr val="000000"/>
                </a:solidFill>
                <a:latin typeface="Work Sans"/>
                <a:cs typeface="Calibri"/>
                <a:sym typeface="Work Sans"/>
              </a:rPr>
              <a:t>Recorte la imagen</a:t>
            </a:r>
            <a:endParaRPr lang="es-VE" sz="1200" b="1" dirty="0">
              <a:solidFill>
                <a:srgbClr val="000000"/>
              </a:solidFill>
              <a:cs typeface="Calibri"/>
            </a:endParaRPr>
          </a:p>
          <a:p>
            <a:pPr>
              <a:lnSpc>
                <a:spcPct val="115000"/>
              </a:lnSpc>
              <a:buSzPts val="1100"/>
            </a:pPr>
            <a:r>
              <a:rPr lang="es-VE" sz="1200" dirty="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200" dirty="0">
              <a:latin typeface="Work Sans"/>
              <a:ea typeface="Work Sans"/>
              <a:cs typeface="Work Sans"/>
              <a:sym typeface="Work Sans"/>
            </a:endParaRPr>
          </a:p>
        </p:txBody>
      </p:sp>
      <p:cxnSp>
        <p:nvCxnSpPr>
          <p:cNvPr id="16" name="Straight Arrow Connector 15">
            <a:extLst>
              <a:ext uri="{FF2B5EF4-FFF2-40B4-BE49-F238E27FC236}">
                <a16:creationId xmlns:a16="http://schemas.microsoft.com/office/drawing/2014/main" id="{60E0517A-3FDC-0B37-6BBC-643D74016A9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Google Shape;56;p13">
            <a:extLst>
              <a:ext uri="{FF2B5EF4-FFF2-40B4-BE49-F238E27FC236}">
                <a16:creationId xmlns:a16="http://schemas.microsoft.com/office/drawing/2014/main" id="{21945E86-FA66-3DA8-52B7-5606755111A1}"/>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18" name="Google Shape;55;p13">
            <a:extLst>
              <a:ext uri="{FF2B5EF4-FFF2-40B4-BE49-F238E27FC236}">
                <a16:creationId xmlns:a16="http://schemas.microsoft.com/office/drawing/2014/main" id="{4276EE7B-911A-C7B5-2428-3B4080D37A95}"/>
              </a:ext>
            </a:extLst>
          </p:cNvPr>
          <p:cNvSpPr/>
          <p:nvPr/>
        </p:nvSpPr>
        <p:spPr>
          <a:xfrm>
            <a:off x="1624584" y="8408559"/>
            <a:ext cx="6861995" cy="12933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s-ES" sz="1050" b="1" dirty="0">
                <a:latin typeface="Work Sans"/>
                <a:ea typeface="Work Sans"/>
                <a:cs typeface="Work Sans"/>
              </a:rPr>
              <a:t>Agregue información sobre su organización y otros recursos relevantes</a:t>
            </a:r>
            <a:endParaRPr lang="en-US" sz="1050" b="1" dirty="0">
              <a:latin typeface="Work Sans"/>
              <a:ea typeface="Work Sans"/>
              <a:cs typeface="Work Sans"/>
            </a:endParaRPr>
          </a:p>
          <a:p>
            <a:pPr>
              <a:lnSpc>
                <a:spcPct val="115000"/>
              </a:lnSpc>
              <a:spcAft>
                <a:spcPts val="600"/>
              </a:spcAft>
              <a:buSzPts val="1100"/>
            </a:pPr>
            <a:r>
              <a:rPr lang="es-ES" sz="1050" dirty="0">
                <a:latin typeface="Work Sans"/>
                <a:sym typeface="Work Sans"/>
              </a:rPr>
              <a:t>La parte inferior de la contraportada le permite incluir enlaces de la organización, números de teléfono y otra información útil para su comunidad.</a:t>
            </a:r>
            <a:endParaRPr lang="en-US" sz="1050" dirty="0">
              <a:latin typeface="Work Sans"/>
            </a:endParaRPr>
          </a:p>
          <a:p>
            <a:pPr>
              <a:lnSpc>
                <a:spcPct val="115000"/>
              </a:lnSpc>
              <a:spcAft>
                <a:spcPts val="600"/>
              </a:spcAft>
              <a:buSzPts val="1100"/>
            </a:pPr>
            <a:r>
              <a:rPr lang="es-ES" sz="1050" dirty="0">
                <a:latin typeface="Work Sans"/>
                <a:sym typeface="Work Sans"/>
              </a:rPr>
              <a:t>Asegúrese de incluir la fecha de la última revisi</a:t>
            </a:r>
            <a:r>
              <a:rPr lang="es-ES" sz="1050" dirty="0">
                <a:ea typeface="+mn-lt"/>
                <a:cs typeface="+mn-lt"/>
                <a:sym typeface="Work Sans"/>
              </a:rPr>
              <a:t>ó</a:t>
            </a:r>
            <a:r>
              <a:rPr lang="es-ES" sz="1050" dirty="0">
                <a:latin typeface="Work Sans"/>
                <a:sym typeface="Work Sans"/>
              </a:rPr>
              <a:t>n en el folleto, ya que la información cambia rápidamente</a:t>
            </a:r>
            <a:r>
              <a:rPr lang="es-ES" sz="1300" dirty="0">
                <a:latin typeface="Work Sans"/>
                <a:sym typeface="Work Sans"/>
              </a:rPr>
              <a:t>.</a:t>
            </a:r>
            <a:endParaRPr lang="en-US" sz="1300" dirty="0">
              <a:latin typeface="Work Sans"/>
            </a:endParaRPr>
          </a:p>
        </p:txBody>
      </p:sp>
      <p:cxnSp>
        <p:nvCxnSpPr>
          <p:cNvPr id="19" name="Straight Arrow Connector 18">
            <a:extLst>
              <a:ext uri="{FF2B5EF4-FFF2-40B4-BE49-F238E27FC236}">
                <a16:creationId xmlns:a16="http://schemas.microsoft.com/office/drawing/2014/main" id="{BFA87983-CC16-AE37-A317-FF83302DFD2E}"/>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4799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Props1.xml><?xml version="1.0" encoding="utf-8"?>
<ds:datastoreItem xmlns:ds="http://schemas.openxmlformats.org/officeDocument/2006/customXml" ds:itemID="{CD8A6499-BDBE-45A5-A433-4FF7569A50C8}">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3.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1508</TotalTime>
  <Words>1574</Words>
  <Application>Microsoft Office PowerPoint</Application>
  <PresentationFormat>Custom</PresentationFormat>
  <Paragraphs>102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2023-09-19 Niños COVID Vacuna Tríptico Material de apoyo Plantilla</dc:title>
  <dc:creator>Migrant Clinicians Network</dc:creator>
  <cp:lastModifiedBy>Giovanni Lopez-Quezada</cp:lastModifiedBy>
  <cp:revision>65</cp:revision>
  <cp:lastPrinted>2022-11-01T18:37:03Z</cp:lastPrinted>
  <dcterms:created xsi:type="dcterms:W3CDTF">2021-06-09T15:49:13Z</dcterms:created>
  <dcterms:modified xsi:type="dcterms:W3CDTF">2023-09-26T02:25:51Z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