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38" y="114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560203"/>
          </a:xfrm>
          <a:prstGeom prst="rect">
            <a:avLst/>
          </a:prstGeom>
        </p:spPr>
      </p:pic>
      <p:pic>
        <p:nvPicPr>
          <p:cNvPr id="11" name="Picture 10" descr="A person in a blue dress&#10;&#10;Description automatically generated with low confidence">
            <a:extLst>
              <a:ext uri="{FF2B5EF4-FFF2-40B4-BE49-F238E27FC236}">
                <a16:creationId xmlns:a16="http://schemas.microsoft.com/office/drawing/2014/main" id="{8E59D286-5A55-4E0E-89F6-E3932016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/>
          <a:stretch/>
        </p:blipFill>
        <p:spPr>
          <a:xfrm>
            <a:off x="6855464" y="0"/>
            <a:ext cx="2899485" cy="434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84813" cy="91708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60187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>
                <a:solidFill>
                  <a:schemeClr val="bg1"/>
                </a:solidFill>
              </a:rPr>
              <a:t>KIJAN POUM GEN </a:t>
            </a:r>
            <a:br>
              <a:rPr lang="fi-FI" sz="2000" b="1">
                <a:solidFill>
                  <a:schemeClr val="bg1"/>
                </a:solidFill>
              </a:rPr>
            </a:br>
            <a:r>
              <a:rPr lang="fi-FI" sz="2000" b="1">
                <a:solidFill>
                  <a:schemeClr val="bg1"/>
                </a:solidFill>
              </a:rPr>
              <a:t>VAKSEN COVID-19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35196" y="1011793"/>
            <a:ext cx="2950864" cy="3672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700"/>
              </a:spcAft>
              <a:buClr>
                <a:srgbClr val="E88B0E"/>
              </a:buClr>
              <a:buSzPct val="135000"/>
            </a:pPr>
            <a:r>
              <a:rPr lang="en-US" sz="1200" b="1" dirty="0" err="1">
                <a:ea typeface="+mn-lt"/>
                <a:cs typeface="+mn-lt"/>
              </a:rPr>
              <a:t>Vaksen</a:t>
            </a:r>
            <a:r>
              <a:rPr lang="en-US" sz="1200" b="1" dirty="0">
                <a:ea typeface="+mn-lt"/>
                <a:cs typeface="+mn-lt"/>
              </a:rPr>
              <a:t> an gratis </a:t>
            </a:r>
            <a:r>
              <a:rPr lang="en-US" sz="1200" b="1" dirty="0" err="1">
                <a:ea typeface="+mn-lt"/>
                <a:cs typeface="+mn-lt"/>
              </a:rPr>
              <a:t>pou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pifò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moun</a:t>
            </a:r>
            <a:r>
              <a:rPr lang="en-US" sz="1200" b="1" dirty="0">
                <a:ea typeface="+mn-lt"/>
                <a:cs typeface="+mn-lt"/>
              </a:rPr>
              <a:t>, </a:t>
            </a:r>
            <a:r>
              <a:rPr lang="en-US" sz="1200" b="1" dirty="0" err="1">
                <a:ea typeface="+mn-lt"/>
                <a:cs typeface="+mn-lt"/>
              </a:rPr>
              <a:t>menm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pou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moun</a:t>
            </a:r>
            <a:r>
              <a:rPr lang="en-US" sz="1200" b="1" dirty="0">
                <a:ea typeface="+mn-lt"/>
                <a:cs typeface="+mn-lt"/>
              </a:rPr>
              <a:t> ki pa gen </a:t>
            </a:r>
            <a:r>
              <a:rPr lang="en-US" sz="1200" b="1" dirty="0" err="1">
                <a:ea typeface="+mn-lt"/>
                <a:cs typeface="+mn-lt"/>
              </a:rPr>
              <a:t>asirans</a:t>
            </a:r>
            <a:r>
              <a:rPr lang="en-US" sz="1200" b="1" dirty="0">
                <a:ea typeface="+mn-lt"/>
                <a:cs typeface="+mn-lt"/>
              </a:rPr>
              <a:t>.</a:t>
            </a:r>
          </a:p>
          <a:p>
            <a:pPr>
              <a:spcAft>
                <a:spcPts val="700"/>
              </a:spcAft>
              <a:buClr>
                <a:srgbClr val="E88B0E"/>
              </a:buClr>
              <a:buSzPct val="135000"/>
            </a:pPr>
            <a:r>
              <a:rPr lang="en-US" sz="1200" b="1" dirty="0" err="1">
                <a:ea typeface="+mn-lt"/>
                <a:cs typeface="+mn-lt"/>
              </a:rPr>
              <a:t>Chèche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konnen</a:t>
            </a:r>
            <a:r>
              <a:rPr lang="en-US" sz="1200" b="1" dirty="0">
                <a:ea typeface="+mn-lt"/>
                <a:cs typeface="+mn-lt"/>
              </a:rPr>
              <a:t> ki </a:t>
            </a:r>
            <a:r>
              <a:rPr lang="en-US" sz="1200" b="1" dirty="0" err="1">
                <a:ea typeface="+mn-lt"/>
                <a:cs typeface="+mn-lt"/>
              </a:rPr>
              <a:t>kote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ou</a:t>
            </a:r>
            <a:r>
              <a:rPr lang="en-US" sz="1200" b="1" dirty="0">
                <a:ea typeface="+mn-lt"/>
                <a:cs typeface="+mn-lt"/>
              </a:rPr>
              <a:t> ka </a:t>
            </a:r>
            <a:r>
              <a:rPr lang="en-US" sz="1200" b="1" dirty="0" err="1">
                <a:ea typeface="+mn-lt"/>
                <a:cs typeface="+mn-lt"/>
              </a:rPr>
              <a:t>jwenn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aksè</a:t>
            </a:r>
            <a:r>
              <a:rPr lang="en-US" sz="1200" b="1" dirty="0">
                <a:ea typeface="+mn-lt"/>
                <a:cs typeface="+mn-lt"/>
              </a:rPr>
              <a:t> gratis </a:t>
            </a:r>
            <a:r>
              <a:rPr lang="en-US" sz="1200" b="1" dirty="0" err="1">
                <a:ea typeface="+mn-lt"/>
                <a:cs typeface="+mn-lt"/>
              </a:rPr>
              <a:t>ak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vaksen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kont</a:t>
            </a:r>
            <a:r>
              <a:rPr lang="en-US" sz="1200" b="1" dirty="0">
                <a:ea typeface="+mn-lt"/>
                <a:cs typeface="+mn-lt"/>
              </a:rPr>
              <a:t> KOVID la gratis:</a:t>
            </a: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>
                <a:ea typeface="+mn-lt"/>
                <a:cs typeface="+mn-lt"/>
              </a:rPr>
              <a:t>Pale </a:t>
            </a:r>
            <a:r>
              <a:rPr lang="en-US" sz="1200" dirty="0" err="1">
                <a:ea typeface="+mn-lt"/>
                <a:cs typeface="+mn-lt"/>
              </a:rPr>
              <a:t>avèk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doktè</a:t>
            </a:r>
            <a:r>
              <a:rPr lang="en-US" sz="1200" dirty="0">
                <a:ea typeface="+mn-lt"/>
                <a:cs typeface="+mn-lt"/>
              </a:rPr>
              <a:t> OB/GYN </a:t>
            </a:r>
            <a:r>
              <a:rPr lang="en-US" sz="1200" dirty="0" err="1">
                <a:ea typeface="+mn-lt"/>
                <a:cs typeface="+mn-lt"/>
              </a:rPr>
              <a:t>ou</a:t>
            </a:r>
            <a:r>
              <a:rPr lang="en-US" sz="1200" dirty="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>
                <a:ea typeface="+mn-lt"/>
                <a:cs typeface="+mn-lt"/>
              </a:rPr>
              <a:t>Mande </a:t>
            </a:r>
            <a:r>
              <a:rPr lang="en-US" sz="1200" dirty="0" err="1">
                <a:ea typeface="+mn-lt"/>
                <a:cs typeface="+mn-lt"/>
              </a:rPr>
              <a:t>si</a:t>
            </a:r>
            <a:r>
              <a:rPr lang="en-US" sz="1200" dirty="0">
                <a:ea typeface="+mn-lt"/>
                <a:cs typeface="+mn-lt"/>
              </a:rPr>
              <a:t> pa </a:t>
            </a:r>
            <a:r>
              <a:rPr lang="en-US" sz="1200" dirty="0" err="1">
                <a:ea typeface="+mn-lt"/>
                <a:cs typeface="+mn-lt"/>
              </a:rPr>
              <a:t>genyen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klinik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mobil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ak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ekspozisyon</a:t>
            </a:r>
            <a:r>
              <a:rPr lang="en-US" sz="1200" dirty="0">
                <a:ea typeface="+mn-lt"/>
                <a:cs typeface="+mn-lt"/>
              </a:rPr>
              <a:t> sou </a:t>
            </a:r>
            <a:r>
              <a:rPr lang="en-US" sz="1200" dirty="0" err="1">
                <a:ea typeface="+mn-lt"/>
                <a:cs typeface="+mn-lt"/>
              </a:rPr>
              <a:t>sante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 err="1">
                <a:ea typeface="+mn-lt"/>
                <a:cs typeface="+mn-lt"/>
              </a:rPr>
              <a:t>Depatman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sante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>
                <a:ea typeface="+mn-lt"/>
                <a:cs typeface="+mn-lt"/>
              </a:rPr>
              <a:t>Sant Sante </a:t>
            </a:r>
            <a:r>
              <a:rPr lang="en-US" sz="1200" dirty="0" err="1">
                <a:ea typeface="+mn-lt"/>
                <a:cs typeface="+mn-lt"/>
              </a:rPr>
              <a:t>Kominotè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dirty="0" err="1">
                <a:ea typeface="+mn-lt"/>
                <a:cs typeface="+mn-lt"/>
              </a:rPr>
              <a:t>Famasi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bò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lakay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ou</a:t>
            </a:r>
            <a:endParaRPr lang="en-US" sz="1200" dirty="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dirty="0">
                <a:cs typeface="Calibri"/>
              </a:rPr>
              <a:t>Pale </a:t>
            </a:r>
            <a:r>
              <a:rPr lang="en-US" sz="1200" b="1" dirty="0" err="1">
                <a:cs typeface="Calibri"/>
              </a:rPr>
              <a:t>avèk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patwon</a:t>
            </a:r>
            <a:r>
              <a:rPr lang="en-US" sz="1200" b="1" dirty="0">
                <a:cs typeface="Calibri"/>
              </a:rPr>
              <a:t> w </a:t>
            </a:r>
            <a:r>
              <a:rPr lang="en-US" sz="1200" b="1" dirty="0" err="1">
                <a:cs typeface="Calibri"/>
              </a:rPr>
              <a:t>lan</a:t>
            </a:r>
            <a:r>
              <a:rPr lang="en-US" sz="1200" b="1" dirty="0">
                <a:cs typeface="Calibri"/>
              </a:rPr>
              <a:t> sou </a:t>
            </a:r>
            <a:r>
              <a:rPr lang="en-US" sz="1200" b="1" dirty="0" err="1">
                <a:cs typeface="Calibri"/>
              </a:rPr>
              <a:t>fason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ou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kapab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jwenn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vaksen</a:t>
            </a:r>
            <a:r>
              <a:rPr lang="en-US" sz="1200" b="1" dirty="0">
                <a:cs typeface="Calibri"/>
              </a:rPr>
              <a:t> </a:t>
            </a:r>
            <a:r>
              <a:rPr lang="en-US" sz="1200" b="1" dirty="0" err="1">
                <a:cs typeface="Calibri"/>
              </a:rPr>
              <a:t>kont</a:t>
            </a:r>
            <a:r>
              <a:rPr lang="en-US" sz="1200" b="1" dirty="0">
                <a:cs typeface="Calibri"/>
              </a:rPr>
              <a:t> KOVID-19 la</a:t>
            </a:r>
            <a:r>
              <a:rPr lang="en-US" sz="1200" dirty="0">
                <a:cs typeface="Calibri"/>
              </a:rPr>
              <a:t>.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ka </a:t>
            </a:r>
            <a:r>
              <a:rPr lang="en-US" sz="1200" dirty="0" err="1">
                <a:cs typeface="Calibri"/>
              </a:rPr>
              <a:t>ede</a:t>
            </a:r>
            <a:r>
              <a:rPr lang="en-US" sz="1200" dirty="0">
                <a:cs typeface="Calibri"/>
              </a:rPr>
              <a:t> w nan </a:t>
            </a:r>
            <a:r>
              <a:rPr lang="en-US" sz="1200" dirty="0" err="1">
                <a:cs typeface="Calibri"/>
              </a:rPr>
              <a:t>aranjman</a:t>
            </a:r>
            <a:r>
              <a:rPr lang="en-US" sz="1200" dirty="0">
                <a:cs typeface="Calibri"/>
              </a:rPr>
              <a:t> w ap </a:t>
            </a:r>
            <a:r>
              <a:rPr lang="en-US" sz="1200" dirty="0" err="1">
                <a:cs typeface="Calibri"/>
              </a:rPr>
              <a:t>fè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yon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Jwenn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vaksen</a:t>
            </a:r>
            <a:r>
              <a:rPr lang="en-US" sz="1200" dirty="0">
                <a:cs typeface="Calibri"/>
              </a:rPr>
              <a:t>: https://www.vaccines.gov/search/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817613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POU PLIS ENFÒMASYON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511469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DEE0F97-3635-427A-BD00-71FB51359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320113"/>
            <a:ext cx="951498" cy="5107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98A33C-7962-4B3C-B25B-C9892753FC58}"/>
              </a:ext>
            </a:extLst>
          </p:cNvPr>
          <p:cNvSpPr txBox="1"/>
          <p:nvPr/>
        </p:nvSpPr>
        <p:spPr>
          <a:xfrm>
            <a:off x="4774699" y="6200638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09804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224123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 err="1"/>
              <a:t>Mizajou</a:t>
            </a:r>
            <a:r>
              <a:rPr lang="en-US" sz="1400" b="1" dirty="0"/>
              <a:t>: 5 </a:t>
            </a:r>
            <a:r>
              <a:rPr lang="en-US" sz="1400" b="1" dirty="0" err="1"/>
              <a:t>Oktòb</a:t>
            </a:r>
            <a:r>
              <a:rPr lang="en-US" sz="1400" b="1"/>
              <a:t> 2023</a:t>
            </a:r>
            <a:endParaRPr lang="en-US" sz="1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91003" y="4609283"/>
            <a:ext cx="2937916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Gwosès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,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bay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tibebe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tete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dirty="0" err="1">
                <a:solidFill>
                  <a:schemeClr val="bg1"/>
                </a:solidFill>
                <a:latin typeface="Lato Black" panose="020F0A02020204030203" pitchFamily="34" charset="0"/>
              </a:rPr>
              <a:t>kont</a:t>
            </a:r>
            <a:r>
              <a:rPr lang="es-ES" sz="2600" dirty="0">
                <a:solidFill>
                  <a:schemeClr val="bg1"/>
                </a:solidFill>
                <a:latin typeface="Lato Black" panose="020F0A02020204030203" pitchFamily="34" charset="0"/>
              </a:rPr>
              <a:t> COVID-19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>
            <a:off x="9088964" y="392070"/>
            <a:ext cx="978620" cy="1455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63802" y="357839"/>
            <a:ext cx="492884" cy="1771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28009" y="5094745"/>
            <a:ext cx="2912872" cy="22467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100" b="1" dirty="0" err="1">
                <a:ea typeface="+mn-lt"/>
                <a:cs typeface="+mn-lt"/>
              </a:rPr>
              <a:t>Fanm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ki vin </a:t>
            </a:r>
            <a:r>
              <a:rPr lang="en-US" sz="1100" b="1" dirty="0" err="1">
                <a:ea typeface="+mn-lt"/>
                <a:cs typeface="+mn-lt"/>
              </a:rPr>
              <a:t>malad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avèk</a:t>
            </a:r>
            <a:r>
              <a:rPr lang="en-US" sz="1100" b="1" dirty="0">
                <a:ea typeface="+mn-lt"/>
                <a:cs typeface="+mn-lt"/>
              </a:rPr>
              <a:t> COVID-19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pandan </a:t>
            </a:r>
            <a:r>
              <a:rPr lang="en-US" sz="1100" b="1" dirty="0" err="1">
                <a:ea typeface="+mn-lt"/>
                <a:cs typeface="+mn-lt"/>
              </a:rPr>
              <a:t>gwosès</a:t>
            </a:r>
            <a:r>
              <a:rPr lang="en-US" sz="1100" b="1" dirty="0">
                <a:ea typeface="+mn-lt"/>
                <a:cs typeface="+mn-lt"/>
              </a:rPr>
              <a:t>: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</a:t>
            </a:r>
            <a:r>
              <a:rPr lang="en-US" sz="1100" dirty="0">
                <a:ea typeface="+mn-lt"/>
                <a:cs typeface="+mn-lt"/>
              </a:rPr>
              <a:t> pi </a:t>
            </a:r>
            <a:r>
              <a:rPr lang="en-US" sz="1100" dirty="0" err="1">
                <a:ea typeface="+mn-lt"/>
                <a:cs typeface="+mn-lt"/>
              </a:rPr>
              <a:t>grav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akòz</a:t>
            </a:r>
            <a:r>
              <a:rPr lang="en-US" sz="1100" dirty="0">
                <a:ea typeface="+mn-lt"/>
                <a:cs typeface="+mn-lt"/>
              </a:rPr>
              <a:t> COVID-19 </a:t>
            </a:r>
            <a:r>
              <a:rPr lang="en-US" sz="1100" dirty="0" err="1">
                <a:ea typeface="+mn-lt"/>
                <a:cs typeface="+mn-lt"/>
              </a:rPr>
              <a:t>parapò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fanm</a:t>
            </a:r>
            <a:r>
              <a:rPr lang="en-US" sz="1100" dirty="0">
                <a:ea typeface="+mn-lt"/>
                <a:cs typeface="+mn-lt"/>
              </a:rPr>
              <a:t> ki pa </a:t>
            </a:r>
            <a:r>
              <a:rPr lang="en-US" sz="1100" dirty="0" err="1">
                <a:ea typeface="+mn-lt"/>
                <a:cs typeface="+mn-lt"/>
              </a:rPr>
              <a:t>ansent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bezwen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swen</a:t>
            </a:r>
            <a:r>
              <a:rPr lang="en-US" sz="1100" dirty="0">
                <a:ea typeface="+mn-lt"/>
                <a:cs typeface="+mn-lt"/>
              </a:rPr>
              <a:t> nan </a:t>
            </a:r>
            <a:r>
              <a:rPr lang="en-US" sz="1100" dirty="0" err="1">
                <a:ea typeface="+mn-lt"/>
                <a:cs typeface="+mn-lt"/>
              </a:rPr>
              <a:t>Inite</a:t>
            </a:r>
            <a:r>
              <a:rPr lang="en-US" sz="1100" dirty="0">
                <a:ea typeface="+mn-lt"/>
                <a:cs typeface="+mn-lt"/>
              </a:rPr>
              <a:t> Swen </a:t>
            </a:r>
            <a:r>
              <a:rPr lang="en-US" sz="1100" dirty="0" err="1">
                <a:ea typeface="+mn-lt"/>
                <a:cs typeface="+mn-lt"/>
              </a:rPr>
              <a:t>Entansif</a:t>
            </a:r>
            <a:r>
              <a:rPr lang="en-US" sz="1100" dirty="0">
                <a:ea typeface="+mn-lt"/>
                <a:cs typeface="+mn-lt"/>
              </a:rPr>
              <a:t> (Intensive Care Unit, ICU).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bezwen</a:t>
            </a:r>
            <a:r>
              <a:rPr lang="en-US" sz="1100" dirty="0">
                <a:ea typeface="+mn-lt"/>
                <a:cs typeface="+mn-lt"/>
              </a:rPr>
              <a:t> tib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respire. 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gwo</a:t>
            </a:r>
            <a:r>
              <a:rPr lang="en-US" sz="1100" dirty="0">
                <a:ea typeface="+mn-lt"/>
                <a:cs typeface="+mn-lt"/>
              </a:rPr>
              <a:t> risk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mouri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gwo</a:t>
            </a:r>
            <a:r>
              <a:rPr lang="en-US" sz="1100" dirty="0">
                <a:ea typeface="+mn-lt"/>
                <a:cs typeface="+mn-lt"/>
              </a:rPr>
              <a:t> risk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akouche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ti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bebe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enfekte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17618" y="893952"/>
            <a:ext cx="2912872" cy="34727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Nan </a:t>
            </a:r>
            <a:r>
              <a:rPr lang="en-US" sz="1100" dirty="0" err="1">
                <a:cs typeface="Calibri"/>
              </a:rPr>
              <a:t>kòmansman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pandemi</a:t>
            </a:r>
            <a:r>
              <a:rPr lang="en-US" sz="1100" dirty="0">
                <a:cs typeface="Calibri"/>
              </a:rPr>
              <a:t> an,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pa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konnen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sou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sou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nouris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sou </a:t>
            </a:r>
            <a:r>
              <a:rPr lang="en-US" sz="1100" dirty="0" err="1">
                <a:cs typeface="Calibri"/>
              </a:rPr>
              <a:t>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 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Kounye</a:t>
            </a:r>
            <a:r>
              <a:rPr lang="en-US" sz="1100" dirty="0">
                <a:cs typeface="Calibri"/>
              </a:rPr>
              <a:t> a,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genyen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done, epi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ka di </a:t>
            </a:r>
            <a:r>
              <a:rPr lang="en-US" sz="1100" dirty="0" err="1">
                <a:cs typeface="Calibri"/>
              </a:rPr>
              <a:t>avèk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konfyans</a:t>
            </a:r>
            <a:r>
              <a:rPr lang="en-US" sz="1100" dirty="0">
                <a:cs typeface="Calibri"/>
              </a:rPr>
              <a:t>: </a:t>
            </a:r>
            <a:r>
              <a:rPr lang="en-US" sz="1100" b="1" dirty="0" err="1">
                <a:cs typeface="Calibri"/>
              </a:rPr>
              <a:t>Vaksen</a:t>
            </a:r>
            <a:r>
              <a:rPr lang="en-US" sz="1100" b="1" dirty="0">
                <a:cs typeface="Calibri"/>
              </a:rPr>
              <a:t> KOVID-19 la </a:t>
            </a:r>
            <a:r>
              <a:rPr lang="en-US" sz="1100" b="1" dirty="0" err="1">
                <a:cs typeface="Calibri"/>
              </a:rPr>
              <a:t>san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danje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pou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ou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menm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ti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bebe</a:t>
            </a:r>
            <a:r>
              <a:rPr lang="en-US" sz="1100" b="1" dirty="0">
                <a:cs typeface="Calibri"/>
              </a:rPr>
              <a:t> w la, </a:t>
            </a:r>
            <a:r>
              <a:rPr lang="en-US" sz="1100" b="1" dirty="0" err="1">
                <a:cs typeface="Calibri"/>
              </a:rPr>
              <a:t>anvan</a:t>
            </a:r>
            <a:r>
              <a:rPr lang="en-US" sz="1100" b="1" dirty="0">
                <a:cs typeface="Calibri"/>
              </a:rPr>
              <a:t>, pandan,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apre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gwosès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ou</a:t>
            </a:r>
            <a:r>
              <a:rPr lang="en-US" sz="1100" b="1" dirty="0">
                <a:cs typeface="Calibri"/>
              </a:rPr>
              <a:t> a! 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Apati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septanm</a:t>
            </a:r>
            <a:r>
              <a:rPr lang="en-US" sz="1100" dirty="0">
                <a:cs typeface="Calibri"/>
              </a:rPr>
              <a:t> 2023,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plizyè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santèn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milye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ansent</a:t>
            </a:r>
            <a:r>
              <a:rPr lang="en-US" sz="1100" b="1" dirty="0">
                <a:cs typeface="Calibri"/>
              </a:rPr>
              <a:t> </a:t>
            </a:r>
            <a:endParaRPr lang="en-US" sz="1100" dirty="0">
              <a:cs typeface="Calibri"/>
            </a:endParaRP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Pat </a:t>
            </a:r>
            <a:r>
              <a:rPr lang="en-US" sz="1100" dirty="0" err="1">
                <a:cs typeface="Calibri"/>
              </a:rPr>
              <a:t>genyen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okenn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rapò</a:t>
            </a:r>
            <a:r>
              <a:rPr lang="en-US" sz="1100" dirty="0">
                <a:cs typeface="Calibri"/>
              </a:rPr>
              <a:t> de risk </a:t>
            </a:r>
            <a:r>
              <a:rPr lang="en-US" sz="1100" dirty="0" err="1">
                <a:cs typeface="Calibri"/>
              </a:rPr>
              <a:t>ogmante</a:t>
            </a:r>
            <a:r>
              <a:rPr lang="en-US" sz="1100" dirty="0">
                <a:cs typeface="Calibri"/>
              </a:rPr>
              <a:t> </a:t>
            </a:r>
            <a:br>
              <a:rPr lang="en-US" sz="1100" dirty="0">
                <a:cs typeface="Calibri"/>
              </a:rPr>
            </a:br>
            <a:r>
              <a:rPr lang="en-US" sz="1100" dirty="0">
                <a:cs typeface="Calibri"/>
              </a:rPr>
              <a:t>nan </a:t>
            </a:r>
            <a:r>
              <a:rPr lang="en-US" sz="1100" dirty="0" err="1">
                <a:cs typeface="Calibri"/>
              </a:rPr>
              <a:t>foskouch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pwoblèm</a:t>
            </a:r>
            <a:r>
              <a:rPr lang="en-US" sz="1100" dirty="0">
                <a:cs typeface="Calibri"/>
              </a:rPr>
              <a:t> de </a:t>
            </a:r>
            <a:r>
              <a:rPr lang="en-US" sz="1100" dirty="0" err="1">
                <a:cs typeface="Calibri"/>
              </a:rPr>
              <a:t>kwasans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br>
              <a:rPr lang="en-US" sz="1100" dirty="0">
                <a:cs typeface="Calibri"/>
              </a:rPr>
            </a:br>
            <a:r>
              <a:rPr lang="en-US" sz="1100" dirty="0" err="1">
                <a:cs typeface="Calibri"/>
              </a:rPr>
              <a:t>defo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nesans</a:t>
            </a:r>
            <a:r>
              <a:rPr lang="en-US" sz="1100" dirty="0">
                <a:cs typeface="Calibri"/>
              </a:rPr>
              <a:t>.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KOVID-19 la pa yon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fèt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viris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vivan</a:t>
            </a:r>
            <a:r>
              <a:rPr lang="en-US" sz="1100" dirty="0">
                <a:cs typeface="Calibri"/>
              </a:rPr>
              <a:t>, </a:t>
            </a:r>
            <a:r>
              <a:rPr lang="en-US" sz="1100" b="1" dirty="0">
                <a:cs typeface="Calibri"/>
              </a:rPr>
              <a:t>epi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ansent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nouris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ti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bebe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yo</a:t>
            </a:r>
            <a:r>
              <a:rPr lang="en-US" sz="1100" b="1" dirty="0">
                <a:cs typeface="Calibri"/>
              </a:rPr>
              <a:t> pa </a:t>
            </a:r>
            <a:r>
              <a:rPr lang="en-US" sz="1100" b="1" dirty="0" err="1">
                <a:cs typeface="Calibri"/>
              </a:rPr>
              <a:t>kapab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trape</a:t>
            </a:r>
            <a:r>
              <a:rPr lang="en-US" sz="1100" b="1" dirty="0">
                <a:cs typeface="Calibri"/>
              </a:rPr>
              <a:t> KOVID-19 nan </a:t>
            </a:r>
            <a:r>
              <a:rPr lang="en-US" sz="1100" b="1" dirty="0" err="1">
                <a:cs typeface="Calibri"/>
              </a:rPr>
              <a:t>vaksen</a:t>
            </a:r>
            <a:r>
              <a:rPr lang="en-US" sz="1100" b="1" dirty="0">
                <a:cs typeface="Calibri"/>
              </a:rPr>
              <a:t> an.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Li pa </a:t>
            </a:r>
            <a:r>
              <a:rPr lang="en-US" sz="1100" dirty="0" err="1">
                <a:cs typeface="Calibri"/>
              </a:rPr>
              <a:t>nesesè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tire </a:t>
            </a:r>
            <a:r>
              <a:rPr lang="en-US" sz="1100" dirty="0" err="1">
                <a:cs typeface="Calibri"/>
              </a:rPr>
              <a:t>lèt</a:t>
            </a:r>
            <a:r>
              <a:rPr lang="en-US" sz="1100" dirty="0">
                <a:cs typeface="Calibri"/>
              </a:rPr>
              <a:t> tete w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konsève</a:t>
            </a:r>
            <a:r>
              <a:rPr lang="en-US" sz="1100" dirty="0">
                <a:cs typeface="Calibri"/>
              </a:rPr>
              <a:t> l nan </a:t>
            </a:r>
            <a:r>
              <a:rPr lang="en-US" sz="1100" dirty="0" err="1">
                <a:cs typeface="Calibri"/>
              </a:rPr>
              <a:t>veso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kèk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w fin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w se yon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nouris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A3881D-D230-4BED-914B-A3B68A241015}"/>
              </a:ext>
            </a:extLst>
          </p:cNvPr>
          <p:cNvSpPr txBox="1"/>
          <p:nvPr/>
        </p:nvSpPr>
        <p:spPr>
          <a:xfrm>
            <a:off x="4774699" y="5320654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A6061258-59A6-4798-B7FC-A4B251D1E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329161"/>
            <a:ext cx="927459" cy="7007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C3B3EF6-C2EA-4CA5-9439-67CC1523E96B}"/>
              </a:ext>
            </a:extLst>
          </p:cNvPr>
          <p:cNvSpPr txBox="1"/>
          <p:nvPr/>
        </p:nvSpPr>
        <p:spPr>
          <a:xfrm>
            <a:off x="229481" y="317178"/>
            <a:ext cx="2925536" cy="4771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400" b="1" err="1">
                <a:solidFill>
                  <a:srgbClr val="0E5299"/>
                </a:solidFill>
                <a:cs typeface="Calibri"/>
              </a:rPr>
              <a:t>Eske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vaksen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an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san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danje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pou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ak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bebe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Kisa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ki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te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chanje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ofilditan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2F6E5C-DFBA-41FE-B17C-E6A4446660C3}"/>
              </a:ext>
            </a:extLst>
          </p:cNvPr>
          <p:cNvCxnSpPr>
            <a:cxnSpLocks/>
          </p:cNvCxnSpPr>
          <p:nvPr/>
        </p:nvCxnSpPr>
        <p:spPr>
          <a:xfrm>
            <a:off x="215345" y="529923"/>
            <a:ext cx="292553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9319F44-E68A-EF0B-3579-52B273A3DD8B}"/>
              </a:ext>
            </a:extLst>
          </p:cNvPr>
          <p:cNvGrpSpPr/>
          <p:nvPr/>
        </p:nvGrpSpPr>
        <p:grpSpPr>
          <a:xfrm>
            <a:off x="229481" y="4560203"/>
            <a:ext cx="3083353" cy="462114"/>
            <a:chOff x="196155" y="4446616"/>
            <a:chExt cx="2451029" cy="4621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196155" y="4446616"/>
              <a:ext cx="2451029" cy="4621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Anefè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,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vrè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risk la se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lè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yon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fanm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ansent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chwazi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poul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PA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vaksine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906750" y="4887140"/>
              <a:ext cx="16701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F47F32-A466-4E03-BF58-BF986B670F07}"/>
              </a:ext>
            </a:extLst>
          </p:cNvPr>
          <p:cNvCxnSpPr>
            <a:cxnSpLocks/>
          </p:cNvCxnSpPr>
          <p:nvPr/>
        </p:nvCxnSpPr>
        <p:spPr>
          <a:xfrm>
            <a:off x="215345" y="768514"/>
            <a:ext cx="9080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55;p13">
            <a:extLst>
              <a:ext uri="{FF2B5EF4-FFF2-40B4-BE49-F238E27FC236}">
                <a16:creationId xmlns:a16="http://schemas.microsoft.com/office/drawing/2014/main" id="{74BE6B7B-DED9-49D9-B4A8-73A151185C5C}"/>
              </a:ext>
            </a:extLst>
          </p:cNvPr>
          <p:cNvSpPr/>
          <p:nvPr/>
        </p:nvSpPr>
        <p:spPr>
          <a:xfrm>
            <a:off x="1598114" y="-3333304"/>
            <a:ext cx="6861994" cy="26549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55;p13">
            <a:extLst>
              <a:ext uri="{FF2B5EF4-FFF2-40B4-BE49-F238E27FC236}">
                <a16:creationId xmlns:a16="http://schemas.microsoft.com/office/drawing/2014/main" id="{EFFF5C95-99F2-48FA-80E5-23BF6B66A0F8}"/>
              </a:ext>
            </a:extLst>
          </p:cNvPr>
          <p:cNvSpPr/>
          <p:nvPr/>
        </p:nvSpPr>
        <p:spPr>
          <a:xfrm>
            <a:off x="10927603" y="355702"/>
            <a:ext cx="3474722" cy="78129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FD950E-B911-473E-A5B9-CECF0E8C5FD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14FB53EF-A322-4025-B141-25528EEA05D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21B3AA2B-B15D-4B19-BEBB-015840EE0B90}"/>
              </a:ext>
            </a:extLst>
          </p:cNvPr>
          <p:cNvSpPr/>
          <p:nvPr/>
        </p:nvSpPr>
        <p:spPr>
          <a:xfrm>
            <a:off x="1609545" y="8410460"/>
            <a:ext cx="6736170" cy="19604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changes quickly.</a:t>
            </a:r>
          </a:p>
        </p:txBody>
      </p:sp>
      <p:sp>
        <p:nvSpPr>
          <p:cNvPr id="43" name="Google Shape;56;p13">
            <a:extLst>
              <a:ext uri="{FF2B5EF4-FFF2-40B4-BE49-F238E27FC236}">
                <a16:creationId xmlns:a16="http://schemas.microsoft.com/office/drawing/2014/main" id="{E39C1186-0993-426E-A44F-FEB3F296F9DE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0C40B5-49E4-4D16-8A30-8895207E78F7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56;p13">
            <a:extLst>
              <a:ext uri="{FF2B5EF4-FFF2-40B4-BE49-F238E27FC236}">
                <a16:creationId xmlns:a16="http://schemas.microsoft.com/office/drawing/2014/main" id="{A9523068-913F-42CD-9D77-C34C5031DD18}"/>
              </a:ext>
            </a:extLst>
          </p:cNvPr>
          <p:cNvSpPr/>
          <p:nvPr/>
        </p:nvSpPr>
        <p:spPr>
          <a:xfrm>
            <a:off x="1598114" y="-368104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8057C-D107-42B4-8363-7C02A7D4EC2A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4A8F44-4C8A-99E8-37A9-1C11A1D83D82}"/>
              </a:ext>
            </a:extLst>
          </p:cNvPr>
          <p:cNvSpPr txBox="1"/>
          <p:nvPr/>
        </p:nvSpPr>
        <p:spPr>
          <a:xfrm>
            <a:off x="7107491" y="6116550"/>
            <a:ext cx="254833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 dirty="0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876B1E-96D6-32FB-7F1B-1EED2192D50E}"/>
              </a:ext>
            </a:extLst>
          </p:cNvPr>
          <p:cNvCxnSpPr>
            <a:cxnSpLocks/>
          </p:cNvCxnSpPr>
          <p:nvPr/>
        </p:nvCxnSpPr>
        <p:spPr>
          <a:xfrm>
            <a:off x="7035801" y="603536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6BA1D6-727A-12F3-446A-821FB9CF8528}"/>
              </a:ext>
            </a:extLst>
          </p:cNvPr>
          <p:cNvCxnSpPr>
            <a:cxnSpLocks/>
          </p:cNvCxnSpPr>
          <p:nvPr/>
        </p:nvCxnSpPr>
        <p:spPr>
          <a:xfrm>
            <a:off x="7038210" y="700397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b="4908"/>
          <a:stretch/>
        </p:blipFill>
        <p:spPr>
          <a:xfrm>
            <a:off x="7479786" y="0"/>
            <a:ext cx="1747190" cy="16750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0685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76291" y="199742"/>
            <a:ext cx="276296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531255" y="4458333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Ou </a:t>
              </a:r>
              <a:r>
                <a:rPr lang="en-US" sz="1100" b="1" err="1"/>
                <a:t>pral</a:t>
              </a:r>
              <a:r>
                <a:rPr lang="en-US" sz="1100" b="1"/>
                <a:t> </a:t>
              </a:r>
              <a:r>
                <a:rPr lang="en-US" sz="1100" b="1" err="1"/>
                <a:t>santi'w</a:t>
              </a:r>
              <a:r>
                <a:rPr lang="en-US" sz="1100" b="1"/>
                <a:t> pi </a:t>
              </a:r>
              <a:r>
                <a:rPr lang="en-US" sz="1100" b="1" err="1"/>
                <a:t>byen</a:t>
              </a:r>
              <a:r>
                <a:rPr lang="en-US" sz="1100" b="1"/>
                <a:t> </a:t>
              </a:r>
              <a:r>
                <a:rPr lang="en-US" sz="1100" b="1" err="1"/>
                <a:t>kèk</a:t>
              </a:r>
              <a:r>
                <a:rPr lang="en-US" sz="1100" b="1"/>
                <a:t> </a:t>
              </a:r>
              <a:r>
                <a:rPr lang="en-US" sz="1100" b="1" err="1"/>
                <a:t>jou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5112658" y="4457408"/>
            <a:ext cx="1469664" cy="1410127"/>
            <a:chOff x="5124318" y="4315758"/>
            <a:chExt cx="1469664" cy="14101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124318" y="5268837"/>
              <a:ext cx="14696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konsidere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ajou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depi</a:t>
              </a:r>
              <a:r>
                <a:rPr lang="en-US" sz="1100" b="1">
                  <a:cs typeface="Calibri"/>
                </a:rPr>
                <a:t> w </a:t>
              </a:r>
              <a:r>
                <a:rPr lang="en-US" sz="1100" b="1" err="1">
                  <a:cs typeface="Calibri"/>
                </a:rPr>
                <a:t>resevwa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dòz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bezwen</a:t>
              </a:r>
              <a:r>
                <a:rPr lang="en-US" sz="1100" b="1">
                  <a:cs typeface="Calibri"/>
                </a:rPr>
                <a:t> an (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).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E8E62-6C13-40D3-B7FE-BEC4C648D3A7}"/>
              </a:ext>
            </a:extLst>
          </p:cNvPr>
          <p:cNvGrpSpPr/>
          <p:nvPr/>
        </p:nvGrpSpPr>
        <p:grpSpPr>
          <a:xfrm>
            <a:off x="3389383" y="6077405"/>
            <a:ext cx="1539886" cy="1418985"/>
            <a:chOff x="3496503" y="5981826"/>
            <a:chExt cx="1539886" cy="14189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3C2F-7784-4FCC-BD67-F89B45AAAB25}"/>
                </a:ext>
              </a:extLst>
            </p:cNvPr>
            <p:cNvGrpSpPr/>
            <p:nvPr/>
          </p:nvGrpSpPr>
          <p:grpSpPr>
            <a:xfrm>
              <a:off x="3830342" y="5981826"/>
              <a:ext cx="912658" cy="912658"/>
              <a:chOff x="551043" y="6616319"/>
              <a:chExt cx="1906877" cy="190687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D9D98DC-A3DE-4819-BACD-1451DB23D2BA}"/>
                  </a:ext>
                </a:extLst>
              </p:cNvPr>
              <p:cNvSpPr/>
              <p:nvPr/>
            </p:nvSpPr>
            <p:spPr>
              <a:xfrm>
                <a:off x="551043" y="6616319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08C51B7-80EA-4AA9-9180-F79C7FB5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878" y="6689124"/>
                <a:ext cx="1580314" cy="1761266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96503" y="6943763"/>
              <a:ext cx="1539886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Kontinye</a:t>
              </a:r>
              <a:r>
                <a:rPr lang="en-US" sz="1100" b="1"/>
                <a:t> mete mask nan </a:t>
              </a:r>
              <a:r>
                <a:rPr lang="en-US" sz="1100" b="1" err="1"/>
                <a:t>espas</a:t>
              </a:r>
              <a:r>
                <a:rPr lang="en-US" sz="1100" b="1"/>
                <a:t> </a:t>
              </a:r>
              <a:r>
                <a:rPr lang="en-US" sz="1100" b="1" err="1"/>
                <a:t>kote</a:t>
              </a:r>
              <a:r>
                <a:rPr lang="en-US" sz="1100" b="1"/>
                <a:t> ki </a:t>
              </a:r>
              <a:r>
                <a:rPr lang="en-US" sz="1100" b="1" err="1"/>
                <a:t>chaje</a:t>
              </a:r>
              <a:r>
                <a:rPr lang="en-US" sz="1100" b="1"/>
                <a:t> </a:t>
              </a:r>
              <a:r>
                <a:rPr lang="en-US" sz="1100" b="1" err="1"/>
                <a:t>moun</a:t>
              </a:r>
              <a:r>
                <a:rPr lang="en-US" sz="1100" b="1"/>
                <a:t> epi lave men </a:t>
              </a:r>
              <a:r>
                <a:rPr lang="en-US" sz="1100" b="1" err="1"/>
                <a:t>ou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15644" y="6074257"/>
            <a:ext cx="1517438" cy="1410703"/>
            <a:chOff x="5127304" y="5978678"/>
            <a:chExt cx="1517438" cy="141070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7304" y="6932333"/>
              <a:ext cx="151743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1"/>
                <a:t>Ou te </a:t>
              </a:r>
              <a:r>
                <a:rPr lang="fr-FR" sz="1100" b="1" err="1"/>
                <a:t>fè</a:t>
              </a:r>
              <a:r>
                <a:rPr lang="fr-FR" sz="1100" b="1"/>
                <a:t> </a:t>
              </a:r>
              <a:r>
                <a:rPr lang="fr-FR" sz="1100" b="1" err="1"/>
                <a:t>pati</a:t>
              </a:r>
              <a:r>
                <a:rPr lang="fr-FR" sz="1100" b="1"/>
                <a:t> </a:t>
              </a:r>
              <a:r>
                <a:rPr lang="fr-FR" sz="1100" b="1" err="1"/>
                <a:t>pa'w</a:t>
              </a:r>
              <a:r>
                <a:rPr lang="fr-FR" sz="1100" b="1"/>
                <a:t> la pou te </a:t>
              </a:r>
              <a:r>
                <a:rPr lang="fr-FR" sz="1100" b="1" err="1"/>
                <a:t>pwoteje</a:t>
              </a:r>
              <a:r>
                <a:rPr lang="fr-FR" sz="1100" b="1"/>
                <a:t> </a:t>
              </a:r>
              <a:r>
                <a:rPr lang="fr-FR" sz="1100" b="1" err="1"/>
                <a:t>tèt</a:t>
              </a:r>
              <a:r>
                <a:rPr lang="fr-FR" sz="1100" b="1"/>
                <a:t> ou </a:t>
              </a:r>
              <a:r>
                <a:rPr lang="fr-FR" sz="1100" b="1" err="1"/>
                <a:t>ak</a:t>
              </a:r>
              <a:r>
                <a:rPr lang="fr-FR" sz="1100" b="1"/>
                <a:t> </a:t>
              </a:r>
              <a:r>
                <a:rPr lang="fr-FR" sz="1100" b="1" err="1"/>
                <a:t>lòt</a:t>
              </a:r>
              <a:r>
                <a:rPr lang="fr-FR" sz="1100" b="1"/>
                <a:t> </a:t>
              </a:r>
              <a:r>
                <a:rPr lang="fr-FR" sz="1100" b="1" err="1"/>
                <a:t>moun</a:t>
              </a:r>
              <a:r>
                <a:rPr lang="fr-FR" sz="1100" b="1"/>
                <a:t> de COVID-19 la!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4938971" y="933845"/>
            <a:ext cx="1757104" cy="1408151"/>
            <a:chOff x="3393843" y="2655956"/>
            <a:chExt cx="1757104" cy="14081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393843" y="3607059"/>
              <a:ext cx="175710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Genyen</a:t>
              </a:r>
              <a:r>
                <a:rPr lang="en-US" sz="1100" b="1"/>
                <a:t> </a:t>
              </a:r>
              <a:r>
                <a:rPr lang="en-US" sz="1100" b="1" err="1"/>
                <a:t>divès</a:t>
              </a:r>
              <a:r>
                <a:rPr lang="en-US" sz="1100" b="1"/>
                <a:t> </a:t>
              </a:r>
              <a:r>
                <a:rPr lang="en-US" sz="1100" b="1" err="1"/>
                <a:t>kalite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. Tout </a:t>
              </a:r>
              <a:r>
                <a:rPr lang="en-US" sz="1100" b="1" err="1"/>
                <a:t>vaksen</a:t>
              </a:r>
              <a:r>
                <a:rPr lang="en-US" sz="1100" b="1"/>
                <a:t> ki </a:t>
              </a:r>
              <a:r>
                <a:rPr lang="en-US" sz="1100" b="1" err="1"/>
                <a:t>kont</a:t>
              </a:r>
              <a:r>
                <a:rPr lang="en-US" sz="1100" b="1"/>
                <a:t> COVID-19 la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san</a:t>
              </a:r>
              <a:r>
                <a:rPr lang="en-US" sz="1100" b="1"/>
                <a:t> </a:t>
              </a:r>
              <a:r>
                <a:rPr lang="en-US" sz="1100" b="1" err="1"/>
                <a:t>danje</a:t>
              </a:r>
              <a:r>
                <a:rPr lang="en-US" sz="1100" b="1"/>
                <a:t> e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efikas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85004" y="2549086"/>
            <a:ext cx="1478004" cy="1567763"/>
            <a:chOff x="5105451" y="2652212"/>
            <a:chExt cx="1478004" cy="1567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05451" y="3610577"/>
              <a:ext cx="147800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 an, </a:t>
              </a:r>
              <a:r>
                <a:rPr lang="en-US" sz="1100" b="1" err="1">
                  <a:ea typeface="+mn-lt"/>
                  <a:cs typeface="Calibri Light"/>
                </a:rPr>
                <a:t>ou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kapabsoufri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avèk:ponyèt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lavyèv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67323" y="928437"/>
            <a:ext cx="1425250" cy="1420398"/>
            <a:chOff x="3574047" y="1017380"/>
            <a:chExt cx="1425250" cy="1420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574047" y="1980730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pou'w</a:t>
              </a:r>
              <a:r>
                <a:rPr lang="en-US" sz="1100" b="1"/>
                <a:t> </a:t>
              </a:r>
              <a:r>
                <a:rPr lang="en-US" sz="1100" b="1" err="1"/>
                <a:t>pran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lè’w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deja</a:t>
              </a:r>
              <a:r>
                <a:rPr lang="en-US" sz="1100" b="1"/>
                <a:t> </a:t>
              </a:r>
              <a:r>
                <a:rPr lang="en-US" sz="1100" b="1" err="1"/>
                <a:t>trape</a:t>
              </a:r>
              <a:r>
                <a:rPr lang="en-US" sz="1100" b="1"/>
                <a:t> COVID-19.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384947"/>
            <a:ext cx="3319268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510293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782053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053457" y="5907257"/>
            <a:ext cx="2690594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AK MOUN SAN VAKSEN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95647" y="6346429"/>
            <a:ext cx="2715467" cy="10002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>
                <a:cs typeface="Calibri"/>
              </a:rPr>
              <a:t>Risk ki </a:t>
            </a:r>
            <a:r>
              <a:rPr lang="en-US" sz="1100" dirty="0" err="1">
                <a:cs typeface="Calibri"/>
              </a:rPr>
              <a:t>piwo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enfeksyon</a:t>
            </a:r>
            <a:r>
              <a:rPr lang="en-US" sz="1100" dirty="0">
                <a:cs typeface="Calibri"/>
              </a:rPr>
              <a:t> COVID-19.</a:t>
            </a:r>
            <a:endParaRPr lang="en-US" sz="1100" dirty="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/>
              <a:t>Risk ki </a:t>
            </a:r>
            <a:r>
              <a:rPr lang="en-US" sz="1100" dirty="0" err="1"/>
              <a:t>piwo</a:t>
            </a:r>
            <a:r>
              <a:rPr lang="en-US" sz="1100" dirty="0"/>
              <a:t> nan </a:t>
            </a:r>
            <a:r>
              <a:rPr lang="en-US" sz="1100" dirty="0" err="1"/>
              <a:t>enfeksyon</a:t>
            </a:r>
            <a:r>
              <a:rPr lang="en-US" sz="1100" dirty="0"/>
              <a:t> </a:t>
            </a:r>
            <a:r>
              <a:rPr lang="en-US" sz="1100" dirty="0" err="1"/>
              <a:t>grav</a:t>
            </a:r>
            <a:r>
              <a:rPr lang="en-US" sz="1100" dirty="0"/>
              <a:t>, nan </a:t>
            </a:r>
            <a:r>
              <a:rPr lang="en-US" sz="1100" dirty="0" err="1"/>
              <a:t>etène</a:t>
            </a:r>
            <a:r>
              <a:rPr lang="en-US" sz="1100" dirty="0"/>
              <a:t> </a:t>
            </a:r>
            <a:r>
              <a:rPr lang="en-US" sz="1100" dirty="0" err="1"/>
              <a:t>lopital</a:t>
            </a:r>
            <a:r>
              <a:rPr lang="en-US" sz="1100" dirty="0"/>
              <a:t>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lanmò</a:t>
            </a:r>
            <a:r>
              <a:rPr lang="en-US" sz="1100" dirty="0"/>
              <a:t>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 dirty="0">
                <a:cs typeface="Calibri"/>
              </a:rPr>
              <a:t>Risk ki </a:t>
            </a:r>
            <a:r>
              <a:rPr lang="en-US" sz="1100" dirty="0" err="1">
                <a:cs typeface="Calibri"/>
              </a:rPr>
              <a:t>piwo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ekspoze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nouvo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mytasyon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kontajye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danjere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95647" y="1968839"/>
            <a:ext cx="2715467" cy="372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Vaksinasyon</a:t>
            </a:r>
            <a:r>
              <a:rPr lang="en-US" sz="1100" dirty="0">
                <a:cs typeface="Calibri"/>
              </a:rPr>
              <a:t> an ap </a:t>
            </a:r>
            <a:r>
              <a:rPr lang="en-US" sz="1100" dirty="0" err="1">
                <a:cs typeface="Calibri"/>
              </a:rPr>
              <a:t>pwoteje'w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fanmi’w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pitit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kolèg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travay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vin </a:t>
            </a:r>
            <a:r>
              <a:rPr lang="en-US" sz="1100" dirty="0" err="1">
                <a:cs typeface="Calibri"/>
              </a:rPr>
              <a:t>malad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grav</a:t>
            </a:r>
            <a:r>
              <a:rPr lang="en-US" sz="1100" dirty="0">
                <a:cs typeface="Calibri"/>
              </a:rPr>
              <a:t> e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pa </a:t>
            </a:r>
            <a:r>
              <a:rPr lang="en-US" sz="1100" dirty="0" err="1">
                <a:cs typeface="Calibri"/>
              </a:rPr>
              <a:t>etène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lopital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nb-NO" sz="1100" dirty="0">
                <a:cs typeface="Calibri"/>
              </a:rPr>
              <a:t>Vaksinasyon an ap diminye risk pou manman yo ansanm ak bebe 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Vaksinasyon</a:t>
            </a:r>
            <a:r>
              <a:rPr lang="en-US" sz="1100" dirty="0">
                <a:cs typeface="Calibri"/>
              </a:rPr>
              <a:t> an ap </a:t>
            </a:r>
            <a:r>
              <a:rPr lang="en-US" sz="1100" dirty="0" err="1">
                <a:cs typeface="Calibri"/>
              </a:rPr>
              <a:t>diominye</a:t>
            </a:r>
            <a:r>
              <a:rPr lang="en-US" sz="1100" dirty="0">
                <a:cs typeface="Calibri"/>
              </a:rPr>
              <a:t> risk de </a:t>
            </a:r>
            <a:r>
              <a:rPr lang="en-US" sz="1100" dirty="0" err="1">
                <a:cs typeface="Calibri"/>
              </a:rPr>
              <a:t>nonb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nouvo</a:t>
            </a:r>
            <a:r>
              <a:rPr lang="en-US" sz="1100" dirty="0">
                <a:cs typeface="Calibri"/>
              </a:rPr>
              <a:t> de ka </a:t>
            </a:r>
            <a:r>
              <a:rPr lang="en-US" sz="1100" dirty="0" err="1">
                <a:cs typeface="Calibri"/>
              </a:rPr>
              <a:t>grav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ka </a:t>
            </a:r>
            <a:r>
              <a:rPr lang="en-US" sz="1100" dirty="0" err="1">
                <a:cs typeface="Calibri"/>
              </a:rPr>
              <a:t>lanmò</a:t>
            </a:r>
            <a:r>
              <a:rPr lang="en-US" sz="1100" dirty="0">
                <a:cs typeface="Calibri"/>
              </a:rPr>
              <a:t> de COVID-19 nan </a:t>
            </a:r>
            <a:r>
              <a:rPr lang="en-US" sz="1100" dirty="0" err="1">
                <a:cs typeface="Calibri"/>
              </a:rPr>
              <a:t>kominote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ya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Vaksinasyon</a:t>
            </a:r>
            <a:r>
              <a:rPr lang="en-US" sz="1100" dirty="0">
                <a:cs typeface="Calibri"/>
              </a:rPr>
              <a:t> an ap </a:t>
            </a:r>
            <a:r>
              <a:rPr lang="en-US" sz="1100" dirty="0" err="1">
                <a:cs typeface="Calibri"/>
              </a:rPr>
              <a:t>pwoteje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lopital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founisè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swen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pa </a:t>
            </a:r>
            <a:r>
              <a:rPr lang="en-US" sz="1100" dirty="0" err="1">
                <a:cs typeface="Calibri"/>
              </a:rPr>
              <a:t>sichaje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avèk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pasyan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malad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grav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COVID-19.</a:t>
            </a:r>
            <a:endParaRPr lang="en-US" sz="1100" dirty="0"/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Plis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nankominote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ya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mwens</a:t>
            </a:r>
            <a:r>
              <a:rPr lang="en-US" sz="1100" dirty="0">
                <a:cs typeface="Calibri"/>
              </a:rPr>
              <a:t> nap </a:t>
            </a:r>
            <a:r>
              <a:rPr lang="en-US" sz="1100" dirty="0" err="1">
                <a:cs typeface="Calibri"/>
              </a:rPr>
              <a:t>bezwenenkyete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konsènan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nouvo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varyan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Diminye</a:t>
            </a:r>
            <a:r>
              <a:rPr lang="en-US" sz="1100" dirty="0">
                <a:cs typeface="Calibri"/>
              </a:rPr>
              <a:t> risk </a:t>
            </a:r>
            <a:r>
              <a:rPr lang="en-US" sz="1100" dirty="0" err="1">
                <a:cs typeface="Calibri"/>
              </a:rPr>
              <a:t>foskouch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dirty="0" err="1">
                <a:cs typeface="Calibri"/>
              </a:rPr>
              <a:t>Tibebe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kapab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antikò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soti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nouris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epi gen </a:t>
            </a:r>
            <a:r>
              <a:rPr lang="en-US" sz="1100" dirty="0" err="1">
                <a:cs typeface="Calibri"/>
              </a:rPr>
              <a:t>posiblite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pwoteje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tibebe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kont</a:t>
            </a:r>
            <a:r>
              <a:rPr lang="en-US" sz="1100" dirty="0">
                <a:cs typeface="Calibri"/>
              </a:rPr>
              <a:t> COVID-19.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259050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rgbClr val="0E5299"/>
                </a:solidFill>
              </a:rPr>
              <a:t>VAKSEN COVID-19 YO </a:t>
            </a:r>
            <a:r>
              <a:rPr lang="es-ES" sz="1600" b="1" dirty="0" err="1">
                <a:solidFill>
                  <a:srgbClr val="0E5299"/>
                </a:solidFill>
              </a:rPr>
              <a:t>YO</a:t>
            </a:r>
            <a:r>
              <a:rPr lang="es-ES" sz="1600" b="1" dirty="0">
                <a:solidFill>
                  <a:srgbClr val="0E5299"/>
                </a:solidFill>
              </a:rPr>
              <a:t> SAN DANJE E EFIKAS</a:t>
            </a:r>
            <a:endParaRPr lang="es-ES" sz="1600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604472"/>
            <a:ext cx="3371851" cy="39522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629053" y="2701282"/>
            <a:ext cx="20427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</a:rPr>
              <a:t>REKÒMANDASYON YO</a:t>
            </a:r>
            <a:endParaRPr lang="es-ES" sz="17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60964" y="3117638"/>
            <a:ext cx="2771798" cy="34368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/>
              <a:t>Pran </a:t>
            </a:r>
            <a:r>
              <a:rPr lang="en-US" sz="1100" dirty="0" err="1"/>
              <a:t>dènye</a:t>
            </a:r>
            <a:r>
              <a:rPr lang="en-US" sz="1100" dirty="0"/>
              <a:t> </a:t>
            </a:r>
            <a:r>
              <a:rPr lang="en-US" sz="1100" dirty="0" err="1"/>
              <a:t>dòz</a:t>
            </a:r>
            <a:r>
              <a:rPr lang="en-US" sz="1100" dirty="0"/>
              <a:t> </a:t>
            </a:r>
            <a:r>
              <a:rPr lang="en-US" sz="1100" dirty="0" err="1"/>
              <a:t>vaksen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an.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fanmi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Mete yon mas nan </a:t>
            </a:r>
            <a:r>
              <a:rPr lang="en-US" sz="1100" dirty="0" err="1">
                <a:cs typeface="Calibri"/>
              </a:rPr>
              <a:t>espas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anndan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deyò</a:t>
            </a:r>
            <a:r>
              <a:rPr lang="en-US" sz="1100" dirty="0">
                <a:cs typeface="Calibri"/>
              </a:rPr>
              <a:t> ki gen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moun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deja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cs typeface="Calibri"/>
              </a:rPr>
              <a:t>Si w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ekspoze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KOVID-19, </a:t>
            </a:r>
            <a:r>
              <a:rPr lang="en-US" sz="1100" dirty="0" err="1">
                <a:cs typeface="Calibri"/>
              </a:rPr>
              <a:t>swiv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etap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menm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w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:</a:t>
            </a:r>
          </a:p>
          <a:p>
            <a:pPr marL="171450" lvl="1" indent="-114300"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Pote</a:t>
            </a:r>
            <a:r>
              <a:rPr lang="en-US" sz="1100" dirty="0">
                <a:cs typeface="Calibri"/>
              </a:rPr>
              <a:t> yon mas pandan 10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.</a:t>
            </a:r>
          </a:p>
          <a:p>
            <a:pPr marL="171450" lvl="1" indent="-114300"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gen </a:t>
            </a:r>
            <a:r>
              <a:rPr lang="en-US" sz="1100" dirty="0" err="1">
                <a:cs typeface="Calibri"/>
              </a:rPr>
              <a:t>sentòm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Izole</a:t>
            </a:r>
            <a:r>
              <a:rPr lang="en-US" sz="1100" dirty="0">
                <a:cs typeface="Calibri"/>
              </a:rPr>
              <a:t>.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imedyatman</a:t>
            </a:r>
            <a:r>
              <a:rPr lang="en-US" sz="1100" dirty="0">
                <a:cs typeface="Calibri"/>
              </a:rPr>
              <a:t>.</a:t>
            </a:r>
          </a:p>
          <a:p>
            <a:pPr marL="171450" lvl="1" indent="-114300"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pa gen </a:t>
            </a:r>
            <a:r>
              <a:rPr lang="en-US" sz="1100" dirty="0" err="1">
                <a:cs typeface="Calibri"/>
              </a:rPr>
              <a:t>sentòm</a:t>
            </a:r>
            <a:r>
              <a:rPr lang="en-US" sz="1100" dirty="0">
                <a:cs typeface="Calibri"/>
              </a:rPr>
              <a:t>: </a:t>
            </a: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omwen</a:t>
            </a:r>
            <a:r>
              <a:rPr lang="en-US" sz="1100" dirty="0">
                <a:cs typeface="Calibri"/>
              </a:rPr>
              <a:t> 5 </a:t>
            </a:r>
            <a:r>
              <a:rPr lang="en-US" sz="1100" dirty="0" err="1">
                <a:cs typeface="Calibri"/>
              </a:rPr>
              <a:t>jou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konplè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kontaminasyon</a:t>
            </a:r>
            <a:r>
              <a:rPr lang="en-US" sz="1100" dirty="0">
                <a:cs typeface="Calibri"/>
              </a:rPr>
              <a:t> an. Si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izole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!</a:t>
            </a:r>
          </a:p>
          <a:p>
            <a:pPr marL="171450" lvl="1" indent="-114300">
              <a:spcAft>
                <a:spcPts val="10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Si </a:t>
            </a:r>
            <a:r>
              <a:rPr lang="en-US" sz="1100" dirty="0" err="1">
                <a:cs typeface="Calibri"/>
              </a:rPr>
              <a:t>tès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a </a:t>
            </a:r>
            <a:r>
              <a:rPr lang="en-US" sz="1100" dirty="0" err="1">
                <a:cs typeface="Calibri"/>
              </a:rPr>
              <a:t>pozitif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si</a:t>
            </a:r>
            <a:r>
              <a:rPr lang="en-US" sz="1100" dirty="0">
                <a:cs typeface="Calibri"/>
              </a:rPr>
              <a:t> w gen </a:t>
            </a:r>
            <a:r>
              <a:rPr lang="en-US" sz="1100" dirty="0" err="1">
                <a:cs typeface="Calibri"/>
              </a:rPr>
              <a:t>sentòm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gade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direktiv</a:t>
            </a:r>
            <a:r>
              <a:rPr lang="en-US" sz="1100" dirty="0">
                <a:cs typeface="Calibri"/>
              </a:rPr>
              <a:t> CDC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konnen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kijan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izole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tèt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.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806460">
            <a:off x="287186" y="241973"/>
            <a:ext cx="397608" cy="392034"/>
          </a:xfrm>
          <a:prstGeom prst="rect">
            <a:avLst/>
          </a:prstGeom>
        </p:spPr>
      </p:pic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1547C951-FA24-494B-B597-7B200842DB5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2" name="Google Shape;56;p13">
            <a:extLst>
              <a:ext uri="{FF2B5EF4-FFF2-40B4-BE49-F238E27FC236}">
                <a16:creationId xmlns:a16="http://schemas.microsoft.com/office/drawing/2014/main" id="{01287F8A-458A-4EF1-BA20-3CA4DA2B4F8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3517DF-C6D3-4C30-AA46-EF9FCA5354E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55;p13">
            <a:extLst>
              <a:ext uri="{FF2B5EF4-FFF2-40B4-BE49-F238E27FC236}">
                <a16:creationId xmlns:a16="http://schemas.microsoft.com/office/drawing/2014/main" id="{8CC49189-D020-4841-AD79-C4CCA808488F}"/>
              </a:ext>
            </a:extLst>
          </p:cNvPr>
          <p:cNvSpPr/>
          <p:nvPr/>
        </p:nvSpPr>
        <p:spPr>
          <a:xfrm>
            <a:off x="10927602" y="4590256"/>
            <a:ext cx="3818912" cy="318214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85" name="Google Shape;56;p13">
            <a:extLst>
              <a:ext uri="{FF2B5EF4-FFF2-40B4-BE49-F238E27FC236}">
                <a16:creationId xmlns:a16="http://schemas.microsoft.com/office/drawing/2014/main" id="{6FE0CBB9-294E-49B4-972E-A4DC7CE476FA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0EC13A-0D13-6C5C-BE4D-3FFFEE2B4809}"/>
              </a:ext>
            </a:extLst>
          </p:cNvPr>
          <p:cNvGrpSpPr/>
          <p:nvPr/>
        </p:nvGrpSpPr>
        <p:grpSpPr>
          <a:xfrm>
            <a:off x="2492481" y="6610358"/>
            <a:ext cx="669523" cy="883418"/>
            <a:chOff x="489964" y="4822607"/>
            <a:chExt cx="593666" cy="827166"/>
          </a:xfrm>
        </p:grpSpPr>
        <p:pic>
          <p:nvPicPr>
            <p:cNvPr id="18" name="Picture 17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8E896743-BC55-A768-FC06-C6D398F02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D95E2A-B419-3916-6925-EA2142719DCC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76833B-6975-F677-3ACB-ABB21B662689}"/>
              </a:ext>
            </a:extLst>
          </p:cNvPr>
          <p:cNvSpPr txBox="1"/>
          <p:nvPr/>
        </p:nvSpPr>
        <p:spPr>
          <a:xfrm>
            <a:off x="260964" y="6699135"/>
            <a:ext cx="228694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fi ki gen tout </a:t>
            </a:r>
            <a:r>
              <a:rPr lang="en-US" sz="1100" dirty="0" err="1">
                <a:ea typeface="+mn-lt"/>
                <a:cs typeface="+mn-lt"/>
              </a:rPr>
              <a:t>laj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ansent</a:t>
            </a:r>
            <a:r>
              <a:rPr lang="en-US" sz="1100" dirty="0">
                <a:ea typeface="+mn-lt"/>
                <a:cs typeface="+mn-lt"/>
              </a:rPr>
              <a:t>, k ap bay tete,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k ap </a:t>
            </a:r>
            <a:r>
              <a:rPr lang="en-US" sz="1100" dirty="0" err="1">
                <a:ea typeface="+mn-lt"/>
                <a:cs typeface="+mn-lt"/>
              </a:rPr>
              <a:t>eseye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ansent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enpòtan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kenbe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manman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tibebe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an </a:t>
            </a:r>
            <a:r>
              <a:rPr lang="en-US" sz="1100" dirty="0" err="1">
                <a:ea typeface="+mn-lt"/>
                <a:cs typeface="+mn-lt"/>
              </a:rPr>
              <a:t>sante</a:t>
            </a:r>
            <a:r>
              <a:rPr lang="en-US" sz="1100" dirty="0">
                <a:ea typeface="+mn-lt"/>
                <a:cs typeface="+mn-lt"/>
              </a:rPr>
              <a:t>..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1C74E-4316-C18D-7D93-1CC184D1802D}"/>
              </a:ext>
            </a:extLst>
          </p:cNvPr>
          <p:cNvGrpSpPr/>
          <p:nvPr/>
        </p:nvGrpSpPr>
        <p:grpSpPr>
          <a:xfrm>
            <a:off x="3389383" y="2556361"/>
            <a:ext cx="1570370" cy="1691038"/>
            <a:chOff x="5062712" y="928436"/>
            <a:chExt cx="1570370" cy="16910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062712" y="928436"/>
              <a:ext cx="1570370" cy="1691038"/>
              <a:chOff x="5074372" y="1017379"/>
              <a:chExt cx="1570370" cy="169103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5406247" y="1017379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074372" y="1981295"/>
                <a:ext cx="1570370" cy="727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err="1">
                    <a:cs typeface="Calibri"/>
                  </a:rPr>
                  <a:t>Tcheke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pou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wè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ofri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vaksen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gratis nan eta </a:t>
                </a:r>
                <a:r>
                  <a:rPr lang="en-US" sz="1050" b="1" err="1">
                    <a:cs typeface="Calibri"/>
                  </a:rPr>
                  <a:t>kote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ye 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depatman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sante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la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famasi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a.</a:t>
                </a:r>
              </a:p>
            </p:txBody>
          </p:sp>
        </p:grpSp>
        <p:pic>
          <p:nvPicPr>
            <p:cNvPr id="8" name="Picture 7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C17115AE-6F92-F194-1061-98C775D25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405118" y="957439"/>
              <a:ext cx="910394" cy="8811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49B5F6-2040-CCCF-1658-CC5CCCF2D2F0}"/>
              </a:ext>
            </a:extLst>
          </p:cNvPr>
          <p:cNvSpPr txBox="1"/>
          <p:nvPr/>
        </p:nvSpPr>
        <p:spPr>
          <a:xfrm>
            <a:off x="244879" y="780555"/>
            <a:ext cx="2819016" cy="16619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12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Tout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kont</a:t>
            </a:r>
            <a:r>
              <a:rPr lang="en-US" sz="1100" dirty="0">
                <a:cs typeface="Calibri" panose="020F0502020204030204"/>
              </a:rPr>
              <a:t> COVID-19 ki </a:t>
            </a:r>
            <a:r>
              <a:rPr lang="en-US" sz="1100" dirty="0" err="1">
                <a:cs typeface="Calibri" panose="020F0502020204030204"/>
              </a:rPr>
              <a:t>ajou</a:t>
            </a:r>
            <a:r>
              <a:rPr lang="en-US" sz="1100" dirty="0">
                <a:cs typeface="Calibri" panose="020F0502020204030204"/>
              </a:rPr>
              <a:t>!</a:t>
            </a:r>
          </a:p>
          <a:p>
            <a:pPr marL="114300" indent="-114300">
              <a:spcAft>
                <a:spcPts val="12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te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anvan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poko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janm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 ap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sèlman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.</a:t>
            </a:r>
          </a:p>
          <a:p>
            <a:pPr marL="114300" indent="-114300">
              <a:spcAft>
                <a:spcPts val="12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 panose="020F0502020204030204"/>
              </a:rPr>
              <a:t>Gen </a:t>
            </a:r>
            <a:r>
              <a:rPr lang="en-US" sz="1100" dirty="0" err="1">
                <a:cs typeface="Calibri" panose="020F0502020204030204"/>
              </a:rPr>
              <a:t>kèk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pran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pase</a:t>
            </a:r>
            <a:r>
              <a:rPr lang="en-US" sz="1100" dirty="0">
                <a:cs typeface="Calibri" panose="020F0502020204030204"/>
              </a:rPr>
              <a:t> yon </a:t>
            </a:r>
            <a:r>
              <a:rPr lang="en-US" sz="1100" dirty="0" err="1">
                <a:cs typeface="Calibri" panose="020F0502020204030204"/>
              </a:rPr>
              <a:t>vaksen</a:t>
            </a:r>
            <a:r>
              <a:rPr lang="en-US" sz="1100" dirty="0">
                <a:cs typeface="Calibri" panose="020F0502020204030204"/>
              </a:rPr>
              <a:t>: </a:t>
            </a:r>
            <a:r>
              <a:rPr lang="en-US" sz="1100" dirty="0" err="1">
                <a:cs typeface="Calibri" panose="020F0502020204030204"/>
              </a:rPr>
              <a:t>timoun</a:t>
            </a:r>
            <a:r>
              <a:rPr lang="en-US" sz="1100" dirty="0">
                <a:cs typeface="Calibri" panose="020F0502020204030204"/>
              </a:rPr>
              <a:t> ki gen sis </a:t>
            </a:r>
            <a:r>
              <a:rPr lang="en-US" sz="1100" dirty="0" err="1">
                <a:cs typeface="Calibri" panose="020F0502020204030204"/>
              </a:rPr>
              <a:t>mwa</a:t>
            </a:r>
            <a:r>
              <a:rPr lang="en-US" sz="1100" dirty="0">
                <a:cs typeface="Calibri" panose="020F0502020204030204"/>
              </a:rPr>
              <a:t> rive 5 an, ki gen </a:t>
            </a:r>
            <a:r>
              <a:rPr lang="en-US" sz="1100" dirty="0" err="1">
                <a:cs typeface="Calibri" panose="020F0502020204030204"/>
              </a:rPr>
              <a:t>sistèm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iminitè</a:t>
            </a:r>
            <a:r>
              <a:rPr lang="en-US" sz="1100" dirty="0">
                <a:cs typeface="Calibri" panose="020F0502020204030204"/>
              </a:rPr>
              <a:t> ki </a:t>
            </a:r>
            <a:r>
              <a:rPr lang="en-US" sz="1100" dirty="0" err="1">
                <a:cs typeface="Calibri" panose="020F0502020204030204"/>
              </a:rPr>
              <a:t>fèb</a:t>
            </a:r>
            <a:r>
              <a:rPr lang="en-US" sz="1100" dirty="0">
                <a:cs typeface="Calibri" panose="020F0502020204030204"/>
              </a:rPr>
              <a:t>, epi </a:t>
            </a:r>
            <a:r>
              <a:rPr lang="en-US" sz="1100" dirty="0" err="1">
                <a:cs typeface="Calibri" panose="020F0502020204030204"/>
              </a:rPr>
              <a:t>moun</a:t>
            </a:r>
            <a:r>
              <a:rPr lang="en-US" sz="1100" dirty="0">
                <a:cs typeface="Calibri" panose="020F0502020204030204"/>
              </a:rPr>
              <a:t> ki gen 65 an </a:t>
            </a:r>
            <a:r>
              <a:rPr lang="en-US" sz="1100" dirty="0" err="1">
                <a:cs typeface="Calibri" panose="020F0502020204030204"/>
              </a:rPr>
              <a:t>oswa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plis</a:t>
            </a:r>
            <a:r>
              <a:rPr lang="en-US" sz="1100" dirty="0">
                <a:cs typeface="Calibri" panose="020F0502020204030204"/>
              </a:rPr>
              <a:t> ta </a:t>
            </a:r>
            <a:r>
              <a:rPr lang="en-US" sz="1100" dirty="0" err="1">
                <a:cs typeface="Calibri" panose="020F0502020204030204"/>
              </a:rPr>
              <a:t>dwe</a:t>
            </a:r>
            <a:r>
              <a:rPr lang="en-US" sz="1100" dirty="0">
                <a:cs typeface="Calibri" panose="020F0502020204030204"/>
              </a:rPr>
              <a:t> pale </a:t>
            </a:r>
            <a:r>
              <a:rPr lang="en-US" sz="1100" dirty="0" err="1">
                <a:cs typeface="Calibri" panose="020F0502020204030204"/>
              </a:rPr>
              <a:t>ak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doktè</a:t>
            </a:r>
            <a:r>
              <a:rPr lang="en-US" sz="1100" dirty="0">
                <a:cs typeface="Calibri" panose="020F0502020204030204"/>
              </a:rPr>
              <a:t> </a:t>
            </a:r>
            <a:r>
              <a:rPr lang="en-US" sz="1100" dirty="0" err="1">
                <a:cs typeface="Calibri" panose="020F0502020204030204"/>
              </a:rPr>
              <a:t>yo</a:t>
            </a:r>
            <a:r>
              <a:rPr lang="en-US" sz="1100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34B6FD-33ED-42C6-B0F2-D0FB40935A59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1423</Words>
  <Application>Microsoft Office PowerPoint</Application>
  <PresentationFormat>Custom</PresentationFormat>
  <Paragraphs>105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2023-10-5_Model_depliyan_sou-vaksen-COVID-pou-fanm-ansent</dc:title>
  <dc:creator>Migrant Clinicians Network</dc:creator>
  <cp:lastModifiedBy>Giovanni Lopez-Quezada</cp:lastModifiedBy>
  <cp:revision>3</cp:revision>
  <dcterms:created xsi:type="dcterms:W3CDTF">2021-06-09T15:49:13Z</dcterms:created>
  <dcterms:modified xsi:type="dcterms:W3CDTF">2023-10-19T16:01:39Z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