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67B99792-8BE8-A8EB-BE8D-E41AC500DBBB}" name="Noel Dufrene" initials="ND" userId="S::ndufrene@migrantclinician.org::131c83a1-d70b-4f56-8487-a9b39281de7c" providerId="AD"/>
  <p188:author id="{856C5DAC-E5F0-24A3-7CE8-D27D76A768C5}" name="Alma Galvan" initials="AG" userId="S::agalvan@migrantclinician.org::82bfc8be-73ed-4017-b250-fad6233e87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2C"/>
    <a:srgbClr val="319997"/>
    <a:srgbClr val="0E5299"/>
    <a:srgbClr val="FFD243"/>
    <a:srgbClr val="549FEA"/>
    <a:srgbClr val="2F3492"/>
    <a:srgbClr val="69ABED"/>
    <a:srgbClr val="72B0EE"/>
    <a:srgbClr val="84BAF0"/>
    <a:srgbClr val="8EC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A3D7E-E752-4384-B755-2FBC0221FD07}" v="2" dt="2024-09-30T20:36:22.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657" autoAdjust="0"/>
    <p:restoredTop sz="94660"/>
  </p:normalViewPr>
  <p:slideViewPr>
    <p:cSldViewPr snapToGrid="0">
      <p:cViewPr varScale="1">
        <p:scale>
          <a:sx n="93" d="100"/>
          <a:sy n="93" d="100"/>
        </p:scale>
        <p:origin x="2532" y="78"/>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F2553-7270-4B86-8C8B-EA683ECD0B60}" type="datetimeFigureOut">
              <a:rPr lang="en-US" smtClean="0"/>
              <a:t>10/10/2024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A6B62-3D33-40C4-8E30-3B47DC9BDCEA}" type="slidenum">
              <a:rPr lang="en-US" smtClean="0"/>
              <a:t>‹#›</a:t>
            </a:fld>
            <a:endParaRPr lang="en-US"/>
          </a:p>
        </p:txBody>
      </p:sp>
    </p:spTree>
    <p:extLst>
      <p:ext uri="{BB962C8B-B14F-4D97-AF65-F5344CB8AC3E}">
        <p14:creationId xmlns:p14="http://schemas.microsoft.com/office/powerpoint/2010/main" val="86085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6A6B62-3D33-40C4-8E30-3B47DC9BDCEA}" type="slidenum">
              <a:rPr lang="en-US" smtClean="0"/>
              <a:t>2</a:t>
            </a:fld>
            <a:endParaRPr lang="en-US"/>
          </a:p>
        </p:txBody>
      </p:sp>
    </p:spTree>
    <p:extLst>
      <p:ext uri="{BB962C8B-B14F-4D97-AF65-F5344CB8AC3E}">
        <p14:creationId xmlns:p14="http://schemas.microsoft.com/office/powerpoint/2010/main" val="58917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10/10/2024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with a band aid on her arm&#10;&#10;Description automatically generated">
            <a:extLst>
              <a:ext uri="{FF2B5EF4-FFF2-40B4-BE49-F238E27FC236}">
                <a16:creationId xmlns:a16="http://schemas.microsoft.com/office/drawing/2014/main" id="{F872A906-1D00-65D4-0CC5-5B8C7D78FC11}"/>
              </a:ext>
            </a:extLst>
          </p:cNvPr>
          <p:cNvPicPr>
            <a:picLocks noChangeAspect="1"/>
          </p:cNvPicPr>
          <p:nvPr/>
        </p:nvPicPr>
        <p:blipFill rotWithShape="1">
          <a:blip r:embed="rId2">
            <a:extLst>
              <a:ext uri="{28A0092B-C50C-407E-A947-70E740481C1C}">
                <a14:useLocalDpi xmlns:a14="http://schemas.microsoft.com/office/drawing/2010/main" val="0"/>
              </a:ext>
            </a:extLst>
          </a:blip>
          <a:srcRect l="23010" r="21523"/>
          <a:stretch/>
        </p:blipFill>
        <p:spPr>
          <a:xfrm>
            <a:off x="6691061" y="0"/>
            <a:ext cx="3378390" cy="4705184"/>
          </a:xfrm>
          <a:prstGeom prst="rect">
            <a:avLst/>
          </a:prstGeom>
        </p:spPr>
      </p:pic>
      <p:pic>
        <p:nvPicPr>
          <p:cNvPr id="45" name="Picture 44" descr="Qr code&#10;&#10;Description automatically generated">
            <a:extLst>
              <a:ext uri="{FF2B5EF4-FFF2-40B4-BE49-F238E27FC236}">
                <a16:creationId xmlns:a16="http://schemas.microsoft.com/office/drawing/2014/main" id="{BB438C15-EAE3-4B06-9978-F4228B400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169" y="6307828"/>
            <a:ext cx="951912" cy="951912"/>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39257" y="1"/>
            <a:ext cx="3354097" cy="798935"/>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E25BEA7-74A3-426F-9423-80D6622F8625}"/>
              </a:ext>
            </a:extLst>
          </p:cNvPr>
          <p:cNvPicPr>
            <a:picLocks noChangeAspect="1"/>
          </p:cNvPicPr>
          <p:nvPr/>
        </p:nvPicPr>
        <p:blipFill rotWithShape="1">
          <a:blip r:embed="rId4"/>
          <a:srcRect l="26222" r="26222" b="42984"/>
          <a:stretch/>
        </p:blipFill>
        <p:spPr>
          <a:xfrm>
            <a:off x="6695733" y="4153719"/>
            <a:ext cx="3371852" cy="3590714"/>
          </a:xfrm>
          <a:prstGeom prst="rect">
            <a:avLst/>
          </a:prstGeom>
          <a:effectLst>
            <a:outerShdw blurRad="50800" dist="38100" algn="l" rotWithShape="0">
              <a:prstClr val="black">
                <a:alpha val="40000"/>
              </a:prstClr>
            </a:outerShdw>
          </a:effectLst>
        </p:spPr>
      </p:pic>
      <p:pic>
        <p:nvPicPr>
          <p:cNvPr id="22" name="Picture 21">
            <a:extLst>
              <a:ext uri="{FF2B5EF4-FFF2-40B4-BE49-F238E27FC236}">
                <a16:creationId xmlns:a16="http://schemas.microsoft.com/office/drawing/2014/main" id="{638BBB72-9924-4B51-98AE-0EBBD037D7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Lst>
          </a:blip>
          <a:srcRect l="25134" r="25085" b="44384"/>
          <a:stretch/>
        </p:blipFill>
        <p:spPr>
          <a:xfrm>
            <a:off x="6695734" y="4463697"/>
            <a:ext cx="3371851" cy="3309253"/>
          </a:xfrm>
          <a:prstGeom prst="rect">
            <a:avLst/>
          </a:prstGeom>
          <a:effectLst>
            <a:outerShdw blurRad="50800" dist="38100" algn="l" rotWithShape="0">
              <a:prstClr val="black">
                <a:alpha val="40000"/>
              </a:prstClr>
            </a:outerShdw>
          </a:effectLst>
        </p:spPr>
      </p:pic>
      <p:sp>
        <p:nvSpPr>
          <p:cNvPr id="10" name="TextBox 9">
            <a:extLst>
              <a:ext uri="{FF2B5EF4-FFF2-40B4-BE49-F238E27FC236}">
                <a16:creationId xmlns:a16="http://schemas.microsoft.com/office/drawing/2014/main" id="{1A5F4A01-344D-4EE3-A0A1-9301F64A6BB1}"/>
              </a:ext>
            </a:extLst>
          </p:cNvPr>
          <p:cNvSpPr txBox="1"/>
          <p:nvPr/>
        </p:nvSpPr>
        <p:spPr>
          <a:xfrm>
            <a:off x="7197193" y="6002552"/>
            <a:ext cx="2350558" cy="923330"/>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2000" b="1" dirty="0">
                <a:solidFill>
                  <a:schemeClr val="bg1"/>
                </a:solidFill>
                <a:ea typeface="+mn-lt"/>
                <a:cs typeface="+mn-lt"/>
              </a:rPr>
              <a:t>Póngase una vacuna actualizada contra COVID-19</a:t>
            </a:r>
            <a:endParaRPr lang="en-US" sz="2000" b="1" dirty="0">
              <a:solidFill>
                <a:schemeClr val="bg1"/>
              </a:solidFill>
              <a:ea typeface="+mn-lt"/>
              <a:cs typeface="+mn-lt"/>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00409" y="5926273"/>
            <a:ext cx="254412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573007" y="183410"/>
            <a:ext cx="2862036" cy="498598"/>
          </a:xfrm>
          <a:prstGeom prst="rect">
            <a:avLst/>
          </a:prstGeom>
          <a:noFill/>
        </p:spPr>
        <p:txBody>
          <a:bodyPr wrap="square" lIns="0" tIns="0" rIns="0" bIns="0" rtlCol="0">
            <a:spAutoFit/>
          </a:bodyPr>
          <a:lstStyle/>
          <a:p>
            <a:pPr algn="ctr">
              <a:lnSpc>
                <a:spcPct val="90000"/>
              </a:lnSpc>
              <a:spcAft>
                <a:spcPts val="600"/>
              </a:spcAft>
            </a:pPr>
            <a:r>
              <a:rPr lang="es-ES" b="1" dirty="0">
                <a:solidFill>
                  <a:schemeClr val="bg1"/>
                </a:solidFill>
              </a:rPr>
              <a:t>¿CÓMO CONSIGO UNA VACUNA CONTRA COVID-19?</a:t>
            </a:r>
            <a:endParaRPr lang="es-ES" dirty="0">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71819" y="913632"/>
            <a:ext cx="2890199" cy="3339376"/>
          </a:xfrm>
          <a:prstGeom prst="rect">
            <a:avLst/>
          </a:prstGeom>
          <a:noFill/>
        </p:spPr>
        <p:txBody>
          <a:bodyPr wrap="square" lIns="0" tIns="0" rIns="0" bIns="0" rtlCol="0" anchor="t">
            <a:spAutoFit/>
          </a:bodyPr>
          <a:lstStyle/>
          <a:p>
            <a:pPr>
              <a:spcAft>
                <a:spcPts val="1200"/>
              </a:spcAft>
              <a:buClr>
                <a:schemeClr val="accent2"/>
              </a:buClr>
              <a:buSzPct val="130000"/>
            </a:pPr>
            <a:r>
              <a:rPr lang="es-VE" sz="1050" b="1" dirty="0">
                <a:ea typeface="+mn-lt"/>
                <a:cs typeface="+mn-lt"/>
              </a:rPr>
              <a:t>La vacuna es gratis para la mayoría de las personas, incluso para los que no tienen seguro médico. </a:t>
            </a:r>
          </a:p>
          <a:p>
            <a:pPr>
              <a:spcAft>
                <a:spcPts val="1200"/>
              </a:spcAft>
              <a:buClr>
                <a:schemeClr val="accent2"/>
              </a:buClr>
              <a:buSzPct val="130000"/>
            </a:pPr>
            <a:r>
              <a:rPr lang="es-VE" sz="1050" b="1" dirty="0">
                <a:ea typeface="+mn-lt"/>
                <a:cs typeface="+mn-lt"/>
              </a:rPr>
              <a:t>Pregunte dónde puede conseguir gratis la vacuna contra COVID-19: </a:t>
            </a:r>
          </a:p>
          <a:p>
            <a:pPr marL="171450" indent="-171450">
              <a:spcAft>
                <a:spcPts val="1200"/>
              </a:spcAft>
              <a:buClr>
                <a:schemeClr val="accent2"/>
              </a:buClr>
              <a:buSzPct val="130000"/>
              <a:buFont typeface="Wingdings"/>
              <a:buChar char="ü"/>
            </a:pPr>
            <a:r>
              <a:rPr lang="es-VE" sz="1050" b="1" dirty="0">
                <a:ea typeface="+mn-lt"/>
                <a:cs typeface="+mn-lt"/>
              </a:rPr>
              <a:t>Pregunte por las clínicas móviles de vacunación y las ferias de salud</a:t>
            </a:r>
          </a:p>
          <a:p>
            <a:pPr marL="171450" indent="-171450">
              <a:spcAft>
                <a:spcPts val="1200"/>
              </a:spcAft>
              <a:buClr>
                <a:schemeClr val="accent2"/>
              </a:buClr>
              <a:buSzPct val="130000"/>
              <a:buFont typeface="Wingdings"/>
              <a:buChar char="ü"/>
            </a:pPr>
            <a:r>
              <a:rPr lang="es-VE" sz="1050" b="1" dirty="0">
                <a:ea typeface="+mn-lt"/>
                <a:cs typeface="+mn-lt"/>
              </a:rPr>
              <a:t>En los departamentos de salud</a:t>
            </a:r>
          </a:p>
          <a:p>
            <a:pPr marL="171450" indent="-171450">
              <a:spcAft>
                <a:spcPts val="1200"/>
              </a:spcAft>
              <a:buClr>
                <a:schemeClr val="accent2"/>
              </a:buClr>
              <a:buSzPct val="130000"/>
              <a:buFont typeface="Wingdings"/>
              <a:buChar char="ü"/>
            </a:pPr>
            <a:r>
              <a:rPr lang="es-VE" sz="1050" b="1" dirty="0">
                <a:ea typeface="+mn-lt"/>
                <a:cs typeface="+mn-lt"/>
              </a:rPr>
              <a:t>En los c</a:t>
            </a:r>
            <a:r>
              <a:rPr lang="es-VE" sz="1050" b="1" dirty="0"/>
              <a:t>entros de salud comunitarios</a:t>
            </a:r>
            <a:endParaRPr lang="es-VE" sz="1050" b="1" dirty="0">
              <a:ea typeface="Calibri"/>
              <a:cs typeface="Calibri"/>
            </a:endParaRPr>
          </a:p>
          <a:p>
            <a:pPr marL="171450" indent="-171450">
              <a:spcAft>
                <a:spcPts val="1200"/>
              </a:spcAft>
              <a:buClr>
                <a:schemeClr val="accent2"/>
              </a:buClr>
              <a:buSzPct val="130000"/>
              <a:buFont typeface="Wingdings"/>
              <a:buChar char="ü"/>
            </a:pPr>
            <a:r>
              <a:rPr lang="es-VE" sz="1050" b="1" dirty="0">
                <a:ea typeface="+mn-lt"/>
                <a:cs typeface="+mn-lt"/>
              </a:rPr>
              <a:t>En farmacias que estén cerca de usted</a:t>
            </a:r>
            <a:endParaRPr lang="es-VE" sz="1050" dirty="0">
              <a:ea typeface="+mn-lt"/>
              <a:cs typeface="+mn-lt"/>
            </a:endParaRPr>
          </a:p>
          <a:p>
            <a:pPr marL="171450" indent="-171450">
              <a:spcAft>
                <a:spcPts val="1200"/>
              </a:spcAft>
              <a:buClr>
                <a:schemeClr val="accent2"/>
              </a:buClr>
              <a:buSzPct val="130000"/>
              <a:buFont typeface="Wingdings"/>
              <a:buChar char="ü"/>
            </a:pPr>
            <a:r>
              <a:rPr lang="es-VE" sz="1050" b="1" dirty="0">
                <a:ea typeface="+mn-lt"/>
                <a:cs typeface="+mn-lt"/>
              </a:rPr>
              <a:t>Hable con su empleador </a:t>
            </a:r>
            <a:r>
              <a:rPr lang="es-VE" sz="1050" dirty="0">
                <a:ea typeface="+mn-lt"/>
                <a:cs typeface="+mn-lt"/>
              </a:rPr>
              <a:t>sobre vacunarse contra COVID-19. Es posible que le ayuden a hacer los arreglos necesarios para vacunarse</a:t>
            </a:r>
            <a:r>
              <a:rPr lang="es-VE" sz="1050" b="1" i="0" u="none" strike="noStrike" dirty="0">
                <a:solidFill>
                  <a:srgbClr val="000000"/>
                </a:solidFill>
                <a:effectLst/>
                <a:latin typeface="Calibri"/>
                <a:ea typeface="Calibri"/>
                <a:cs typeface="Calibri"/>
              </a:rPr>
              <a:t>.</a:t>
            </a:r>
          </a:p>
          <a:p>
            <a:pPr marL="171450" indent="-171450">
              <a:spcAft>
                <a:spcPts val="1200"/>
              </a:spcAft>
              <a:buClr>
                <a:schemeClr val="accent2"/>
              </a:buClr>
              <a:buSzPct val="130000"/>
              <a:buFont typeface="Wingdings"/>
              <a:buChar char="ü"/>
            </a:pPr>
            <a:r>
              <a:rPr lang="es-VE" sz="1050" dirty="0">
                <a:solidFill>
                  <a:srgbClr val="000000"/>
                </a:solidFill>
                <a:ea typeface="+mn-lt"/>
                <a:cs typeface="+mn-lt"/>
              </a:rPr>
              <a:t>Consiga en este enlace las vacunas</a:t>
            </a:r>
            <a:r>
              <a:rPr lang="es-VE" sz="1050" dirty="0">
                <a:solidFill>
                  <a:srgbClr val="000000"/>
                </a:solidFill>
                <a:latin typeface="Calibri"/>
                <a:cs typeface="Calibri"/>
              </a:rPr>
              <a:t>: </a:t>
            </a:r>
            <a:r>
              <a:rPr lang="es-ES" sz="1050" dirty="0">
                <a:solidFill>
                  <a:srgbClr val="000000"/>
                </a:solidFill>
                <a:latin typeface="Calibri"/>
                <a:cs typeface="Calibri"/>
              </a:rPr>
              <a:t>https://www.vacunas.gov/search/</a:t>
            </a:r>
            <a:endParaRPr lang="es-ES" sz="1050" dirty="0">
              <a:latin typeface="Calibri"/>
              <a:cs typeface="Calibri"/>
            </a:endParaRPr>
          </a:p>
        </p:txBody>
      </p:sp>
      <p:grpSp>
        <p:nvGrpSpPr>
          <p:cNvPr id="47" name="Group 46">
            <a:extLst>
              <a:ext uri="{FF2B5EF4-FFF2-40B4-BE49-F238E27FC236}">
                <a16:creationId xmlns:a16="http://schemas.microsoft.com/office/drawing/2014/main" id="{06833B9E-E49C-4329-9D8D-978623D904FE}"/>
              </a:ext>
            </a:extLst>
          </p:cNvPr>
          <p:cNvGrpSpPr/>
          <p:nvPr/>
        </p:nvGrpSpPr>
        <p:grpSpPr>
          <a:xfrm>
            <a:off x="3680932" y="4494713"/>
            <a:ext cx="2691718" cy="314225"/>
            <a:chOff x="3759690" y="4985300"/>
            <a:chExt cx="2691718" cy="314225"/>
          </a:xfrm>
        </p:grpSpPr>
        <p:sp>
          <p:nvSpPr>
            <p:cNvPr id="36" name="TextBox 35">
              <a:extLst>
                <a:ext uri="{FF2B5EF4-FFF2-40B4-BE49-F238E27FC236}">
                  <a16:creationId xmlns:a16="http://schemas.microsoft.com/office/drawing/2014/main" id="{6412BEDF-938B-4552-A838-8D513795A6C4}"/>
                </a:ext>
              </a:extLst>
            </p:cNvPr>
            <p:cNvSpPr txBox="1"/>
            <p:nvPr/>
          </p:nvSpPr>
          <p:spPr>
            <a:xfrm>
              <a:off x="3817888" y="4985300"/>
              <a:ext cx="2584462" cy="246221"/>
            </a:xfrm>
            <a:prstGeom prst="rect">
              <a:avLst/>
            </a:prstGeom>
            <a:noFill/>
          </p:spPr>
          <p:txBody>
            <a:bodyPr wrap="square" lIns="0" tIns="0" rIns="0" bIns="0" rtlCol="0" anchor="t">
              <a:spAutoFit/>
            </a:bodyPr>
            <a:lstStyle/>
            <a:p>
              <a:pPr algn="ctr">
                <a:spcAft>
                  <a:spcPts val="600"/>
                </a:spcAft>
              </a:pPr>
              <a:r>
                <a:rPr lang="es-ES" sz="1600" b="1" dirty="0"/>
                <a:t>PARA MÁS INFORMACIÓN</a:t>
              </a:r>
              <a:endParaRPr lang="es-ES" sz="1600" b="1" dirty="0">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59690" y="5299525"/>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06FD5C7-82A7-4814-91FD-962FC0EC1877}"/>
              </a:ext>
            </a:extLst>
          </p:cNvPr>
          <p:cNvSpPr/>
          <p:nvPr/>
        </p:nvSpPr>
        <p:spPr>
          <a:xfrm>
            <a:off x="-4281" y="2838583"/>
            <a:ext cx="3343537" cy="346376"/>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6CE72B4-5053-434F-BAD0-E2473CB6CA17}"/>
              </a:ext>
            </a:extLst>
          </p:cNvPr>
          <p:cNvSpPr txBox="1"/>
          <p:nvPr/>
        </p:nvSpPr>
        <p:spPr>
          <a:xfrm>
            <a:off x="757645" y="2910912"/>
            <a:ext cx="1819684" cy="221599"/>
          </a:xfrm>
          <a:prstGeom prst="rect">
            <a:avLst/>
          </a:prstGeom>
          <a:noFill/>
        </p:spPr>
        <p:txBody>
          <a:bodyPr wrap="square" lIns="0" tIns="0" rIns="0" bIns="0" rtlCol="0">
            <a:spAutoFit/>
          </a:bodyPr>
          <a:lstStyle/>
          <a:p>
            <a:pPr algn="ctr">
              <a:lnSpc>
                <a:spcPct val="90000"/>
              </a:lnSpc>
              <a:spcAft>
                <a:spcPts val="600"/>
              </a:spcAft>
            </a:pPr>
            <a:r>
              <a:rPr lang="es-ES" sz="1600" b="1" dirty="0">
                <a:solidFill>
                  <a:schemeClr val="bg1"/>
                </a:solidFill>
              </a:rPr>
              <a:t>RECOMENDACIONES</a:t>
            </a:r>
            <a:endParaRPr lang="es-ES" sz="1600" dirty="0">
              <a:solidFill>
                <a:schemeClr val="bg1"/>
              </a:solidFill>
            </a:endParaRPr>
          </a:p>
        </p:txBody>
      </p:sp>
      <p:sp>
        <p:nvSpPr>
          <p:cNvPr id="55" name="TextBox 54">
            <a:extLst>
              <a:ext uri="{FF2B5EF4-FFF2-40B4-BE49-F238E27FC236}">
                <a16:creationId xmlns:a16="http://schemas.microsoft.com/office/drawing/2014/main" id="{E0C75D11-FA61-4138-BC13-F55508F61B3B}"/>
              </a:ext>
            </a:extLst>
          </p:cNvPr>
          <p:cNvSpPr txBox="1"/>
          <p:nvPr/>
        </p:nvSpPr>
        <p:spPr>
          <a:xfrm>
            <a:off x="251611" y="3291804"/>
            <a:ext cx="2890199" cy="3077847"/>
          </a:xfrm>
          <a:prstGeom prst="rect">
            <a:avLst/>
          </a:prstGeom>
          <a:noFill/>
        </p:spPr>
        <p:txBody>
          <a:bodyPr wrap="square" lIns="0" tIns="0" rIns="0" bIns="0" rtlCol="0" anchor="t">
            <a:noAutofit/>
          </a:bodyPr>
          <a:lstStyle/>
          <a:p>
            <a:pPr marL="171450" indent="-171450">
              <a:spcAft>
                <a:spcPts val="300"/>
              </a:spcAft>
              <a:buClr>
                <a:srgbClr val="0E5299"/>
              </a:buClr>
              <a:buSzPct val="225000"/>
              <a:buFont typeface="Calibri" panose="020F0502020204030204" pitchFamily="34" charset="0"/>
              <a:buChar char="₊"/>
            </a:pPr>
            <a:r>
              <a:rPr lang="es-ES" sz="1050" dirty="0"/>
              <a:t>Póngase </a:t>
            </a:r>
            <a:r>
              <a:rPr lang="en-US" sz="1050" dirty="0"/>
              <a:t>la o las </a:t>
            </a:r>
            <a:r>
              <a:rPr lang="en-US" sz="1050" dirty="0" err="1"/>
              <a:t>vacunas</a:t>
            </a:r>
            <a:r>
              <a:rPr lang="en-US" sz="1050" dirty="0"/>
              <a:t> de la </a:t>
            </a:r>
            <a:r>
              <a:rPr lang="en-US" sz="1050" dirty="0" err="1"/>
              <a:t>temporada</a:t>
            </a:r>
            <a:r>
              <a:rPr lang="en-US" sz="1050" dirty="0"/>
              <a:t> </a:t>
            </a:r>
            <a:br>
              <a:rPr lang="en-US" sz="1050" dirty="0"/>
            </a:br>
            <a:r>
              <a:rPr lang="en-US" sz="1050" dirty="0"/>
              <a:t>2024-2025</a:t>
            </a:r>
            <a:r>
              <a:rPr lang="es-ES" sz="1050" dirty="0"/>
              <a:t> </a:t>
            </a:r>
            <a:endParaRPr lang="en-US" sz="1050" dirty="0">
              <a:ea typeface="Calibri"/>
              <a:cs typeface="Calibri"/>
            </a:endParaRPr>
          </a:p>
          <a:p>
            <a:pPr marL="171450" indent="-171450">
              <a:spcAft>
                <a:spcPts val="300"/>
              </a:spcAft>
              <a:buClr>
                <a:srgbClr val="0E5299"/>
              </a:buClr>
              <a:buSzPct val="225000"/>
              <a:buFont typeface="Calibri" panose="020F0502020204030204" pitchFamily="34" charset="0"/>
              <a:buChar char="₊"/>
            </a:pPr>
            <a:r>
              <a:rPr lang="es-ES" sz="1050" dirty="0">
                <a:cs typeface="Calibri"/>
              </a:rPr>
              <a:t>Asegúrese de que su familia se ponga vacunas actualizadas.</a:t>
            </a:r>
            <a:endParaRPr lang="es-ES" sz="1050" dirty="0">
              <a:ea typeface="Calibri"/>
              <a:cs typeface="Calibri"/>
            </a:endParaRPr>
          </a:p>
          <a:p>
            <a:pPr marL="171450" indent="-171450">
              <a:spcAft>
                <a:spcPts val="300"/>
              </a:spcAft>
              <a:buClr>
                <a:srgbClr val="0E5299"/>
              </a:buClr>
              <a:buSzPct val="225000"/>
              <a:buFont typeface="Calibri" panose="020F0502020204030204" pitchFamily="34" charset="0"/>
              <a:buChar char="₊"/>
            </a:pPr>
            <a:r>
              <a:rPr lang="es-ES" sz="1050" dirty="0">
                <a:cs typeface="Calibri"/>
              </a:rPr>
              <a:t>Ya no es el 2020, pero COVID-19 sigue enfermando a muchas personas y tenemos que tomar medidas para estar seguros y no propagarlo. </a:t>
            </a:r>
          </a:p>
          <a:p>
            <a:pPr marL="171450" indent="-171450">
              <a:spcAft>
                <a:spcPts val="300"/>
              </a:spcAft>
              <a:buClr>
                <a:srgbClr val="0E5299"/>
              </a:buClr>
              <a:buSzPct val="225000"/>
              <a:buFont typeface="Calibri" panose="020F0502020204030204" pitchFamily="34" charset="0"/>
              <a:buChar char="₊"/>
            </a:pPr>
            <a:r>
              <a:rPr lang="es-ES" sz="1050" dirty="0">
                <a:cs typeface="Calibri"/>
              </a:rPr>
              <a:t>Si se enferma: </a:t>
            </a:r>
          </a:p>
          <a:p>
            <a:pPr marL="290195" lvl="1" indent="-114300">
              <a:spcAft>
                <a:spcPts val="300"/>
              </a:spcAft>
              <a:buFont typeface="Arial,Sans-Serif" panose="020F0502020204030204" pitchFamily="34" charset="0"/>
              <a:buChar char="•"/>
            </a:pPr>
            <a:r>
              <a:rPr lang="es-ES" sz="1050" dirty="0">
                <a:ea typeface="+mn-lt"/>
                <a:cs typeface="+mn-lt"/>
              </a:rPr>
              <a:t>Se recomienda hacerse la prueba, pero no es obligatorio. </a:t>
            </a:r>
            <a:endParaRPr lang="en-US" sz="1050" dirty="0">
              <a:ea typeface="+mn-lt"/>
              <a:cs typeface="+mn-lt"/>
            </a:endParaRPr>
          </a:p>
          <a:p>
            <a:pPr marL="290195" lvl="1" indent="-114300">
              <a:spcAft>
                <a:spcPts val="300"/>
              </a:spcAft>
              <a:buFont typeface="Arial,Sans-Serif" panose="020F0502020204030204" pitchFamily="34" charset="0"/>
              <a:buChar char="•"/>
            </a:pPr>
            <a:r>
              <a:rPr lang="es-ES" sz="1050" dirty="0">
                <a:ea typeface="+mn-lt"/>
                <a:cs typeface="+mn-lt"/>
              </a:rPr>
              <a:t>Luego, use un </a:t>
            </a:r>
            <a:r>
              <a:rPr lang="es" sz="1050" dirty="0">
                <a:ea typeface="+mn-lt"/>
                <a:cs typeface="+mn-lt"/>
              </a:rPr>
              <a:t>cubrebocas</a:t>
            </a:r>
            <a:r>
              <a:rPr lang="es-ES" sz="1050" dirty="0">
                <a:ea typeface="+mn-lt"/>
                <a:cs typeface="+mn-lt"/>
              </a:rPr>
              <a:t> o respirador por 5 días después de que haya pasado 24 horas sin fiebre. </a:t>
            </a:r>
            <a:endParaRPr lang="es-419" sz="1050" dirty="0">
              <a:ea typeface="+mn-lt"/>
              <a:cs typeface="+mn-lt"/>
            </a:endParaRPr>
          </a:p>
          <a:p>
            <a:pPr marL="290195" lvl="1" indent="-114300">
              <a:spcAft>
                <a:spcPts val="600"/>
              </a:spcAft>
              <a:buFont typeface="Arial,Sans-Serif" panose="020F0502020204030204" pitchFamily="34" charset="0"/>
              <a:buChar char="•"/>
            </a:pPr>
            <a:r>
              <a:rPr lang="es-ES" sz="1050" dirty="0">
                <a:ea typeface="+mn-lt"/>
                <a:cs typeface="+mn-lt"/>
              </a:rPr>
              <a:t>Revise las directrices de los CDC para obtener más información. </a:t>
            </a:r>
            <a:endParaRPr lang="es-ES" sz="1050" dirty="0">
              <a:ea typeface="Calibri" panose="020F0502020204030204"/>
              <a:cs typeface="Calibri"/>
            </a:endParaRPr>
          </a:p>
          <a:p>
            <a:pPr marL="171450" indent="-171450">
              <a:spcAft>
                <a:spcPts val="300"/>
              </a:spcAft>
              <a:buClr>
                <a:srgbClr val="0E5299"/>
              </a:buClr>
              <a:buSzPct val="225000"/>
              <a:buFont typeface="Calibri" panose="020F0502020204030204" pitchFamily="34" charset="0"/>
              <a:buChar char="₊"/>
            </a:pPr>
            <a:r>
              <a:rPr lang="es-419" sz="1050" dirty="0">
                <a:ea typeface="+mn-lt"/>
                <a:cs typeface="+mn-lt"/>
              </a:rPr>
              <a:t>Si está muy enfermo, vaya al doctor.</a:t>
            </a:r>
            <a:endParaRPr lang="es-ES" sz="1050" dirty="0">
              <a:ea typeface="Calibri"/>
              <a:cs typeface="Calibri"/>
            </a:endParaRPr>
          </a:p>
        </p:txBody>
      </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27135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B6A11825-4985-4013-B0CA-05334A7C2540}"/>
              </a:ext>
            </a:extLst>
          </p:cNvPr>
          <p:cNvSpPr txBox="1"/>
          <p:nvPr/>
        </p:nvSpPr>
        <p:spPr>
          <a:xfrm>
            <a:off x="182628" y="6409494"/>
            <a:ext cx="2752640" cy="286232"/>
          </a:xfrm>
          <a:prstGeom prst="rect">
            <a:avLst/>
          </a:prstGeom>
          <a:noFill/>
        </p:spPr>
        <p:txBody>
          <a:bodyPr wrap="square" lIns="91440" tIns="45720" rIns="91440" bIns="45720" anchor="t">
            <a:spAutoFit/>
          </a:bodyPr>
          <a:lstStyle/>
          <a:p>
            <a:pPr>
              <a:lnSpc>
                <a:spcPct val="90000"/>
              </a:lnSpc>
            </a:pPr>
            <a:r>
              <a:rPr lang="es-ES" sz="1400" b="1" dirty="0"/>
              <a:t>Recomendaciones para mujeres</a:t>
            </a:r>
            <a:endParaRPr lang="es-ES" sz="1400" b="1" dirty="0">
              <a:cs typeface="Calibri"/>
            </a:endParaRPr>
          </a:p>
        </p:txBody>
      </p:sp>
      <p:sp>
        <p:nvSpPr>
          <p:cNvPr id="28" name="TextBox 27">
            <a:extLst>
              <a:ext uri="{FF2B5EF4-FFF2-40B4-BE49-F238E27FC236}">
                <a16:creationId xmlns:a16="http://schemas.microsoft.com/office/drawing/2014/main" id="{BF0AC4BE-D12D-4492-ABC3-A97A056DED9B}"/>
              </a:ext>
            </a:extLst>
          </p:cNvPr>
          <p:cNvSpPr txBox="1"/>
          <p:nvPr/>
        </p:nvSpPr>
        <p:spPr>
          <a:xfrm>
            <a:off x="140636" y="780669"/>
            <a:ext cx="3053701" cy="1931298"/>
          </a:xfrm>
          <a:prstGeom prst="rect">
            <a:avLst/>
          </a:prstGeom>
          <a:noFill/>
        </p:spPr>
        <p:txBody>
          <a:bodyPr wrap="square" lIns="0" tIns="0" rIns="0" bIns="0" rtlCol="0" anchor="t">
            <a:spAutoFit/>
          </a:bodyPr>
          <a:lstStyle/>
          <a:p>
            <a:pPr marL="114300" indent="-114300">
              <a:spcAft>
                <a:spcPts val="600"/>
              </a:spcAft>
              <a:buClr>
                <a:srgbClr val="0E5299"/>
              </a:buClr>
              <a:buSzPct val="150000"/>
              <a:buFont typeface="Arial" panose="020B0604020202020204" pitchFamily="34" charset="0"/>
              <a:buChar char="•"/>
            </a:pPr>
            <a:r>
              <a:rPr lang="es-ES" sz="1050" dirty="0"/>
              <a:t>Todas las personas a partir de los seis meses </a:t>
            </a:r>
            <a:br>
              <a:rPr lang="es-ES" sz="1050" dirty="0"/>
            </a:br>
            <a:r>
              <a:rPr lang="es-ES" sz="1050" dirty="0"/>
              <a:t>de edad deben recibir una o más dosis de la vacuna </a:t>
            </a:r>
            <a:r>
              <a:rPr lang="en-US" sz="1050" dirty="0"/>
              <a:t>2024-2025</a:t>
            </a:r>
            <a:r>
              <a:rPr lang="es-ES" sz="1050" dirty="0"/>
              <a:t> contra COVID-19. </a:t>
            </a:r>
            <a:endParaRPr lang="es-ES" sz="1050" dirty="0">
              <a:ea typeface="Calibri" panose="020F0502020204030204"/>
              <a:cs typeface="Calibri" panose="020F0502020204030204"/>
            </a:endParaRPr>
          </a:p>
          <a:p>
            <a:pPr marL="114300" indent="-114300">
              <a:spcAft>
                <a:spcPts val="600"/>
              </a:spcAft>
              <a:buClr>
                <a:srgbClr val="0E5299"/>
              </a:buClr>
              <a:buSzPct val="150000"/>
              <a:buFont typeface="Arial" panose="020B0604020202020204" pitchFamily="34" charset="0"/>
              <a:buChar char="•"/>
            </a:pPr>
            <a:r>
              <a:rPr lang="es-ES" sz="1050" dirty="0">
                <a:ea typeface="Calibri" panose="020F0502020204030204"/>
                <a:cs typeface="Calibri" panose="020F0502020204030204"/>
              </a:rPr>
              <a:t>Las personas que  se han mantenido al día con sus vacunas contra COVID-19, solo necesitan ponerse una vacuna </a:t>
            </a:r>
            <a:r>
              <a:rPr lang="en-US" sz="1050" dirty="0">
                <a:ea typeface="Calibri" panose="020F0502020204030204"/>
                <a:cs typeface="Calibri" panose="020F0502020204030204"/>
              </a:rPr>
              <a:t>2024-2025</a:t>
            </a:r>
            <a:r>
              <a:rPr lang="es-ES" sz="1050" dirty="0">
                <a:ea typeface="Calibri" panose="020F0502020204030204"/>
                <a:cs typeface="Calibri" panose="020F0502020204030204"/>
              </a:rPr>
              <a:t> de Pfizer, Moderna o Novavax. </a:t>
            </a:r>
          </a:p>
          <a:p>
            <a:pPr marL="114300" indent="-114300">
              <a:spcAft>
                <a:spcPts val="400"/>
              </a:spcAft>
              <a:buClr>
                <a:srgbClr val="0E5299"/>
              </a:buClr>
              <a:buSzPct val="150000"/>
              <a:buFont typeface="Arial" panose="020B0604020202020204" pitchFamily="34" charset="0"/>
              <a:buChar char="•"/>
            </a:pPr>
            <a:r>
              <a:rPr lang="es-ES" sz="1050" b="1" dirty="0">
                <a:solidFill>
                  <a:sysClr val="windowText" lastClr="000000"/>
                </a:solidFill>
                <a:ea typeface="Calibri" panose="020F0502020204030204"/>
                <a:cs typeface="Calibri" panose="020F0502020204030204"/>
              </a:rPr>
              <a:t>Algunas personas reciben más de una vacuna</a:t>
            </a:r>
            <a:r>
              <a:rPr lang="es-ES" sz="1050" dirty="0">
                <a:solidFill>
                  <a:sysClr val="windowText" lastClr="000000"/>
                </a:solidFill>
                <a:ea typeface="Calibri" panose="020F0502020204030204"/>
                <a:cs typeface="Calibri" panose="020F0502020204030204"/>
              </a:rPr>
              <a:t>: los niños de seis meses hasta los cinco años, los mayores de 12 años que no estén al día con las vacunas, los inmunodeprimidos y las personas mayores de 65 años deben consultarlo con su doctor. </a:t>
            </a:r>
            <a:endParaRPr lang="en-US" sz="1050" dirty="0">
              <a:solidFill>
                <a:sysClr val="windowText" lastClr="000000"/>
              </a:solidFill>
              <a:ea typeface="Calibri" panose="020F0502020204030204"/>
              <a:cs typeface="Calibri" panose="020F0502020204030204"/>
            </a:endParaRPr>
          </a:p>
        </p:txBody>
      </p:sp>
      <p:sp>
        <p:nvSpPr>
          <p:cNvPr id="48" name="TextBox 47">
            <a:extLst>
              <a:ext uri="{FF2B5EF4-FFF2-40B4-BE49-F238E27FC236}">
                <a16:creationId xmlns:a16="http://schemas.microsoft.com/office/drawing/2014/main" id="{B2856935-14FB-4AE6-88E2-4E9655334FD4}"/>
              </a:ext>
            </a:extLst>
          </p:cNvPr>
          <p:cNvSpPr txBox="1"/>
          <p:nvPr/>
        </p:nvSpPr>
        <p:spPr>
          <a:xfrm>
            <a:off x="7038210" y="7207089"/>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Campaña de comunicación sobre COVID-19</a:t>
            </a:r>
          </a:p>
        </p:txBody>
      </p:sp>
      <p:sp>
        <p:nvSpPr>
          <p:cNvPr id="57" name="TextBox 56">
            <a:extLst>
              <a:ext uri="{FF2B5EF4-FFF2-40B4-BE49-F238E27FC236}">
                <a16:creationId xmlns:a16="http://schemas.microsoft.com/office/drawing/2014/main" id="{F8D3850C-DBFB-45CD-853C-FDB6CC70CDC7}"/>
              </a:ext>
            </a:extLst>
          </p:cNvPr>
          <p:cNvSpPr txBox="1"/>
          <p:nvPr/>
        </p:nvSpPr>
        <p:spPr>
          <a:xfrm>
            <a:off x="3650322" y="7324646"/>
            <a:ext cx="2691718" cy="276999"/>
          </a:xfrm>
          <a:prstGeom prst="rect">
            <a:avLst/>
          </a:prstGeom>
          <a:noFill/>
        </p:spPr>
        <p:txBody>
          <a:bodyPr wrap="square" lIns="91440" tIns="45720" rIns="91440" bIns="45720" anchor="t">
            <a:spAutoFit/>
          </a:bodyPr>
          <a:lstStyle/>
          <a:p>
            <a:pPr algn="ctr"/>
            <a:r>
              <a:rPr lang="es-419" sz="1200" b="0" i="0" dirty="0">
                <a:solidFill>
                  <a:srgbClr val="000000"/>
                </a:solidFill>
                <a:effectLst/>
              </a:rPr>
              <a:t> Revisado el </a:t>
            </a:r>
            <a:r>
              <a:rPr lang="es-419" sz="1200" dirty="0">
                <a:solidFill>
                  <a:srgbClr val="000000"/>
                </a:solidFill>
              </a:rPr>
              <a:t>5 de agosto del</a:t>
            </a:r>
            <a:r>
              <a:rPr lang="es-419" sz="1200" b="0" i="0" dirty="0">
                <a:solidFill>
                  <a:srgbClr val="000000"/>
                </a:solidFill>
                <a:effectLst/>
              </a:rPr>
              <a:t> </a:t>
            </a:r>
            <a:r>
              <a:rPr lang="es-419" sz="1200" dirty="0">
                <a:solidFill>
                  <a:srgbClr val="000000"/>
                </a:solidFill>
              </a:rPr>
              <a:t>2024</a:t>
            </a:r>
            <a:endParaRPr lang="es-419" sz="1200" dirty="0">
              <a:ea typeface="Calibri"/>
              <a:cs typeface="Calibri"/>
            </a:endParaRPr>
          </a:p>
        </p:txBody>
      </p:sp>
      <p:sp>
        <p:nvSpPr>
          <p:cNvPr id="50" name="Google Shape;55;p13">
            <a:extLst>
              <a:ext uri="{FF2B5EF4-FFF2-40B4-BE49-F238E27FC236}">
                <a16:creationId xmlns:a16="http://schemas.microsoft.com/office/drawing/2014/main" id="{C5621182-59AF-46D0-BB97-9FCEDB869F55}"/>
              </a:ext>
            </a:extLst>
          </p:cNvPr>
          <p:cNvSpPr/>
          <p:nvPr/>
        </p:nvSpPr>
        <p:spPr>
          <a:xfrm>
            <a:off x="10927603" y="343424"/>
            <a:ext cx="3371852" cy="8301812"/>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200" b="1">
                <a:latin typeface="Work Sans"/>
                <a:ea typeface="Work Sans"/>
                <a:cs typeface="Work Sans"/>
                <a:sym typeface="Work Sans"/>
              </a:rPr>
              <a:t>Agregue </a:t>
            </a:r>
            <a:r>
              <a:rPr lang="es-VE" sz="1200" b="1">
                <a:latin typeface="Work Sans"/>
                <a:ea typeface="Work Sans"/>
                <a:cs typeface="Work Sans"/>
                <a:sym typeface="Work Sans"/>
              </a:rPr>
              <a:t>una imagen y ajuste su tamaño </a:t>
            </a:r>
            <a:endParaRPr lang="es-VE" sz="1200" b="1">
              <a:solidFill>
                <a:srgbClr val="000000"/>
              </a:solidFill>
            </a:endParaRPr>
          </a:p>
          <a:p>
            <a:pPr>
              <a:lnSpc>
                <a:spcPct val="115000"/>
              </a:lnSpc>
              <a:buSzPts val="1100"/>
            </a:pPr>
            <a:r>
              <a:rPr lang="es-VE" sz="12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200">
              <a:latin typeface="Work Sans"/>
              <a:cs typeface="Calibri"/>
              <a:sym typeface="Work Sans"/>
            </a:endParaRPr>
          </a:p>
          <a:p>
            <a:pPr>
              <a:lnSpc>
                <a:spcPct val="115000"/>
              </a:lnSpc>
              <a:buSzPts val="1100"/>
            </a:pPr>
            <a:r>
              <a:rPr lang="es-VE" sz="12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200">
              <a:latin typeface="Work Sans"/>
              <a:cs typeface="Calibri"/>
            </a:endParaRPr>
          </a:p>
          <a:p>
            <a:pPr>
              <a:lnSpc>
                <a:spcPct val="114999"/>
              </a:lnSpc>
            </a:pPr>
            <a:r>
              <a:rPr lang="es-VE" sz="1200" b="1">
                <a:latin typeface="Work Sans"/>
                <a:ea typeface="+mn-lt"/>
                <a:cs typeface="+mn-lt"/>
                <a:sym typeface="Work Sans"/>
              </a:rPr>
              <a:t>Envíe la imagen hacia el fondo </a:t>
            </a:r>
            <a:endParaRPr lang="es-VE" sz="1200" b="1">
              <a:latin typeface="Work Sans"/>
              <a:cs typeface="Calibri" panose="020F0502020204030204"/>
            </a:endParaRPr>
          </a:p>
          <a:p>
            <a:pPr>
              <a:lnSpc>
                <a:spcPct val="114999"/>
              </a:lnSpc>
            </a:pPr>
            <a:r>
              <a:rPr lang="es-VE" sz="12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r>
              <a:rPr lang="es-VE" sz="1200">
                <a:latin typeface="Work Sans"/>
                <a:ea typeface="+mn-lt"/>
                <a:cs typeface="+mn-lt"/>
                <a:sym typeface="Work Sans"/>
              </a:rPr>
              <a:t> </a:t>
            </a:r>
            <a:endParaRPr lang="es-VE" sz="12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200" b="1">
                <a:solidFill>
                  <a:srgbClr val="000000"/>
                </a:solidFill>
                <a:latin typeface="Work Sans"/>
                <a:cs typeface="Calibri"/>
                <a:sym typeface="Work Sans"/>
              </a:rPr>
              <a:t>Recorte la imagen</a:t>
            </a:r>
            <a:endParaRPr lang="es-VE" sz="1200" b="1">
              <a:solidFill>
                <a:srgbClr val="000000"/>
              </a:solidFill>
              <a:cs typeface="Calibri"/>
            </a:endParaRPr>
          </a:p>
          <a:p>
            <a:pPr>
              <a:lnSpc>
                <a:spcPct val="115000"/>
              </a:lnSpc>
              <a:buSzPts val="1100"/>
            </a:pPr>
            <a:r>
              <a:rPr lang="es-VE" sz="12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200">
              <a:latin typeface="Work Sans"/>
              <a:ea typeface="Work Sans"/>
              <a:cs typeface="Work Sans"/>
              <a:sym typeface="Work Sans"/>
            </a:endParaRPr>
          </a:p>
        </p:txBody>
      </p:sp>
      <p:cxnSp>
        <p:nvCxnSpPr>
          <p:cNvPr id="54" name="Straight Arrow Connector 53">
            <a:extLst>
              <a:ext uri="{FF2B5EF4-FFF2-40B4-BE49-F238E27FC236}">
                <a16:creationId xmlns:a16="http://schemas.microsoft.com/office/drawing/2014/main" id="{E4D08814-C4A6-43E2-A352-4F7BF759AF27}"/>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Google Shape;56;p13">
            <a:extLst>
              <a:ext uri="{FF2B5EF4-FFF2-40B4-BE49-F238E27FC236}">
                <a16:creationId xmlns:a16="http://schemas.microsoft.com/office/drawing/2014/main" id="{365836BF-07E5-48A6-A831-95D047ECE737}"/>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61" name="Google Shape;55;p13">
            <a:extLst>
              <a:ext uri="{FF2B5EF4-FFF2-40B4-BE49-F238E27FC236}">
                <a16:creationId xmlns:a16="http://schemas.microsoft.com/office/drawing/2014/main" id="{97C9AE48-AD5B-487D-A3ED-8F6695B1D3FB}"/>
              </a:ext>
            </a:extLst>
          </p:cNvPr>
          <p:cNvSpPr/>
          <p:nvPr/>
        </p:nvSpPr>
        <p:spPr>
          <a:xfrm>
            <a:off x="1609544" y="8340263"/>
            <a:ext cx="6861995" cy="12933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050" b="1">
                <a:latin typeface="Work Sans"/>
                <a:ea typeface="Work Sans"/>
                <a:cs typeface="Work Sans"/>
              </a:rPr>
              <a:t>Agregue información sobre su organización y otros recursos relevantes</a:t>
            </a:r>
            <a:endParaRPr lang="en-US" sz="1050" b="1">
              <a:latin typeface="Work Sans"/>
              <a:ea typeface="Work Sans"/>
              <a:cs typeface="Work Sans"/>
            </a:endParaRPr>
          </a:p>
          <a:p>
            <a:pPr>
              <a:lnSpc>
                <a:spcPct val="115000"/>
              </a:lnSpc>
              <a:spcAft>
                <a:spcPts val="600"/>
              </a:spcAft>
              <a:buSzPts val="1100"/>
            </a:pPr>
            <a:r>
              <a:rPr lang="es-ES" sz="1050">
                <a:latin typeface="Work Sans"/>
                <a:sym typeface="Work Sans"/>
              </a:rPr>
              <a:t>La parte inferior de la contraportada le permite incluir enlaces de la organización, números de teléfono y otra información útil para su comunidad.</a:t>
            </a:r>
            <a:endParaRPr lang="en-US" sz="1050">
              <a:latin typeface="Work Sans"/>
            </a:endParaRPr>
          </a:p>
          <a:p>
            <a:pPr>
              <a:lnSpc>
                <a:spcPct val="115000"/>
              </a:lnSpc>
              <a:spcAft>
                <a:spcPts val="600"/>
              </a:spcAft>
              <a:buSzPts val="1100"/>
            </a:pPr>
            <a:r>
              <a:rPr lang="es-ES" sz="1050">
                <a:latin typeface="Work Sans"/>
                <a:sym typeface="Work Sans"/>
              </a:rPr>
              <a:t>Asegúrese de incluir la fecha de la última revisi</a:t>
            </a:r>
            <a:r>
              <a:rPr lang="es-ES" sz="1050">
                <a:ea typeface="+mn-lt"/>
                <a:cs typeface="+mn-lt"/>
                <a:sym typeface="Work Sans"/>
              </a:rPr>
              <a:t>ó</a:t>
            </a:r>
            <a:r>
              <a:rPr lang="es-ES" sz="1050">
                <a:latin typeface="Work Sans"/>
                <a:sym typeface="Work Sans"/>
              </a:rPr>
              <a:t>n en el folleto, ya que la información cambia rápidamente</a:t>
            </a:r>
            <a:r>
              <a:rPr lang="es-ES" sz="1300">
                <a:latin typeface="Work Sans"/>
                <a:sym typeface="Work Sans"/>
              </a:rPr>
              <a:t>.</a:t>
            </a:r>
            <a:endParaRPr lang="en-US" sz="1300">
              <a:latin typeface="Work Sans"/>
            </a:endParaRPr>
          </a:p>
        </p:txBody>
      </p:sp>
      <p:sp>
        <p:nvSpPr>
          <p:cNvPr id="68" name="Google Shape;56;p13">
            <a:extLst>
              <a:ext uri="{FF2B5EF4-FFF2-40B4-BE49-F238E27FC236}">
                <a16:creationId xmlns:a16="http://schemas.microsoft.com/office/drawing/2014/main" id="{95C9A9CA-D1A8-48D1-B494-F591F329258D}"/>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cxnSp>
        <p:nvCxnSpPr>
          <p:cNvPr id="69" name="Straight Arrow Connector 68">
            <a:extLst>
              <a:ext uri="{FF2B5EF4-FFF2-40B4-BE49-F238E27FC236}">
                <a16:creationId xmlns:a16="http://schemas.microsoft.com/office/drawing/2014/main" id="{47ACD0B0-6FCC-41DD-91A9-8BC889F28D6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Google Shape;56;p13">
            <a:extLst>
              <a:ext uri="{FF2B5EF4-FFF2-40B4-BE49-F238E27FC236}">
                <a16:creationId xmlns:a16="http://schemas.microsoft.com/office/drawing/2014/main" id="{D6A1928E-2F89-4E7B-895C-67FC11921563}"/>
              </a:ext>
            </a:extLst>
          </p:cNvPr>
          <p:cNvSpPr/>
          <p:nvPr/>
        </p:nvSpPr>
        <p:spPr>
          <a:xfrm>
            <a:off x="1560419" y="-3574512"/>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cxnSp>
        <p:nvCxnSpPr>
          <p:cNvPr id="71" name="Straight Arrow Connector 70">
            <a:extLst>
              <a:ext uri="{FF2B5EF4-FFF2-40B4-BE49-F238E27FC236}">
                <a16:creationId xmlns:a16="http://schemas.microsoft.com/office/drawing/2014/main" id="{F23EC02F-F116-43EF-BD31-4AECFA5E43BF}"/>
              </a:ext>
            </a:extLst>
          </p:cNvPr>
          <p:cNvCxnSpPr>
            <a:cxnSpLocks/>
          </p:cNvCxnSpPr>
          <p:nvPr/>
        </p:nvCxnSpPr>
        <p:spPr>
          <a:xfrm flipH="1">
            <a:off x="5016919" y="-577856"/>
            <a:ext cx="24562" cy="5778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Google Shape;55;p13">
            <a:extLst>
              <a:ext uri="{FF2B5EF4-FFF2-40B4-BE49-F238E27FC236}">
                <a16:creationId xmlns:a16="http://schemas.microsoft.com/office/drawing/2014/main" id="{9F1D4D9E-14C2-49D2-BAB2-4FEB946367CB}"/>
              </a:ext>
            </a:extLst>
          </p:cNvPr>
          <p:cNvSpPr/>
          <p:nvPr/>
        </p:nvSpPr>
        <p:spPr>
          <a:xfrm>
            <a:off x="1560419" y="-2982883"/>
            <a:ext cx="6837432" cy="263704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s-VE" sz="1300" b="1">
                <a:latin typeface="Work Sans"/>
                <a:ea typeface="+mn-lt"/>
                <a:cs typeface="+mn-lt"/>
              </a:rPr>
              <a:t>Incluya información sobre los esfuerzos para la vacunación en su </a:t>
            </a:r>
            <a:r>
              <a:rPr lang="es-VE" sz="1300" b="1">
                <a:latin typeface="Work Sans"/>
                <a:ea typeface="+mn-lt"/>
                <a:cs typeface="+mn-lt"/>
                <a:sym typeface="Work Sans"/>
              </a:rPr>
              <a:t>área</a:t>
            </a:r>
            <a:r>
              <a:rPr lang="es-VE" sz="1300" b="1">
                <a:latin typeface="Work Sans"/>
                <a:ea typeface="+mn-lt"/>
                <a:cs typeface="+mn-lt"/>
              </a:rPr>
              <a:t>.</a:t>
            </a:r>
          </a:p>
          <a:p>
            <a:pPr>
              <a:lnSpc>
                <a:spcPct val="114999"/>
              </a:lnSpc>
              <a:spcAft>
                <a:spcPts val="1200"/>
              </a:spcAft>
            </a:pPr>
            <a:r>
              <a:rPr lang="es-VE" sz="1300">
                <a:latin typeface="Work Sans"/>
                <a:ea typeface="+mn-lt"/>
                <a:cs typeface="+mn-lt"/>
                <a:sym typeface="Work Sans"/>
              </a:rPr>
              <a:t>Utilice la parte superior de la contraportada del folleto para proporcionar recursos y enlaces para más información sobre la vacunación en el área.</a:t>
            </a:r>
            <a:endParaRPr lang="es-VE"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p:txBody>
      </p:sp>
      <p:pic>
        <p:nvPicPr>
          <p:cNvPr id="66" name="Picture 65" descr="A screenshot of a video game&#10;&#10;Description automatically generated with low confidence">
            <a:extLst>
              <a:ext uri="{FF2B5EF4-FFF2-40B4-BE49-F238E27FC236}">
                <a16:creationId xmlns:a16="http://schemas.microsoft.com/office/drawing/2014/main" id="{3F351B26-7184-420E-9B02-C5C15C30CC0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26025" y="6482995"/>
            <a:ext cx="1129218" cy="606176"/>
          </a:xfrm>
          <a:prstGeom prst="rect">
            <a:avLst/>
          </a:prstGeom>
        </p:spPr>
      </p:pic>
      <p:sp>
        <p:nvSpPr>
          <p:cNvPr id="67" name="TextBox 66">
            <a:extLst>
              <a:ext uri="{FF2B5EF4-FFF2-40B4-BE49-F238E27FC236}">
                <a16:creationId xmlns:a16="http://schemas.microsoft.com/office/drawing/2014/main" id="{D73B1652-ECAC-4FDC-B9CB-A59636E661F9}"/>
              </a:ext>
            </a:extLst>
          </p:cNvPr>
          <p:cNvSpPr txBox="1"/>
          <p:nvPr/>
        </p:nvSpPr>
        <p:spPr>
          <a:xfrm>
            <a:off x="3581543" y="5824418"/>
            <a:ext cx="2951392" cy="484748"/>
          </a:xfrm>
          <a:prstGeom prst="rect">
            <a:avLst/>
          </a:prstGeom>
          <a:noFill/>
        </p:spPr>
        <p:txBody>
          <a:bodyPr wrap="square" lIns="0" tIns="0" rIns="0" bIns="0" rtlCol="0" anchor="t">
            <a:spAutoFit/>
          </a:bodyPr>
          <a:lstStyle/>
          <a:p>
            <a:pPr algn="ctr">
              <a:spcAft>
                <a:spcPts val="600"/>
              </a:spcAft>
            </a:pPr>
            <a:r>
              <a:rPr lang="en-US" sz="1050" dirty="0"/>
              <a:t>Para </a:t>
            </a:r>
            <a:r>
              <a:rPr lang="en-US" sz="1050" dirty="0" err="1"/>
              <a:t>respuestas</a:t>
            </a:r>
            <a:r>
              <a:rPr lang="en-US" sz="1050" dirty="0"/>
              <a:t> a </a:t>
            </a:r>
            <a:r>
              <a:rPr lang="en-US" sz="1050" dirty="0" err="1"/>
              <a:t>preguntas</a:t>
            </a:r>
            <a:r>
              <a:rPr lang="en-US" sz="1050" dirty="0"/>
              <a:t> </a:t>
            </a:r>
            <a:r>
              <a:rPr lang="en-US" sz="1050" dirty="0" err="1"/>
              <a:t>frecuentes</a:t>
            </a:r>
            <a:r>
              <a:rPr lang="en-US" sz="1050" dirty="0"/>
              <a:t> </a:t>
            </a:r>
            <a:r>
              <a:rPr lang="en-US" sz="1050" dirty="0" err="1"/>
              <a:t>sobre</a:t>
            </a:r>
            <a:r>
              <a:rPr lang="en-US" sz="1050" dirty="0"/>
              <a:t> </a:t>
            </a:r>
            <a:br>
              <a:rPr lang="en-US" sz="1050" dirty="0"/>
            </a:br>
            <a:r>
              <a:rPr lang="en-US" sz="1050" dirty="0"/>
              <a:t>COVID-19 </a:t>
            </a:r>
            <a:r>
              <a:rPr lang="en-US" sz="1050" dirty="0" err="1"/>
              <a:t>visite</a:t>
            </a:r>
            <a:r>
              <a:rPr lang="en-US" sz="1050" dirty="0"/>
              <a:t> </a:t>
            </a:r>
            <a:r>
              <a:rPr lang="en-US" sz="1050" b="1" dirty="0"/>
              <a:t>Migrant Clinicians Network</a:t>
            </a:r>
            <a:r>
              <a:rPr lang="en-US" sz="1050" dirty="0"/>
              <a:t> (MCN):</a:t>
            </a:r>
            <a:br>
              <a:rPr lang="en-US" sz="1050" dirty="0"/>
            </a:br>
            <a:r>
              <a:rPr lang="es-MX" sz="1050" dirty="0">
                <a:ea typeface="+mn-lt"/>
                <a:cs typeface="+mn-lt"/>
              </a:rPr>
              <a:t>https://bit.ly/3Cf3dTk</a:t>
            </a:r>
            <a:endParaRPr lang="en-US" sz="1050" dirty="0"/>
          </a:p>
        </p:txBody>
      </p:sp>
      <p:sp>
        <p:nvSpPr>
          <p:cNvPr id="3" name="TextBox 2">
            <a:extLst>
              <a:ext uri="{FF2B5EF4-FFF2-40B4-BE49-F238E27FC236}">
                <a16:creationId xmlns:a16="http://schemas.microsoft.com/office/drawing/2014/main" id="{0A83F390-145A-B9D9-F37A-918C81CFA62C}"/>
              </a:ext>
            </a:extLst>
          </p:cNvPr>
          <p:cNvSpPr txBox="1"/>
          <p:nvPr/>
        </p:nvSpPr>
        <p:spPr>
          <a:xfrm>
            <a:off x="247701" y="6692855"/>
            <a:ext cx="2380265" cy="807913"/>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050" dirty="0"/>
              <a:t>Para las personas embarazadas, amamantando o tratando de quedar embarazadas, las vacunas son muy importantes para que se mantengan ellas y sus bebés sanos.</a:t>
            </a:r>
          </a:p>
        </p:txBody>
      </p:sp>
      <p:cxnSp>
        <p:nvCxnSpPr>
          <p:cNvPr id="6" name="Straight Connector 5">
            <a:extLst>
              <a:ext uri="{FF2B5EF4-FFF2-40B4-BE49-F238E27FC236}">
                <a16:creationId xmlns:a16="http://schemas.microsoft.com/office/drawing/2014/main" id="{A82C08E2-EC79-E403-0E35-A4236776610B}"/>
              </a:ext>
            </a:extLst>
          </p:cNvPr>
          <p:cNvCxnSpPr>
            <a:cxnSpLocks/>
          </p:cNvCxnSpPr>
          <p:nvPr/>
        </p:nvCxnSpPr>
        <p:spPr>
          <a:xfrm>
            <a:off x="7106842" y="7002161"/>
            <a:ext cx="2544126" cy="0"/>
          </a:xfrm>
          <a:prstGeom prst="line">
            <a:avLst/>
          </a:prstGeom>
          <a:noFill/>
          <a:ln w="28575" cap="flat" cmpd="sng" algn="ctr">
            <a:solidFill>
              <a:srgbClr val="FFC000"/>
            </a:solidFill>
            <a:prstDash val="solid"/>
            <a:miter lim="800000"/>
          </a:ln>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6A772E7-9BA8-03DA-80A8-1057CCF37AD8}"/>
              </a:ext>
            </a:extLst>
          </p:cNvPr>
          <p:cNvSpPr txBox="1"/>
          <p:nvPr/>
        </p:nvSpPr>
        <p:spPr>
          <a:xfrm>
            <a:off x="507364" y="218162"/>
            <a:ext cx="2630951" cy="461665"/>
          </a:xfrm>
          <a:prstGeom prst="rect">
            <a:avLst/>
          </a:prstGeom>
          <a:noFill/>
        </p:spPr>
        <p:txBody>
          <a:bodyPr wrap="square" lIns="0" tIns="0" rIns="0" bIns="0" rtlCol="0" anchor="t">
            <a:spAutoFit/>
          </a:bodyPr>
          <a:lstStyle/>
          <a:p>
            <a:r>
              <a:rPr lang="es-ES" sz="1500" b="1" dirty="0">
                <a:solidFill>
                  <a:srgbClr val="0E5299"/>
                </a:solidFill>
                <a:cs typeface="Calibri"/>
              </a:rPr>
              <a:t>LAS VACUNAS CONTRA COVID-19 SON SEGURAS Y EFECTIVAS</a:t>
            </a:r>
          </a:p>
        </p:txBody>
      </p:sp>
      <p:pic>
        <p:nvPicPr>
          <p:cNvPr id="8" name="Graphic 7">
            <a:extLst>
              <a:ext uri="{FF2B5EF4-FFF2-40B4-BE49-F238E27FC236}">
                <a16:creationId xmlns:a16="http://schemas.microsoft.com/office/drawing/2014/main" id="{DCF7D0A5-5F2F-F2A2-8F94-55C0CA77A6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57962">
            <a:off x="128161" y="235914"/>
            <a:ext cx="372078" cy="358903"/>
          </a:xfrm>
          <a:prstGeom prst="rect">
            <a:avLst/>
          </a:prstGeom>
        </p:spPr>
      </p:pic>
      <p:sp>
        <p:nvSpPr>
          <p:cNvPr id="13" name="TextBox 12">
            <a:extLst>
              <a:ext uri="{FF2B5EF4-FFF2-40B4-BE49-F238E27FC236}">
                <a16:creationId xmlns:a16="http://schemas.microsoft.com/office/drawing/2014/main" id="{8901EC07-7A33-1F46-8362-B85020FAB7DB}"/>
              </a:ext>
            </a:extLst>
          </p:cNvPr>
          <p:cNvSpPr txBox="1"/>
          <p:nvPr/>
        </p:nvSpPr>
        <p:spPr>
          <a:xfrm>
            <a:off x="6797292" y="4722490"/>
            <a:ext cx="3201118" cy="1186479"/>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3400" b="1" dirty="0" err="1">
                <a:solidFill>
                  <a:schemeClr val="bg1"/>
                </a:solidFill>
                <a:ea typeface="+mn-lt"/>
                <a:cs typeface="+mn-lt"/>
              </a:rPr>
              <a:t>Prot</a:t>
            </a:r>
            <a:r>
              <a:rPr lang="en-US" sz="3400" b="1" dirty="0" err="1">
                <a:solidFill>
                  <a:schemeClr val="bg1"/>
                </a:solidFill>
                <a:ea typeface="+mn-lt"/>
                <a:cs typeface="+mn-lt"/>
              </a:rPr>
              <a:t>éjase</a:t>
            </a:r>
            <a:r>
              <a:rPr lang="en-US" sz="3400" b="1" dirty="0">
                <a:solidFill>
                  <a:schemeClr val="bg1"/>
                </a:solidFill>
                <a:ea typeface="+mn-lt"/>
                <a:cs typeface="+mn-lt"/>
              </a:rPr>
              <a:t> contra </a:t>
            </a:r>
            <a:r>
              <a:rPr lang="en-US" sz="4400" b="1" dirty="0">
                <a:solidFill>
                  <a:schemeClr val="bg1"/>
                </a:solidFill>
                <a:ea typeface="+mn-lt"/>
                <a:cs typeface="+mn-lt"/>
              </a:rPr>
              <a:t>COVID-19</a:t>
            </a:r>
            <a:endParaRPr lang="en-US" sz="3200" b="1" dirty="0">
              <a:solidFill>
                <a:schemeClr val="bg1"/>
              </a:solidFill>
              <a:ea typeface="+mn-lt"/>
              <a:cs typeface="+mn-lt"/>
            </a:endParaRPr>
          </a:p>
        </p:txBody>
      </p:sp>
      <p:grpSp>
        <p:nvGrpSpPr>
          <p:cNvPr id="2" name="Group 1">
            <a:extLst>
              <a:ext uri="{FF2B5EF4-FFF2-40B4-BE49-F238E27FC236}">
                <a16:creationId xmlns:a16="http://schemas.microsoft.com/office/drawing/2014/main" id="{0C339C9D-4AAF-CA1C-DE0E-FCCF4E9E9527}"/>
              </a:ext>
            </a:extLst>
          </p:cNvPr>
          <p:cNvGrpSpPr/>
          <p:nvPr/>
        </p:nvGrpSpPr>
        <p:grpSpPr>
          <a:xfrm>
            <a:off x="2539026" y="6769557"/>
            <a:ext cx="630521" cy="840226"/>
            <a:chOff x="593949" y="5126893"/>
            <a:chExt cx="676139" cy="901015"/>
          </a:xfrm>
        </p:grpSpPr>
        <p:pic>
          <p:nvPicPr>
            <p:cNvPr id="5" name="Picture 4" descr="A person wearing a mask&#10;&#10;Description automatically generated with medium confidence">
              <a:extLst>
                <a:ext uri="{FF2B5EF4-FFF2-40B4-BE49-F238E27FC236}">
                  <a16:creationId xmlns:a16="http://schemas.microsoft.com/office/drawing/2014/main" id="{1DC5D7E4-9D42-C1D7-4F18-5770A2A1A4D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8420" y="5126893"/>
              <a:ext cx="641668" cy="849345"/>
            </a:xfrm>
            <a:prstGeom prst="rect">
              <a:avLst/>
            </a:prstGeom>
          </p:spPr>
        </p:pic>
        <p:sp>
          <p:nvSpPr>
            <p:cNvPr id="9" name="Rectangle 8">
              <a:extLst>
                <a:ext uri="{FF2B5EF4-FFF2-40B4-BE49-F238E27FC236}">
                  <a16:creationId xmlns:a16="http://schemas.microsoft.com/office/drawing/2014/main" id="{4EAF1694-73D9-B667-C37A-11D73E9889C8}"/>
                </a:ext>
              </a:extLst>
            </p:cNvPr>
            <p:cNvSpPr/>
            <p:nvPr/>
          </p:nvSpPr>
          <p:spPr>
            <a:xfrm>
              <a:off x="593949" y="5784850"/>
              <a:ext cx="641668" cy="243058"/>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0D224C6D-E8EF-4211-9756-6DC6C615AA6C}"/>
              </a:ext>
            </a:extLst>
          </p:cNvPr>
          <p:cNvSpPr/>
          <p:nvPr/>
        </p:nvSpPr>
        <p:spPr>
          <a:xfrm>
            <a:off x="6752666" y="2412461"/>
            <a:ext cx="3314700" cy="792630"/>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E17B11B-52C6-47D5-B28A-E51F8EAE0034}"/>
              </a:ext>
            </a:extLst>
          </p:cNvPr>
          <p:cNvSpPr/>
          <p:nvPr/>
        </p:nvSpPr>
        <p:spPr>
          <a:xfrm>
            <a:off x="6743700" y="-2345"/>
            <a:ext cx="3314700" cy="737353"/>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outdoor&#10;&#10;Description automatically generated">
            <a:extLst>
              <a:ext uri="{FF2B5EF4-FFF2-40B4-BE49-F238E27FC236}">
                <a16:creationId xmlns:a16="http://schemas.microsoft.com/office/drawing/2014/main" id="{7F08F341-63C8-4E34-8EF8-33FB31D3C1DF}"/>
              </a:ext>
            </a:extLst>
          </p:cNvPr>
          <p:cNvPicPr>
            <a:picLocks noChangeAspect="1"/>
          </p:cNvPicPr>
          <p:nvPr/>
        </p:nvPicPr>
        <p:blipFill rotWithShape="1">
          <a:blip r:embed="rId3">
            <a:extLst>
              <a:ext uri="{28A0092B-C50C-407E-A947-70E740481C1C}">
                <a14:useLocalDpi xmlns:a14="http://schemas.microsoft.com/office/drawing/2010/main" val="0"/>
              </a:ext>
            </a:extLst>
          </a:blip>
          <a:srcRect l="157" t="2198" r="5067" b="27522"/>
          <a:stretch/>
        </p:blipFill>
        <p:spPr>
          <a:xfrm>
            <a:off x="-4" y="-1"/>
            <a:ext cx="3371851" cy="1672135"/>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4"/>
            <a:ext cx="3371851" cy="73735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71329" y="200535"/>
            <a:ext cx="2372892" cy="443198"/>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rPr>
              <a:t>LO QUE HAY QUE SABER AL VACUNARSE </a:t>
            </a:r>
          </a:p>
        </p:txBody>
      </p:sp>
      <p:grpSp>
        <p:nvGrpSpPr>
          <p:cNvPr id="10" name="Group 9">
            <a:extLst>
              <a:ext uri="{FF2B5EF4-FFF2-40B4-BE49-F238E27FC236}">
                <a16:creationId xmlns:a16="http://schemas.microsoft.com/office/drawing/2014/main" id="{AB2EF966-EA80-F656-A146-090DA90D64C8}"/>
              </a:ext>
            </a:extLst>
          </p:cNvPr>
          <p:cNvGrpSpPr/>
          <p:nvPr/>
        </p:nvGrpSpPr>
        <p:grpSpPr>
          <a:xfrm>
            <a:off x="3667640" y="4299502"/>
            <a:ext cx="2787897" cy="1535374"/>
            <a:chOff x="3667640" y="4388880"/>
            <a:chExt cx="2787897" cy="1535374"/>
          </a:xfrm>
        </p:grpSpPr>
        <p:grpSp>
          <p:nvGrpSpPr>
            <p:cNvPr id="27" name="Group 26">
              <a:extLst>
                <a:ext uri="{FF2B5EF4-FFF2-40B4-BE49-F238E27FC236}">
                  <a16:creationId xmlns:a16="http://schemas.microsoft.com/office/drawing/2014/main" id="{4FD3EC11-B334-473F-BCC6-24366A951BED}"/>
                </a:ext>
              </a:extLst>
            </p:cNvPr>
            <p:cNvGrpSpPr/>
            <p:nvPr/>
          </p:nvGrpSpPr>
          <p:grpSpPr>
            <a:xfrm>
              <a:off x="3667640" y="4388880"/>
              <a:ext cx="1154032" cy="1409202"/>
              <a:chOff x="3709655" y="4315161"/>
              <a:chExt cx="1154032"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709655" y="5267315"/>
                <a:ext cx="1154032" cy="457048"/>
              </a:xfrm>
              <a:prstGeom prst="rect">
                <a:avLst/>
              </a:prstGeom>
              <a:noFill/>
            </p:spPr>
            <p:txBody>
              <a:bodyPr wrap="square" lIns="0" tIns="0" rIns="0" bIns="0" rtlCol="0">
                <a:spAutoFit/>
              </a:bodyPr>
              <a:lstStyle/>
              <a:p>
                <a:pPr algn="ctr">
                  <a:lnSpc>
                    <a:spcPct val="90000"/>
                  </a:lnSpc>
                  <a:spcAft>
                    <a:spcPts val="600"/>
                  </a:spcAft>
                </a:pPr>
                <a:r>
                  <a:rPr lang="es-ES" sz="1100" b="1" dirty="0"/>
                  <a:t>Se sentirá mejor </a:t>
                </a:r>
                <a:br>
                  <a:rPr lang="es-ES" sz="1100" b="1" dirty="0"/>
                </a:br>
                <a:r>
                  <a:rPr lang="es-ES" sz="1100" b="1" dirty="0"/>
                  <a:t>después de </a:t>
                </a:r>
                <a:br>
                  <a:rPr lang="es-ES" sz="1100" b="1" dirty="0"/>
                </a:br>
                <a:r>
                  <a:rPr lang="es-ES" sz="1100" b="1" dirty="0"/>
                  <a:t>unos días.</a:t>
                </a: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5127570" y="4389477"/>
              <a:ext cx="1327967" cy="1534777"/>
              <a:chOff x="5139982" y="4315758"/>
              <a:chExt cx="1327967" cy="153477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339134" y="4315758"/>
                <a:ext cx="912659" cy="912659"/>
                <a:chOff x="5170426" y="3880938"/>
                <a:chExt cx="1906876"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170426" y="3880938"/>
                  <a:ext cx="1906876"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8568"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139982" y="5268837"/>
                <a:ext cx="1327967" cy="581698"/>
              </a:xfrm>
              <a:prstGeom prst="rect">
                <a:avLst/>
              </a:prstGeom>
              <a:noFill/>
            </p:spPr>
            <p:txBody>
              <a:bodyPr wrap="square" lIns="0" tIns="0" rIns="0" bIns="0" rtlCol="0" anchor="t">
                <a:spAutoFit/>
              </a:bodyPr>
              <a:lstStyle/>
              <a:p>
                <a:pPr algn="ctr">
                  <a:lnSpc>
                    <a:spcPct val="90000"/>
                  </a:lnSpc>
                  <a:spcAft>
                    <a:spcPts val="600"/>
                  </a:spcAft>
                </a:pPr>
                <a:r>
                  <a:rPr lang="es-ES" sz="1050" b="1" dirty="0"/>
                  <a:t> </a:t>
                </a:r>
                <a:r>
                  <a:rPr lang="es-ES" sz="1050" b="1" dirty="0">
                    <a:ea typeface="+mn-lt"/>
                    <a:cs typeface="+mn-lt"/>
                  </a:rPr>
                  <a:t>Se considera que usted </a:t>
                </a:r>
                <a:br>
                  <a:rPr lang="es-ES" sz="1050" b="1" dirty="0">
                    <a:ea typeface="+mn-lt"/>
                    <a:cs typeface="+mn-lt"/>
                  </a:rPr>
                </a:br>
                <a:r>
                  <a:rPr lang="es-ES" sz="1050" b="1" dirty="0">
                    <a:ea typeface="+mn-lt"/>
                    <a:cs typeface="+mn-lt"/>
                  </a:rPr>
                  <a:t>está al día una vez que haya recibido la o las dosis necesarias.</a:t>
                </a:r>
              </a:p>
            </p:txBody>
          </p:sp>
        </p:grpSp>
      </p:grpSp>
      <p:grpSp>
        <p:nvGrpSpPr>
          <p:cNvPr id="26" name="Group 25">
            <a:extLst>
              <a:ext uri="{FF2B5EF4-FFF2-40B4-BE49-F238E27FC236}">
                <a16:creationId xmlns:a16="http://schemas.microsoft.com/office/drawing/2014/main" id="{30E48A02-8458-475B-8BCE-CF41ED4A85EA}"/>
              </a:ext>
            </a:extLst>
          </p:cNvPr>
          <p:cNvGrpSpPr/>
          <p:nvPr/>
        </p:nvGrpSpPr>
        <p:grpSpPr>
          <a:xfrm>
            <a:off x="3513268" y="5993124"/>
            <a:ext cx="2795829" cy="1546783"/>
            <a:chOff x="3605605" y="5978678"/>
            <a:chExt cx="2795829" cy="1546783"/>
          </a:xfrm>
        </p:grpSpPr>
        <p:grpSp>
          <p:nvGrpSpPr>
            <p:cNvPr id="25" name="Group 24">
              <a:extLst>
                <a:ext uri="{FF2B5EF4-FFF2-40B4-BE49-F238E27FC236}">
                  <a16:creationId xmlns:a16="http://schemas.microsoft.com/office/drawing/2014/main" id="{CDDE8E62-6C13-40D3-B7FE-BEC4C648D3A7}"/>
                </a:ext>
              </a:extLst>
            </p:cNvPr>
            <p:cNvGrpSpPr/>
            <p:nvPr/>
          </p:nvGrpSpPr>
          <p:grpSpPr>
            <a:xfrm>
              <a:off x="3605605" y="5981826"/>
              <a:ext cx="1443194" cy="1469768"/>
              <a:chOff x="3605605" y="5981826"/>
              <a:chExt cx="1443194" cy="1469768"/>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87492" y="5981826"/>
                <a:ext cx="912658" cy="912658"/>
                <a:chOff x="670449"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670449"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9285" y="6689123"/>
                  <a:ext cx="1580313" cy="1761267"/>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605605" y="6943763"/>
                <a:ext cx="1443194" cy="507831"/>
              </a:xfrm>
              <a:prstGeom prst="rect">
                <a:avLst/>
              </a:prstGeom>
              <a:noFill/>
            </p:spPr>
            <p:txBody>
              <a:bodyPr wrap="square" lIns="0" tIns="0" rIns="0" bIns="0" rtlCol="0" anchor="t">
                <a:spAutoFit/>
              </a:bodyPr>
              <a:lstStyle/>
              <a:p>
                <a:pPr algn="ctr"/>
                <a:r>
                  <a:rPr lang="es-ES" sz="1100" b="1" dirty="0"/>
                  <a:t>Lávese las manos y tome medidas para no propagar COVID-19.</a:t>
                </a:r>
                <a:endParaRPr lang="es-ES" sz="1100" dirty="0"/>
              </a:p>
            </p:txBody>
          </p:sp>
        </p:grpSp>
        <p:grpSp>
          <p:nvGrpSpPr>
            <p:cNvPr id="16" name="Group 15">
              <a:extLst>
                <a:ext uri="{FF2B5EF4-FFF2-40B4-BE49-F238E27FC236}">
                  <a16:creationId xmlns:a16="http://schemas.microsoft.com/office/drawing/2014/main" id="{4FD9E393-0A72-457D-A10E-4A652B5FDD1C}"/>
                </a:ext>
              </a:extLst>
            </p:cNvPr>
            <p:cNvGrpSpPr/>
            <p:nvPr/>
          </p:nvGrpSpPr>
          <p:grpSpPr>
            <a:xfrm>
              <a:off x="5304988" y="5978678"/>
              <a:ext cx="1096446" cy="1546783"/>
              <a:chOff x="5304988" y="5978678"/>
              <a:chExt cx="1096446" cy="1546783"/>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06247" y="5978678"/>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38063" y="6700715"/>
                  <a:ext cx="1496070"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304988" y="6943763"/>
                <a:ext cx="1096446" cy="581698"/>
              </a:xfrm>
              <a:prstGeom prst="rect">
                <a:avLst/>
              </a:prstGeom>
              <a:noFill/>
            </p:spPr>
            <p:txBody>
              <a:bodyPr wrap="square" lIns="0" tIns="0" rIns="0" bIns="0" rtlCol="0" anchor="t">
                <a:spAutoFit/>
              </a:bodyPr>
              <a:lstStyle/>
              <a:p>
                <a:pPr algn="ctr">
                  <a:lnSpc>
                    <a:spcPct val="90000"/>
                  </a:lnSpc>
                  <a:spcAft>
                    <a:spcPts val="600"/>
                  </a:spcAft>
                </a:pPr>
                <a:r>
                  <a:rPr lang="en-US" sz="1050" b="1" dirty="0"/>
                  <a:t>¡</a:t>
                </a:r>
                <a:r>
                  <a:rPr lang="es-ES" sz="1050" b="1" dirty="0"/>
                  <a:t>Ya hizo su parte para protegerse usted y a los demás de COVID-19!</a:t>
                </a:r>
                <a:endParaRPr lang="es-ES" sz="1050" b="1" dirty="0">
                  <a:cs typeface="Calibri"/>
                </a:endParaRPr>
              </a:p>
            </p:txBody>
          </p:sp>
        </p:grpSp>
      </p:grpSp>
      <p:grpSp>
        <p:nvGrpSpPr>
          <p:cNvPr id="11" name="Group 10">
            <a:extLst>
              <a:ext uri="{FF2B5EF4-FFF2-40B4-BE49-F238E27FC236}">
                <a16:creationId xmlns:a16="http://schemas.microsoft.com/office/drawing/2014/main" id="{1D77C0E5-23FA-49E5-BF97-77E73A22E292}"/>
              </a:ext>
            </a:extLst>
          </p:cNvPr>
          <p:cNvGrpSpPr/>
          <p:nvPr/>
        </p:nvGrpSpPr>
        <p:grpSpPr>
          <a:xfrm>
            <a:off x="5167189" y="877380"/>
            <a:ext cx="1239962" cy="1392385"/>
            <a:chOff x="3666690" y="2655956"/>
            <a:chExt cx="1239962" cy="1392385"/>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30342" y="265595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666690" y="3591293"/>
              <a:ext cx="1239962" cy="457048"/>
            </a:xfrm>
            <a:prstGeom prst="rect">
              <a:avLst/>
            </a:prstGeom>
            <a:noFill/>
          </p:spPr>
          <p:txBody>
            <a:bodyPr wrap="square" lIns="0" tIns="0" rIns="0" bIns="0" rtlCol="0" anchor="t">
              <a:spAutoFit/>
            </a:bodyPr>
            <a:lstStyle/>
            <a:p>
              <a:pPr algn="ctr">
                <a:lnSpc>
                  <a:spcPct val="90000"/>
                </a:lnSpc>
                <a:spcAft>
                  <a:spcPts val="600"/>
                </a:spcAft>
              </a:pPr>
              <a:r>
                <a:rPr lang="es-ES" sz="1100" b="1" dirty="0"/>
                <a:t>Todas las vacunas contra COVID-19 son seguras y eficaces. </a:t>
              </a:r>
              <a:endParaRPr lang="en-US" sz="1100" dirty="0">
                <a:ea typeface="Calibri"/>
                <a:cs typeface="Calibri"/>
              </a:endParaRPr>
            </a:p>
          </p:txBody>
        </p:sp>
      </p:grpSp>
      <p:sp>
        <p:nvSpPr>
          <p:cNvPr id="91" name="Rectangle 90">
            <a:extLst>
              <a:ext uri="{FF2B5EF4-FFF2-40B4-BE49-F238E27FC236}">
                <a16:creationId xmlns:a16="http://schemas.microsoft.com/office/drawing/2014/main" id="{5B5B4C32-5690-42D3-8E0F-8B8D57B90BE8}"/>
              </a:ext>
            </a:extLst>
          </p:cNvPr>
          <p:cNvSpPr/>
          <p:nvPr/>
        </p:nvSpPr>
        <p:spPr>
          <a:xfrm>
            <a:off x="0" y="1654969"/>
            <a:ext cx="3371849" cy="418445"/>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319405" y="1767070"/>
            <a:ext cx="2733038"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rPr>
              <a:t>BENEFICIOS DE LA </a:t>
            </a:r>
            <a:r>
              <a:rPr lang="es" sz="1600" b="1">
                <a:solidFill>
                  <a:schemeClr val="bg1"/>
                </a:solidFill>
                <a:ea typeface="+mn-lt"/>
                <a:cs typeface="+mn-lt"/>
              </a:rPr>
              <a:t>VACUNACIÓN</a:t>
            </a:r>
            <a:endParaRPr lang="es-ES" sz="1600" b="1">
              <a:solidFill>
                <a:schemeClr val="bg1"/>
              </a:solidFill>
              <a:cs typeface="Calibri"/>
            </a:endParaRPr>
          </a:p>
        </p:txBody>
      </p:sp>
      <p:grpSp>
        <p:nvGrpSpPr>
          <p:cNvPr id="20" name="Group 19">
            <a:extLst>
              <a:ext uri="{FF2B5EF4-FFF2-40B4-BE49-F238E27FC236}">
                <a16:creationId xmlns:a16="http://schemas.microsoft.com/office/drawing/2014/main" id="{C8853C5B-71E8-462D-BBC5-9F1EA8E301E6}"/>
              </a:ext>
            </a:extLst>
          </p:cNvPr>
          <p:cNvGrpSpPr/>
          <p:nvPr/>
        </p:nvGrpSpPr>
        <p:grpSpPr>
          <a:xfrm>
            <a:off x="1" y="4844819"/>
            <a:ext cx="3371850" cy="392494"/>
            <a:chOff x="1" y="5374518"/>
            <a:chExt cx="3371850" cy="392494"/>
          </a:xfrm>
        </p:grpSpPr>
        <p:sp>
          <p:nvSpPr>
            <p:cNvPr id="88" name="Rectangle 87">
              <a:extLst>
                <a:ext uri="{FF2B5EF4-FFF2-40B4-BE49-F238E27FC236}">
                  <a16:creationId xmlns:a16="http://schemas.microsoft.com/office/drawing/2014/main" id="{C180C783-5033-41A5-818F-D7E275EF2D0F}"/>
                </a:ext>
              </a:extLst>
            </p:cNvPr>
            <p:cNvSpPr/>
            <p:nvPr/>
          </p:nvSpPr>
          <p:spPr>
            <a:xfrm>
              <a:off x="1" y="5374518"/>
              <a:ext cx="3371850" cy="392494"/>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284792" y="5469364"/>
              <a:ext cx="2792278" cy="235449"/>
            </a:xfrm>
            <a:prstGeom prst="rect">
              <a:avLst/>
            </a:prstGeom>
            <a:noFill/>
          </p:spPr>
          <p:txBody>
            <a:bodyPr wrap="square" lIns="0" tIns="0" rIns="0" bIns="0" rtlCol="0">
              <a:spAutoFit/>
            </a:bodyPr>
            <a:lstStyle/>
            <a:p>
              <a:pPr algn="ctr">
                <a:lnSpc>
                  <a:spcPct val="90000"/>
                </a:lnSpc>
                <a:spcAft>
                  <a:spcPts val="600"/>
                </a:spcAft>
              </a:pPr>
              <a:r>
                <a:rPr lang="es-ES" sz="1700" b="1">
                  <a:solidFill>
                    <a:schemeClr val="bg1"/>
                  </a:solidFill>
                </a:rPr>
                <a:t>RIESGOS DE NO VACUNARSE</a:t>
              </a:r>
              <a:endParaRPr lang="es-ES" sz="1700">
                <a:solidFill>
                  <a:schemeClr val="bg1"/>
                </a:solidFill>
              </a:endParaRPr>
            </a:p>
          </p:txBody>
        </p:sp>
      </p:grpSp>
      <p:sp>
        <p:nvSpPr>
          <p:cNvPr id="97" name="TextBox 96">
            <a:extLst>
              <a:ext uri="{FF2B5EF4-FFF2-40B4-BE49-F238E27FC236}">
                <a16:creationId xmlns:a16="http://schemas.microsoft.com/office/drawing/2014/main" id="{44FF3B32-BCBB-4E36-AA4F-850C58A6E173}"/>
              </a:ext>
            </a:extLst>
          </p:cNvPr>
          <p:cNvSpPr txBox="1"/>
          <p:nvPr/>
        </p:nvSpPr>
        <p:spPr>
          <a:xfrm>
            <a:off x="282224" y="5393877"/>
            <a:ext cx="2821366" cy="1785104"/>
          </a:xfrm>
          <a:prstGeom prst="rect">
            <a:avLst/>
          </a:prstGeom>
          <a:noFill/>
        </p:spPr>
        <p:txBody>
          <a:bodyPr wrap="square" lIns="0" tIns="0" rIns="0" bIns="0" rtlCol="0" anchor="t">
            <a:spAutoFit/>
          </a:bodyPr>
          <a:lstStyle/>
          <a:p>
            <a:pPr marL="171450" indent="-171450">
              <a:spcAft>
                <a:spcPts val="1200"/>
              </a:spcAft>
              <a:buClr>
                <a:srgbClr val="C00000"/>
              </a:buClr>
              <a:buSzPct val="150000"/>
              <a:buFont typeface="Calibri" panose="020F0502020204030204" pitchFamily="34" charset="0"/>
              <a:buChar char="x"/>
            </a:pPr>
            <a:r>
              <a:rPr lang="es-ES" sz="1200" dirty="0"/>
              <a:t>Más riesgo de infectarse por COVID-19.</a:t>
            </a:r>
            <a:endParaRPr lang="es-ES" sz="1200" dirty="0">
              <a:cs typeface="Calibri"/>
            </a:endParaRPr>
          </a:p>
          <a:p>
            <a:pPr marL="171450" indent="-171450">
              <a:spcAft>
                <a:spcPts val="1200"/>
              </a:spcAft>
              <a:buClr>
                <a:srgbClr val="C00000"/>
              </a:buClr>
              <a:buSzPct val="150000"/>
              <a:buFont typeface="Calibri" panose="020F0502020204030204" pitchFamily="34" charset="0"/>
              <a:buChar char="x"/>
            </a:pPr>
            <a:r>
              <a:rPr lang="es-ES" sz="1200" dirty="0">
                <a:ea typeface="+mn-lt"/>
                <a:cs typeface="+mn-lt"/>
              </a:rPr>
              <a:t>Más riesgo </a:t>
            </a:r>
            <a:r>
              <a:rPr lang="es-ES" sz="1200" dirty="0"/>
              <a:t>de enfermarse gravemente, ir al hospital, o morir.</a:t>
            </a:r>
            <a:endParaRPr lang="es-ES" sz="1200" dirty="0">
              <a:cs typeface="Calibri"/>
            </a:endParaRPr>
          </a:p>
          <a:p>
            <a:pPr marL="171450" indent="-171450">
              <a:spcAft>
                <a:spcPts val="1200"/>
              </a:spcAft>
              <a:buClr>
                <a:srgbClr val="C00000"/>
              </a:buClr>
              <a:buSzPct val="150000"/>
              <a:buFont typeface="Calibri" panose="020F0502020204030204" pitchFamily="34" charset="0"/>
              <a:buChar char="x"/>
            </a:pPr>
            <a:r>
              <a:rPr lang="es-ES" sz="1200" dirty="0"/>
              <a:t>Si mucha gente </a:t>
            </a:r>
            <a:r>
              <a:rPr lang="es-ES" sz="1200" b="1" dirty="0"/>
              <a:t>NO se vacuna</a:t>
            </a:r>
            <a:r>
              <a:rPr lang="es-ES" sz="1200" dirty="0"/>
              <a:t> contra COVID-19, entonces habrá un mayor riesgo  de enfermarse gravemente y de que el virus mute y se vuelva más contagioso y  peligroso.</a:t>
            </a:r>
            <a:endParaRPr lang="es-ES" sz="1200" dirty="0">
              <a:cs typeface="Calibri"/>
            </a:endParaRPr>
          </a:p>
        </p:txBody>
      </p:sp>
      <p:sp>
        <p:nvSpPr>
          <p:cNvPr id="100" name="TextBox 99">
            <a:extLst>
              <a:ext uri="{FF2B5EF4-FFF2-40B4-BE49-F238E27FC236}">
                <a16:creationId xmlns:a16="http://schemas.microsoft.com/office/drawing/2014/main" id="{70DB9AF7-CFC5-4DFA-ABD1-D22CBDA07F11}"/>
              </a:ext>
            </a:extLst>
          </p:cNvPr>
          <p:cNvSpPr txBox="1"/>
          <p:nvPr/>
        </p:nvSpPr>
        <p:spPr>
          <a:xfrm>
            <a:off x="6957225" y="244741"/>
            <a:ext cx="2855548" cy="360099"/>
          </a:xfrm>
          <a:prstGeom prst="rect">
            <a:avLst/>
          </a:prstGeom>
          <a:noFill/>
        </p:spPr>
        <p:txBody>
          <a:bodyPr wrap="square" lIns="0" tIns="0" rIns="0" bIns="0" rtlCol="0" anchor="t">
            <a:spAutoFit/>
          </a:bodyPr>
          <a:lstStyle/>
          <a:p>
            <a:pPr algn="ctr">
              <a:lnSpc>
                <a:spcPct val="90000"/>
              </a:lnSpc>
              <a:spcAft>
                <a:spcPts val="600"/>
              </a:spcAft>
            </a:pPr>
            <a:r>
              <a:rPr lang="es-ES" sz="1300" b="1" dirty="0">
                <a:solidFill>
                  <a:schemeClr val="bg1"/>
                </a:solidFill>
                <a:ea typeface="+mn-lt"/>
                <a:cs typeface="+mn-lt"/>
              </a:rPr>
              <a:t>¿CÓMO PUEDO SABER SI NECESITO LA VACUNA CONTRA COVID-19 O CUÁNDO?</a:t>
            </a:r>
            <a:endParaRPr lang="en-US" sz="1300" b="1" dirty="0">
              <a:solidFill>
                <a:schemeClr val="bg1"/>
              </a:solidFill>
              <a:cs typeface="Calibri"/>
            </a:endParaRPr>
          </a:p>
        </p:txBody>
      </p:sp>
      <p:sp>
        <p:nvSpPr>
          <p:cNvPr id="105" name="TextBox 104">
            <a:extLst>
              <a:ext uri="{FF2B5EF4-FFF2-40B4-BE49-F238E27FC236}">
                <a16:creationId xmlns:a16="http://schemas.microsoft.com/office/drawing/2014/main" id="{8E8BE779-ED93-43C1-B2DC-1EDC1AE0F920}"/>
              </a:ext>
            </a:extLst>
          </p:cNvPr>
          <p:cNvSpPr txBox="1"/>
          <p:nvPr/>
        </p:nvSpPr>
        <p:spPr>
          <a:xfrm>
            <a:off x="7014315" y="2483292"/>
            <a:ext cx="2782354" cy="664797"/>
          </a:xfrm>
          <a:prstGeom prst="rect">
            <a:avLst/>
          </a:prstGeom>
          <a:noFill/>
        </p:spPr>
        <p:txBody>
          <a:bodyPr wrap="square" lIns="0" tIns="0" rIns="0" bIns="0" rtlCol="0" anchor="t">
            <a:spAutoFit/>
          </a:bodyPr>
          <a:lstStyle/>
          <a:p>
            <a:pPr algn="ctr">
              <a:lnSpc>
                <a:spcPct val="90000"/>
              </a:lnSpc>
            </a:pPr>
            <a:r>
              <a:rPr lang="es-ES" sz="1200" b="1" dirty="0">
                <a:solidFill>
                  <a:schemeClr val="bg1"/>
                </a:solidFill>
              </a:rPr>
              <a:t>¿ QUÉ HAGO SI HE RECIBIDO DIFERENTES VACUNAS CONTRA COVID-19 EN OTRO PAÍS Y EL MISMO TIPO DE VACUNA NO ESTÁ DISPONIBLE EN EE. UU.? </a:t>
            </a:r>
            <a:endParaRPr lang="es-ES" sz="1200" dirty="0">
              <a:solidFill>
                <a:schemeClr val="bg1"/>
              </a:solidFill>
              <a:cs typeface="Calibri"/>
            </a:endParaRPr>
          </a:p>
        </p:txBody>
      </p:sp>
      <p:sp>
        <p:nvSpPr>
          <p:cNvPr id="106" name="TextBox 105">
            <a:extLst>
              <a:ext uri="{FF2B5EF4-FFF2-40B4-BE49-F238E27FC236}">
                <a16:creationId xmlns:a16="http://schemas.microsoft.com/office/drawing/2014/main" id="{73482495-BD14-4B94-8405-C95646A5FC7A}"/>
              </a:ext>
            </a:extLst>
          </p:cNvPr>
          <p:cNvSpPr txBox="1"/>
          <p:nvPr/>
        </p:nvSpPr>
        <p:spPr>
          <a:xfrm>
            <a:off x="6862660" y="3275922"/>
            <a:ext cx="2950113" cy="2023631"/>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s-ES" sz="1100" dirty="0"/>
              <a:t>No todos los países han aprobado las mismas vacunas que en EE. UU.</a:t>
            </a:r>
            <a:endParaRPr lang="es-ES" sz="1100" dirty="0">
              <a:cs typeface="Calibri"/>
            </a:endParaRPr>
          </a:p>
          <a:p>
            <a:pPr marL="171450" indent="-171450">
              <a:lnSpc>
                <a:spcPct val="95000"/>
              </a:lnSpc>
              <a:buClr>
                <a:srgbClr val="0E5299"/>
              </a:buClr>
              <a:buSzPct val="225000"/>
              <a:buFont typeface="Calibri" panose="020F0502020204030204" pitchFamily="34" charset="0"/>
              <a:buChar char="₊"/>
            </a:pPr>
            <a:r>
              <a:rPr lang="es-ES" sz="1100" dirty="0">
                <a:ea typeface="+mn-lt"/>
                <a:cs typeface="+mn-lt"/>
              </a:rPr>
              <a:t>Algunas vacunas no están disponibles en EE.UU. pero están reconocidas. Si la vacuna que usted se puso está reconocida por los CDC y tiene su tarjeta de vacunación, entonces no tiene que empezar de nuevo. Puede ponerse la o las vacunas actualizadas para estar completamente vacunado. Si no tiene su tarjeta de vacunación, tendrá que volver a empezar. Hable con su proveedor de salud para saber cuánto tiempo debe esperar entre las dosis.</a:t>
            </a:r>
            <a:r>
              <a:rPr lang="es-ES" sz="1100" dirty="0"/>
              <a:t>  </a:t>
            </a:r>
            <a:endParaRPr lang="es-ES" sz="1100" dirty="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282224" y="2208851"/>
            <a:ext cx="2766143" cy="2492990"/>
          </a:xfrm>
          <a:prstGeom prst="rect">
            <a:avLst/>
          </a:prstGeom>
          <a:noFill/>
        </p:spPr>
        <p:txBody>
          <a:bodyPr wrap="square" lIns="0" tIns="0" rIns="0" bIns="0" rtlCol="0" anchor="t">
            <a:spAutoFit/>
          </a:bodyPr>
          <a:lstStyle/>
          <a:p>
            <a:pPr marL="171450" indent="-171450">
              <a:spcAft>
                <a:spcPts val="1000"/>
              </a:spcAft>
              <a:buClr>
                <a:srgbClr val="84BAF0"/>
              </a:buClr>
              <a:buSzPct val="120000"/>
              <a:buFont typeface="Wingdings" panose="05000000000000000000" pitchFamily="2" charset="2"/>
              <a:buChar char="ü"/>
            </a:pPr>
            <a:r>
              <a:rPr lang="es-ES" sz="1200" dirty="0"/>
              <a:t>Protege a su familia, a sus compañeros de trabajo y a usted de enfermarse con COVID-19 grave o ir al hospital.</a:t>
            </a:r>
            <a:endParaRPr lang="es-ES" sz="1200" dirty="0">
              <a:cs typeface="Calibri"/>
            </a:endParaRPr>
          </a:p>
          <a:p>
            <a:pPr marL="171450" indent="-171450">
              <a:spcAft>
                <a:spcPts val="1000"/>
              </a:spcAft>
              <a:buClr>
                <a:srgbClr val="84BAF0"/>
              </a:buClr>
              <a:buSzPct val="120000"/>
              <a:buFont typeface="Wingdings" panose="05000000000000000000" pitchFamily="2" charset="2"/>
              <a:buChar char="ü"/>
            </a:pPr>
            <a:r>
              <a:rPr lang="es-ES" sz="1200" dirty="0">
                <a:ea typeface="+mn-lt"/>
                <a:cs typeface="+mn-lt"/>
              </a:rPr>
              <a:t>Reduce el número de casos graves y muertes por COVID-19 en su comunidad.</a:t>
            </a:r>
          </a:p>
          <a:p>
            <a:pPr marL="171450" indent="-171450">
              <a:spcAft>
                <a:spcPts val="1000"/>
              </a:spcAft>
              <a:buClr>
                <a:srgbClr val="84BAF0"/>
              </a:buClr>
              <a:buSzPct val="120000"/>
              <a:buFont typeface="Wingdings" panose="05000000000000000000" pitchFamily="2" charset="2"/>
              <a:buChar char="ü"/>
            </a:pPr>
            <a:r>
              <a:rPr lang="es-419" sz="1200" dirty="0">
                <a:ea typeface="+mn-lt"/>
                <a:cs typeface="+mn-lt"/>
              </a:rPr>
              <a:t>Evita que los hospitales y los proveedores de servicios de salud se llenen de pacientes graves por COVID-19.</a:t>
            </a:r>
            <a:r>
              <a:rPr lang="es-ES" sz="1200" dirty="0">
                <a:ea typeface="+mn-lt"/>
                <a:cs typeface="+mn-lt"/>
              </a:rPr>
              <a:t> </a:t>
            </a:r>
            <a:endParaRPr lang="es-ES" sz="1200" dirty="0">
              <a:cs typeface="Calibri"/>
            </a:endParaRPr>
          </a:p>
          <a:p>
            <a:pPr marL="171450" indent="-171450">
              <a:spcAft>
                <a:spcPts val="1000"/>
              </a:spcAft>
              <a:buClr>
                <a:srgbClr val="84BAF0"/>
              </a:buClr>
              <a:buSzPct val="120000"/>
              <a:buFont typeface="Wingdings" panose="05000000000000000000" pitchFamily="2" charset="2"/>
              <a:buChar char="ü"/>
            </a:pPr>
            <a:r>
              <a:rPr lang="es-ES" sz="1200" dirty="0"/>
              <a:t>Si más gente se vacuna en la comunidad, tendremos menos preocupación por las nuevas variantes.</a:t>
            </a:r>
            <a:endParaRPr lang="es-ES" sz="1200" dirty="0">
              <a:cs typeface="Calibri"/>
            </a:endParaRPr>
          </a:p>
        </p:txBody>
      </p:sp>
      <p:sp>
        <p:nvSpPr>
          <p:cNvPr id="86" name="TextBox 85">
            <a:extLst>
              <a:ext uri="{FF2B5EF4-FFF2-40B4-BE49-F238E27FC236}">
                <a16:creationId xmlns:a16="http://schemas.microsoft.com/office/drawing/2014/main" id="{CA5D6EFA-D2CA-4604-A90C-877E24577BAE}"/>
              </a:ext>
            </a:extLst>
          </p:cNvPr>
          <p:cNvSpPr txBox="1"/>
          <p:nvPr/>
        </p:nvSpPr>
        <p:spPr>
          <a:xfrm>
            <a:off x="6862660" y="862145"/>
            <a:ext cx="3011568" cy="1234184"/>
          </a:xfrm>
          <a:prstGeom prst="rect">
            <a:avLst/>
          </a:prstGeom>
          <a:noFill/>
        </p:spPr>
        <p:txBody>
          <a:bodyPr wrap="square" lIns="0" tIns="0" rIns="0" bIns="0" rtlCol="0" anchor="t">
            <a:spAutoFit/>
          </a:bodyPr>
          <a:lstStyle/>
          <a:p>
            <a:pPr marL="171450" indent="-171450">
              <a:lnSpc>
                <a:spcPct val="90000"/>
              </a:lnSpc>
              <a:spcAft>
                <a:spcPts val="600"/>
              </a:spcAft>
              <a:buClr>
                <a:srgbClr val="0E5299"/>
              </a:buClr>
              <a:buSzPct val="225000"/>
              <a:buFont typeface="Calibri" panose="020F0502020204030204" pitchFamily="34" charset="0"/>
              <a:buChar char="₊"/>
            </a:pPr>
            <a:r>
              <a:rPr lang="es-419" sz="1100" dirty="0">
                <a:ea typeface="+mn-lt"/>
                <a:cs typeface="+mn-lt"/>
              </a:rPr>
              <a:t>Es posible que las personas inmunodeprimidas necesiten dosis adicionales de la vacuna.</a:t>
            </a:r>
            <a:r>
              <a:rPr lang="es-ES" sz="1100" dirty="0">
                <a:ea typeface="+mn-lt"/>
                <a:cs typeface="+mn-lt"/>
              </a:rPr>
              <a:t> </a:t>
            </a:r>
            <a:endParaRPr lang="es-ES" sz="1100" b="1" dirty="0">
              <a:ea typeface="+mn-lt"/>
              <a:cs typeface="+mn-lt"/>
            </a:endParaRPr>
          </a:p>
          <a:p>
            <a:pPr marL="171450" indent="-171450">
              <a:lnSpc>
                <a:spcPct val="90000"/>
              </a:lnSpc>
              <a:spcAft>
                <a:spcPts val="600"/>
              </a:spcAft>
              <a:buClr>
                <a:srgbClr val="0E5299"/>
              </a:buClr>
              <a:buSzPct val="225000"/>
              <a:buFont typeface="Calibri" panose="020F0502020204030204" pitchFamily="34" charset="0"/>
              <a:buChar char="₊"/>
            </a:pPr>
            <a:r>
              <a:rPr lang="es-ES" sz="1100" dirty="0">
                <a:ea typeface="+mn-lt"/>
                <a:cs typeface="+mn-lt"/>
              </a:rPr>
              <a:t>Si aún no se ha vacunado, pregúntele a su proveedor de servicios de salud </a:t>
            </a:r>
            <a:r>
              <a:rPr lang="es-ES" sz="1100" dirty="0" err="1">
                <a:ea typeface="+mn-lt"/>
                <a:cs typeface="+mn-lt"/>
              </a:rPr>
              <a:t>qu</a:t>
            </a:r>
            <a:r>
              <a:rPr lang="es" sz="1200" dirty="0">
                <a:ea typeface="+mn-lt"/>
                <a:cs typeface="+mn-lt"/>
              </a:rPr>
              <a:t>é</a:t>
            </a:r>
            <a:r>
              <a:rPr lang="es-ES" sz="1100" dirty="0">
                <a:ea typeface="+mn-lt"/>
                <a:cs typeface="+mn-lt"/>
              </a:rPr>
              <a:t> recomendaciones debe seguir sobre las dosis.</a:t>
            </a:r>
            <a:endParaRPr lang="en-US" sz="1100" dirty="0">
              <a:ea typeface="+mn-lt"/>
              <a:cs typeface="+mn-lt"/>
            </a:endParaRPr>
          </a:p>
          <a:p>
            <a:pPr marL="171450" indent="-171450">
              <a:lnSpc>
                <a:spcPct val="90000"/>
              </a:lnSpc>
              <a:spcAft>
                <a:spcPts val="600"/>
              </a:spcAft>
              <a:buClr>
                <a:srgbClr val="0E5299"/>
              </a:buClr>
              <a:buSzPct val="225000"/>
              <a:buFont typeface="Calibri" panose="020F0502020204030204" pitchFamily="34" charset="0"/>
              <a:buChar char="₊"/>
            </a:pPr>
            <a:r>
              <a:rPr lang="es-419" sz="1100" dirty="0">
                <a:ea typeface="+mn-lt"/>
                <a:cs typeface="+mn-lt"/>
              </a:rPr>
              <a:t>Manténgase informado sobre lo último en vacunas contra COVID-19. </a:t>
            </a:r>
            <a:endParaRPr lang="es-419" sz="1100" dirty="0">
              <a:highlight>
                <a:srgbClr val="F29D2C"/>
              </a:highlight>
              <a:cs typeface="Calibri"/>
            </a:endParaRPr>
          </a:p>
        </p:txBody>
      </p:sp>
      <p:sp>
        <p:nvSpPr>
          <p:cNvPr id="98" name="Rectangle 97">
            <a:extLst>
              <a:ext uri="{FF2B5EF4-FFF2-40B4-BE49-F238E27FC236}">
                <a16:creationId xmlns:a16="http://schemas.microsoft.com/office/drawing/2014/main" id="{C62ECA56-D4B1-45D1-AEE7-3F1E9A0C9971}"/>
              </a:ext>
            </a:extLst>
          </p:cNvPr>
          <p:cNvSpPr/>
          <p:nvPr/>
        </p:nvSpPr>
        <p:spPr>
          <a:xfrm>
            <a:off x="6743698" y="5506923"/>
            <a:ext cx="3314702" cy="555410"/>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42080F90-F0EE-4EBF-9D6B-D5EBA6ADAA9A}"/>
              </a:ext>
            </a:extLst>
          </p:cNvPr>
          <p:cNvSpPr txBox="1"/>
          <p:nvPr/>
        </p:nvSpPr>
        <p:spPr>
          <a:xfrm>
            <a:off x="7429377" y="5580193"/>
            <a:ext cx="1943224" cy="400110"/>
          </a:xfrm>
          <a:prstGeom prst="rect">
            <a:avLst/>
          </a:prstGeom>
          <a:noFill/>
        </p:spPr>
        <p:txBody>
          <a:bodyPr wrap="square" lIns="0" tIns="0" rIns="0" bIns="0" rtlCol="0">
            <a:spAutoFit/>
          </a:bodyPr>
          <a:lstStyle/>
          <a:p>
            <a:pPr algn="ctr">
              <a:spcAft>
                <a:spcPts val="600"/>
              </a:spcAft>
            </a:pPr>
            <a:r>
              <a:rPr lang="es-ES" sz="1300" b="1" dirty="0">
                <a:solidFill>
                  <a:schemeClr val="bg1"/>
                </a:solidFill>
              </a:rPr>
              <a:t>¿DÓNDE PUEDO OBTENER </a:t>
            </a:r>
            <a:br>
              <a:rPr lang="es-ES" sz="1300" b="1" dirty="0">
                <a:solidFill>
                  <a:schemeClr val="bg1"/>
                </a:solidFill>
              </a:rPr>
            </a:br>
            <a:r>
              <a:rPr lang="es-ES" sz="1300" b="1" dirty="0">
                <a:solidFill>
                  <a:schemeClr val="bg1"/>
                </a:solidFill>
              </a:rPr>
              <a:t>MÁS INFORMACIÓN?</a:t>
            </a:r>
            <a:endParaRPr lang="es-ES" sz="1300" dirty="0">
              <a:solidFill>
                <a:schemeClr val="bg1"/>
              </a:solidFill>
            </a:endParaRPr>
          </a:p>
        </p:txBody>
      </p:sp>
      <p:sp>
        <p:nvSpPr>
          <p:cNvPr id="82" name="Google Shape;55;p13">
            <a:extLst>
              <a:ext uri="{FF2B5EF4-FFF2-40B4-BE49-F238E27FC236}">
                <a16:creationId xmlns:a16="http://schemas.microsoft.com/office/drawing/2014/main" id="{D457A685-558E-4475-821D-4FFB1E46DE64}"/>
              </a:ext>
            </a:extLst>
          </p:cNvPr>
          <p:cNvSpPr/>
          <p:nvPr/>
        </p:nvSpPr>
        <p:spPr>
          <a:xfrm>
            <a:off x="10927602" y="-190722"/>
            <a:ext cx="3818912" cy="40577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300" b="1">
                <a:latin typeface="Work Sans"/>
                <a:ea typeface="Work Sans"/>
                <a:cs typeface="Work Sans"/>
                <a:sym typeface="Work Sans"/>
              </a:rPr>
              <a:t>Aborde las preocupaciones de la comunidad</a:t>
            </a:r>
          </a:p>
          <a:p>
            <a:pPr>
              <a:lnSpc>
                <a:spcPct val="115000"/>
              </a:lnSpc>
              <a:buSzPts val="1100"/>
            </a:pPr>
            <a:r>
              <a:rPr lang="es-ES" sz="1300">
                <a:latin typeface="Work Sans"/>
                <a:ea typeface="Work Sans"/>
                <a:cs typeface="Work Sans"/>
                <a:sym typeface="Work Sans"/>
              </a:rPr>
              <a:t>Este panel está hecho para dar información sobre las preocupaciones específicas de la comunidad que recibe el folleto.</a:t>
            </a:r>
          </a:p>
          <a:p>
            <a:pPr>
              <a:lnSpc>
                <a:spcPct val="115000"/>
              </a:lnSpc>
              <a:buSzPts val="1100"/>
            </a:pPr>
            <a:endParaRPr lang="en-US" sz="1300">
              <a:latin typeface="Work Sans"/>
              <a:ea typeface="Work Sans"/>
              <a:cs typeface="Work Sans"/>
            </a:endParaRPr>
          </a:p>
          <a:p>
            <a:r>
              <a:rPr lang="es-ES" sz="1300">
                <a:latin typeface="Work Sans"/>
                <a:sym typeface="Work Sans" charset="0"/>
              </a:rPr>
              <a:t>Las cajas de texto con preguntas y respuestas pueden editarse, copiarse o eliminarse, de modo que puede personalizar este panel para que se ajuste a sus necesidades.</a:t>
            </a:r>
          </a:p>
          <a:p>
            <a:pPr>
              <a:lnSpc>
                <a:spcPct val="115000"/>
              </a:lnSpc>
              <a:buSzPts val="1100"/>
            </a:pPr>
            <a:endParaRPr lang="en-US" altLang="en-US" sz="1300">
              <a:latin typeface="Work Sans" charset="0"/>
              <a:cs typeface="Work Sans" charset="0"/>
            </a:endParaRPr>
          </a:p>
          <a:p>
            <a:r>
              <a:rPr lang="es-ES" sz="1300">
                <a:latin typeface="Work Sans"/>
                <a:sym typeface="Work Sans" charset="0"/>
              </a:rPr>
              <a:t>Aquí puede incluir enlaces a recursos relevantes o más información sobre las preocupaciones de la comunidad.</a:t>
            </a:r>
          </a:p>
        </p:txBody>
      </p:sp>
      <p:sp>
        <p:nvSpPr>
          <p:cNvPr id="93" name="Google Shape;56;p13">
            <a:extLst>
              <a:ext uri="{FF2B5EF4-FFF2-40B4-BE49-F238E27FC236}">
                <a16:creationId xmlns:a16="http://schemas.microsoft.com/office/drawing/2014/main" id="{F9D1FCB4-50A5-4753-9E51-E630FC8A48D7}"/>
              </a:ext>
            </a:extLst>
          </p:cNvPr>
          <p:cNvSpPr/>
          <p:nvPr/>
        </p:nvSpPr>
        <p:spPr>
          <a:xfrm>
            <a:off x="10927602" y="-570303"/>
            <a:ext cx="1119255" cy="380312"/>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4</a:t>
            </a:r>
            <a:endParaRPr sz="2400" b="1">
              <a:solidFill>
                <a:srgbClr val="000000"/>
              </a:solidFill>
              <a:latin typeface="Work Sans"/>
              <a:ea typeface="Work Sans"/>
              <a:cs typeface="Work Sans"/>
              <a:sym typeface="Work Sans"/>
            </a:endParaRPr>
          </a:p>
        </p:txBody>
      </p:sp>
      <p:cxnSp>
        <p:nvCxnSpPr>
          <p:cNvPr id="94" name="Straight Arrow Connector 93">
            <a:extLst>
              <a:ext uri="{FF2B5EF4-FFF2-40B4-BE49-F238E27FC236}">
                <a16:creationId xmlns:a16="http://schemas.microsoft.com/office/drawing/2014/main" id="{59544A2D-D5FA-4CC6-809B-83CE1428AAE5}"/>
              </a:ext>
            </a:extLst>
          </p:cNvPr>
          <p:cNvCxnSpPr>
            <a:cxnSpLocks/>
          </p:cNvCxnSpPr>
          <p:nvPr/>
        </p:nvCxnSpPr>
        <p:spPr>
          <a:xfrm flipH="1" flipV="1">
            <a:off x="10067585" y="1237626"/>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Google Shape;55;p13">
            <a:extLst>
              <a:ext uri="{FF2B5EF4-FFF2-40B4-BE49-F238E27FC236}">
                <a16:creationId xmlns:a16="http://schemas.microsoft.com/office/drawing/2014/main" id="{295C95AE-0452-466D-B8B4-D516F671B5AC}"/>
              </a:ext>
            </a:extLst>
          </p:cNvPr>
          <p:cNvSpPr/>
          <p:nvPr/>
        </p:nvSpPr>
        <p:spPr>
          <a:xfrm>
            <a:off x="10927602" y="4590256"/>
            <a:ext cx="3818912" cy="298276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a:p>
            <a:pPr>
              <a:lnSpc>
                <a:spcPct val="115000"/>
              </a:lnSpc>
              <a:buSzPts val="1100"/>
            </a:pPr>
            <a:endParaRPr lang="en-US">
              <a:latin typeface="Work Sans"/>
              <a:ea typeface="Work Sans"/>
              <a:cs typeface="Work Sans"/>
              <a:sym typeface="Work Sans"/>
            </a:endParaRPr>
          </a:p>
        </p:txBody>
      </p:sp>
      <p:sp>
        <p:nvSpPr>
          <p:cNvPr id="101" name="Google Shape;56;p13">
            <a:extLst>
              <a:ext uri="{FF2B5EF4-FFF2-40B4-BE49-F238E27FC236}">
                <a16:creationId xmlns:a16="http://schemas.microsoft.com/office/drawing/2014/main" id="{39CF0B94-C21B-49B3-A71C-0B94B9F2F8F1}"/>
              </a:ext>
            </a:extLst>
          </p:cNvPr>
          <p:cNvSpPr/>
          <p:nvPr/>
        </p:nvSpPr>
        <p:spPr>
          <a:xfrm>
            <a:off x="10927602" y="423607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5</a:t>
            </a:r>
            <a:endParaRPr sz="2400" b="1">
              <a:solidFill>
                <a:srgbClr val="000000"/>
              </a:solidFill>
              <a:latin typeface="Work Sans"/>
              <a:ea typeface="Work Sans"/>
              <a:cs typeface="Work Sans"/>
              <a:sym typeface="Work Sans"/>
            </a:endParaRPr>
          </a:p>
        </p:txBody>
      </p:sp>
      <p:sp>
        <p:nvSpPr>
          <p:cNvPr id="85" name="TextBox 84">
            <a:extLst>
              <a:ext uri="{FF2B5EF4-FFF2-40B4-BE49-F238E27FC236}">
                <a16:creationId xmlns:a16="http://schemas.microsoft.com/office/drawing/2014/main" id="{FA5936CF-7FFE-4954-8396-D0BDD460396E}"/>
              </a:ext>
            </a:extLst>
          </p:cNvPr>
          <p:cNvSpPr txBox="1"/>
          <p:nvPr/>
        </p:nvSpPr>
        <p:spPr>
          <a:xfrm>
            <a:off x="6744603" y="6145030"/>
            <a:ext cx="3256300" cy="484748"/>
          </a:xfrm>
          <a:prstGeom prst="rect">
            <a:avLst/>
          </a:prstGeom>
          <a:noFill/>
        </p:spPr>
        <p:txBody>
          <a:bodyPr wrap="square" lIns="0" tIns="0" rIns="0" bIns="0" rtlCol="0" anchor="t">
            <a:spAutoFit/>
          </a:bodyPr>
          <a:lstStyle/>
          <a:p>
            <a:pPr algn="ctr">
              <a:buClr>
                <a:srgbClr val="0E5299"/>
              </a:buClr>
              <a:buSzPct val="225000"/>
            </a:pPr>
            <a:r>
              <a:rPr lang="es-ES" sz="1050" b="1" dirty="0">
                <a:ea typeface="+mn-lt"/>
                <a:cs typeface="+mn-lt"/>
              </a:rPr>
              <a:t>Visite los Centros para el Control y </a:t>
            </a:r>
            <a:br>
              <a:rPr lang="es-ES" sz="1050" b="1" dirty="0">
                <a:ea typeface="+mn-lt"/>
                <a:cs typeface="+mn-lt"/>
              </a:rPr>
            </a:br>
            <a:r>
              <a:rPr lang="es-ES" sz="1050" b="1" dirty="0">
                <a:ea typeface="+mn-lt"/>
                <a:cs typeface="+mn-lt"/>
              </a:rPr>
              <a:t>la Prevención de Enfermedades: </a:t>
            </a:r>
            <a:br>
              <a:rPr lang="es-ES" sz="1050" b="1" dirty="0">
                <a:ea typeface="+mn-lt"/>
                <a:cs typeface="+mn-lt"/>
              </a:rPr>
            </a:br>
            <a:r>
              <a:rPr lang="es-ES" sz="1050" dirty="0">
                <a:ea typeface="+mn-lt"/>
                <a:cs typeface="+mn-lt"/>
              </a:rPr>
              <a:t>espanol.cdc.gov/coronavirus/2019-ncov/index.html</a:t>
            </a:r>
          </a:p>
        </p:txBody>
      </p:sp>
      <p:grpSp>
        <p:nvGrpSpPr>
          <p:cNvPr id="9" name="Group 8">
            <a:extLst>
              <a:ext uri="{FF2B5EF4-FFF2-40B4-BE49-F238E27FC236}">
                <a16:creationId xmlns:a16="http://schemas.microsoft.com/office/drawing/2014/main" id="{11049B7D-8669-4052-AD8A-907E764C2223}"/>
              </a:ext>
            </a:extLst>
          </p:cNvPr>
          <p:cNvGrpSpPr/>
          <p:nvPr/>
        </p:nvGrpSpPr>
        <p:grpSpPr>
          <a:xfrm>
            <a:off x="7422087" y="6629778"/>
            <a:ext cx="1985816" cy="891966"/>
            <a:chOff x="7625037" y="6657902"/>
            <a:chExt cx="1772378" cy="796096"/>
          </a:xfrm>
        </p:grpSpPr>
        <p:pic>
          <p:nvPicPr>
            <p:cNvPr id="84" name="Picture 83" descr="Qr code&#10;&#10;Description automatically generated">
              <a:extLst>
                <a:ext uri="{FF2B5EF4-FFF2-40B4-BE49-F238E27FC236}">
                  <a16:creationId xmlns:a16="http://schemas.microsoft.com/office/drawing/2014/main" id="{A6E462BA-DF19-42E5-B568-3C9CFB9C4E3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01319" y="6657902"/>
              <a:ext cx="796096" cy="796096"/>
            </a:xfrm>
            <a:prstGeom prst="rect">
              <a:avLst/>
            </a:prstGeom>
          </p:spPr>
        </p:pic>
        <p:pic>
          <p:nvPicPr>
            <p:cNvPr id="87" name="Picture 86" descr="Logo&#10;&#10;Description automatically generated">
              <a:extLst>
                <a:ext uri="{FF2B5EF4-FFF2-40B4-BE49-F238E27FC236}">
                  <a16:creationId xmlns:a16="http://schemas.microsoft.com/office/drawing/2014/main" id="{2F161775-B467-40C2-988B-B8899AA78D0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25037" y="6778673"/>
              <a:ext cx="746883" cy="564316"/>
            </a:xfrm>
            <a:prstGeom prst="rect">
              <a:avLst/>
            </a:prstGeom>
          </p:spPr>
        </p:pic>
      </p:grpSp>
      <p:grpSp>
        <p:nvGrpSpPr>
          <p:cNvPr id="39" name="Group 38">
            <a:extLst>
              <a:ext uri="{FF2B5EF4-FFF2-40B4-BE49-F238E27FC236}">
                <a16:creationId xmlns:a16="http://schemas.microsoft.com/office/drawing/2014/main" id="{C1C43B50-56B9-48F4-A242-AA07131EB20F}"/>
              </a:ext>
            </a:extLst>
          </p:cNvPr>
          <p:cNvGrpSpPr/>
          <p:nvPr/>
        </p:nvGrpSpPr>
        <p:grpSpPr>
          <a:xfrm>
            <a:off x="3541288" y="877370"/>
            <a:ext cx="1406738" cy="1404632"/>
            <a:chOff x="3583303" y="1017380"/>
            <a:chExt cx="1406738" cy="1404632"/>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583303" y="1964964"/>
              <a:ext cx="1406738" cy="457048"/>
            </a:xfrm>
            <a:prstGeom prst="rect">
              <a:avLst/>
            </a:prstGeom>
            <a:noFill/>
          </p:spPr>
          <p:txBody>
            <a:bodyPr wrap="square" lIns="0" tIns="0" rIns="0" bIns="0" rtlCol="0">
              <a:spAutoFit/>
            </a:bodyPr>
            <a:lstStyle/>
            <a:p>
              <a:pPr algn="ctr">
                <a:lnSpc>
                  <a:spcPct val="90000"/>
                </a:lnSpc>
                <a:spcAft>
                  <a:spcPts val="600"/>
                </a:spcAft>
              </a:pPr>
              <a:r>
                <a:rPr lang="es-ES" sz="1100" b="1" dirty="0"/>
                <a:t>Es importante vacunarse, aunque ya haya tenido COVID-19.</a:t>
              </a:r>
            </a:p>
          </p:txBody>
        </p:sp>
      </p:grpSp>
      <p:grpSp>
        <p:nvGrpSpPr>
          <p:cNvPr id="12" name="Group 11">
            <a:extLst>
              <a:ext uri="{FF2B5EF4-FFF2-40B4-BE49-F238E27FC236}">
                <a16:creationId xmlns:a16="http://schemas.microsoft.com/office/drawing/2014/main" id="{25FCA190-26AF-039A-F2E9-9A02FE797FCF}"/>
              </a:ext>
            </a:extLst>
          </p:cNvPr>
          <p:cNvGrpSpPr/>
          <p:nvPr/>
        </p:nvGrpSpPr>
        <p:grpSpPr>
          <a:xfrm>
            <a:off x="3550890" y="2443194"/>
            <a:ext cx="2931079" cy="1717591"/>
            <a:chOff x="3550890" y="2532867"/>
            <a:chExt cx="2931079" cy="1717591"/>
          </a:xfrm>
        </p:grpSpPr>
        <p:grpSp>
          <p:nvGrpSpPr>
            <p:cNvPr id="15" name="Group 14">
              <a:extLst>
                <a:ext uri="{FF2B5EF4-FFF2-40B4-BE49-F238E27FC236}">
                  <a16:creationId xmlns:a16="http://schemas.microsoft.com/office/drawing/2014/main" id="{CCD5A2D8-73F6-409F-A288-22E919A88FB5}"/>
                </a:ext>
              </a:extLst>
            </p:cNvPr>
            <p:cNvGrpSpPr/>
            <p:nvPr/>
          </p:nvGrpSpPr>
          <p:grpSpPr>
            <a:xfrm>
              <a:off x="5101139" y="2538406"/>
              <a:ext cx="1380830" cy="1548479"/>
              <a:chOff x="5183121" y="2652212"/>
              <a:chExt cx="1380830" cy="1548479"/>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83121" y="3591293"/>
                <a:ext cx="1380830" cy="609398"/>
              </a:xfrm>
              <a:prstGeom prst="rect">
                <a:avLst/>
              </a:prstGeom>
              <a:noFill/>
            </p:spPr>
            <p:txBody>
              <a:bodyPr wrap="square" lIns="0" tIns="0" rIns="0" bIns="0" rtlCol="0">
                <a:spAutoFit/>
              </a:bodyPr>
              <a:lstStyle/>
              <a:p>
                <a:pPr algn="ctr">
                  <a:lnSpc>
                    <a:spcPct val="90000"/>
                  </a:lnSpc>
                </a:pPr>
                <a:r>
                  <a:rPr lang="es-VE" sz="1100" b="1" dirty="0">
                    <a:cs typeface="Calibri"/>
                  </a:rPr>
                  <a:t>Después</a:t>
                </a:r>
                <a:r>
                  <a:rPr lang="es-VE" sz="1100" b="1" dirty="0">
                    <a:ea typeface="+mn-lt"/>
                    <a:cs typeface="+mn-lt"/>
                  </a:rPr>
                  <a:t> de vacunarse</a:t>
                </a:r>
                <a:r>
                  <a:rPr lang="es-VE" sz="1100" b="1" dirty="0">
                    <a:ea typeface="+mn-lt"/>
                    <a:cs typeface="Calibri"/>
                  </a:rPr>
                  <a:t> p</a:t>
                </a:r>
                <a:r>
                  <a:rPr lang="es-VE" sz="1100" b="1" dirty="0">
                    <a:ea typeface="+mn-lt"/>
                    <a:cs typeface="Calibri Light"/>
                  </a:rPr>
                  <a:t>uede tener dolor de brazo, dolor de cabeza, fiebre o escalofr</a:t>
                </a:r>
                <a:r>
                  <a:rPr lang="es-VE" sz="1100" b="1" dirty="0">
                    <a:effectLst/>
                    <a:ea typeface="Times New Roman" panose="02020603050405020304" pitchFamily="18" charset="0"/>
                  </a:rPr>
                  <a:t>í</a:t>
                </a:r>
                <a:r>
                  <a:rPr lang="es-VE" sz="1100" b="1" dirty="0">
                    <a:ea typeface="+mn-lt"/>
                    <a:cs typeface="Calibri Light"/>
                  </a:rPr>
                  <a:t>os.</a:t>
                </a:r>
                <a:endParaRPr lang="es-VE" sz="1100" b="1" dirty="0">
                  <a:ea typeface="+mn-lt"/>
                  <a:cs typeface="+mn-lt"/>
                </a:endParaRPr>
              </a:p>
            </p:txBody>
          </p:sp>
        </p:grpSp>
        <p:grpSp>
          <p:nvGrpSpPr>
            <p:cNvPr id="8" name="Group 7">
              <a:extLst>
                <a:ext uri="{FF2B5EF4-FFF2-40B4-BE49-F238E27FC236}">
                  <a16:creationId xmlns:a16="http://schemas.microsoft.com/office/drawing/2014/main" id="{AB2378C2-01EF-6347-7268-BC36E04A0586}"/>
                </a:ext>
              </a:extLst>
            </p:cNvPr>
            <p:cNvGrpSpPr/>
            <p:nvPr/>
          </p:nvGrpSpPr>
          <p:grpSpPr>
            <a:xfrm>
              <a:off x="3550890" y="2532867"/>
              <a:ext cx="1397136" cy="1717591"/>
              <a:chOff x="5175958" y="906455"/>
              <a:chExt cx="1397136" cy="1717591"/>
            </a:xfrm>
          </p:grpSpPr>
          <p:sp>
            <p:nvSpPr>
              <p:cNvPr id="55" name="Rectangle 54">
                <a:extLst>
                  <a:ext uri="{FF2B5EF4-FFF2-40B4-BE49-F238E27FC236}">
                    <a16:creationId xmlns:a16="http://schemas.microsoft.com/office/drawing/2014/main" id="{482EC1C3-0E80-45C7-B781-D237CC6D5E82}"/>
                  </a:ext>
                </a:extLst>
              </p:cNvPr>
              <p:cNvSpPr/>
              <p:nvPr/>
            </p:nvSpPr>
            <p:spPr>
              <a:xfrm>
                <a:off x="5418197" y="906455"/>
                <a:ext cx="912659" cy="91265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175958" y="1854605"/>
                <a:ext cx="1397136" cy="769441"/>
              </a:xfrm>
              <a:prstGeom prst="rect">
                <a:avLst/>
              </a:prstGeom>
              <a:noFill/>
            </p:spPr>
            <p:txBody>
              <a:bodyPr wrap="square" lIns="0" tIns="0" rIns="0" bIns="0" rtlCol="0" anchor="t">
                <a:spAutoFit/>
              </a:bodyPr>
              <a:lstStyle/>
              <a:p>
                <a:pPr algn="ctr"/>
                <a:r>
                  <a:rPr lang="es-ES" sz="1000" b="1" dirty="0"/>
                  <a:t>Pregunte si las vacunas se ofrecen gratis en el centro de salud, farmacia o en el departamento de salud local o estatal.</a:t>
                </a:r>
                <a:endParaRPr lang="es-ES" sz="1000" dirty="0">
                  <a:ea typeface="Calibri"/>
                  <a:cs typeface="Calibri"/>
                </a:endParaRPr>
              </a:p>
            </p:txBody>
          </p:sp>
          <p:pic>
            <p:nvPicPr>
              <p:cNvPr id="3" name="Picture 2" descr="A person in a white coat and mask giving a vaccine to a person&#10;&#10;Description automatically generated">
                <a:extLst>
                  <a:ext uri="{FF2B5EF4-FFF2-40B4-BE49-F238E27FC236}">
                    <a16:creationId xmlns:a16="http://schemas.microsoft.com/office/drawing/2014/main" id="{2F633C7B-1EB3-F8AD-22D2-6DF29C2E424A}"/>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5419329" y="933060"/>
                <a:ext cx="910394" cy="881125"/>
              </a:xfrm>
              <a:prstGeom prst="rect">
                <a:avLst/>
              </a:prstGeom>
            </p:spPr>
          </p:pic>
        </p:grpSp>
      </p:grp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8" ma:contentTypeDescription="Create a new document." ma:contentTypeScope="" ma:versionID="17fd9f63545b271226ea19c7e97be1af">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caf5d2f84ab60f1877a99a6360b149b7"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afdd44-4aa4-4d0a-9dc0-7606fd3e2ef5">
      <Terms xmlns="http://schemas.microsoft.com/office/infopath/2007/PartnerControls"/>
    </lcf76f155ced4ddcb4097134ff3c332f>
    <TaxCatchAll xmlns="41a82cfb-08d0-4eac-a8a5-9ca94e9619de" xsi:nil="true"/>
    <SharedWithUsers xmlns="41a82cfb-08d0-4eac-a8a5-9ca94e9619de">
      <UserInfo>
        <DisplayName>Alma Galvan</DisplayName>
        <AccountId>20</AccountId>
        <AccountType/>
      </UserInfo>
    </SharedWithUsers>
  </documentManagement>
</p:properties>
</file>

<file path=customXml/itemProps1.xml><?xml version="1.0" encoding="utf-8"?>
<ds:datastoreItem xmlns:ds="http://schemas.openxmlformats.org/officeDocument/2006/customXml" ds:itemID="{DA9AD41F-53B5-4BE8-8793-255A95F85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afdd44-4aa4-4d0a-9dc0-7606fd3e2ef5"/>
    <ds:schemaRef ds:uri="41a82cfb-08d0-4eac-a8a5-9ca94e961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616B41-EC9E-431F-A7A7-D5469406C765}">
  <ds:schemaRefs>
    <ds:schemaRef ds:uri="http://schemas.microsoft.com/sharepoint/v3/contenttype/forms"/>
  </ds:schemaRefs>
</ds:datastoreItem>
</file>

<file path=customXml/itemProps3.xml><?xml version="1.0" encoding="utf-8"?>
<ds:datastoreItem xmlns:ds="http://schemas.openxmlformats.org/officeDocument/2006/customXml" ds:itemID="{C925C690-92FE-43A8-B996-9E1A96B7E9BD}">
  <ds:schemaRef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41a82cfb-08d0-4eac-a8a5-9ca94e9619de"/>
    <ds:schemaRef ds:uri="75afdd44-4aa4-4d0a-9dc0-7606fd3e2ef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137</TotalTime>
  <Words>1342</Words>
  <Application>Microsoft Office PowerPoint</Application>
  <PresentationFormat>Custom</PresentationFormat>
  <Paragraphs>95</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Arial,Sans-Serif</vt:lpstr>
      <vt:lpstr>Calibri</vt:lpstr>
      <vt:lpstr>Calibri Light</vt:lpstr>
      <vt:lpstr>Times New Roman</vt:lpstr>
      <vt:lpstr>Wingdings</vt:lpstr>
      <vt:lpstr>Work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COVID Vacuna Triptico</dc:title>
  <dc:creator>Migrant Clinicians Network</dc:creator>
  <cp:lastModifiedBy>Sonia Alvarado</cp:lastModifiedBy>
  <cp:revision>124</cp:revision>
  <cp:lastPrinted>2022-11-01T18:23:52Z</cp:lastPrinted>
  <dcterms:created xsi:type="dcterms:W3CDTF">2021-06-09T15:49:13Z</dcterms:created>
  <dcterms:modified xsi:type="dcterms:W3CDTF">2024-10-10T16:41:11Z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