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56" r:id="rId5"/>
    <p:sldId id="257" r:id="rId6"/>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920" userDrawn="1">
          <p15:clr>
            <a:srgbClr val="A4A3A4"/>
          </p15:clr>
        </p15:guide>
        <p15:guide id="3" pos="2352" userDrawn="1">
          <p15:clr>
            <a:srgbClr val="A4A3A4"/>
          </p15:clr>
        </p15:guide>
        <p15:guide id="4" pos="4032" userDrawn="1">
          <p15:clr>
            <a:srgbClr val="A4A3A4"/>
          </p15:clr>
        </p15:guide>
        <p15:guide id="5" pos="4464" userDrawn="1">
          <p15:clr>
            <a:srgbClr val="A4A3A4"/>
          </p15:clr>
        </p15:guide>
        <p15:guide id="6" orient="horz" pos="244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21D23F-2191-2AE5-B864-8F1B32CCBC7E}" name="Mónica Fossi" initials="MF" userId="S::mfossi@migrantclinician.org::01634185-630a-4a37-8c7e-5559376f41ab" providerId="AD"/>
  <p188:author id="{67B99792-8BE8-A8EB-BE8D-E41AC500DBBB}" name="Noel Dufrene" initials="ND" userId="S::ndufrene@migrantclinician.org::131c83a1-d70b-4f56-8487-a9b39281de7c" providerId="AD"/>
  <p188:author id="{856C5DAC-E5F0-24A3-7CE8-D27D76A768C5}" name="Alma Galvan" initials="AG" userId="S::agalvan@migrantclinician.org::82bfc8be-73ed-4017-b250-fad6233e871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9D2C"/>
    <a:srgbClr val="319997"/>
    <a:srgbClr val="0E5299"/>
    <a:srgbClr val="FFD243"/>
    <a:srgbClr val="549FEA"/>
    <a:srgbClr val="2F3492"/>
    <a:srgbClr val="69ABED"/>
    <a:srgbClr val="72B0EE"/>
    <a:srgbClr val="84BAF0"/>
    <a:srgbClr val="8EC0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2A3D7E-E752-4384-B755-2FBC0221FD07}" v="2" dt="2024-09-30T20:36:22.7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657" autoAdjust="0"/>
    <p:restoredTop sz="94660"/>
  </p:normalViewPr>
  <p:slideViewPr>
    <p:cSldViewPr snapToGrid="0">
      <p:cViewPr varScale="1">
        <p:scale>
          <a:sx n="93" d="100"/>
          <a:sy n="93" d="100"/>
        </p:scale>
        <p:origin x="2532" y="78"/>
      </p:cViewPr>
      <p:guideLst>
        <p:guide pos="1920"/>
        <p:guide pos="2352"/>
        <p:guide pos="4032"/>
        <p:guide pos="4464"/>
        <p:guide orient="horz"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4F2553-7270-4B86-8C8B-EA683ECD0B60}" type="datetimeFigureOut">
              <a:rPr lang="en-US" smtClean="0"/>
              <a:t>10/10/2024</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6A6B62-3D33-40C4-8E30-3B47DC9BDCEA}" type="slidenum">
              <a:rPr lang="en-US" smtClean="0"/>
              <a:t>‹#›</a:t>
            </a:fld>
            <a:endParaRPr lang="en-US"/>
          </a:p>
        </p:txBody>
      </p:sp>
    </p:spTree>
    <p:extLst>
      <p:ext uri="{BB962C8B-B14F-4D97-AF65-F5344CB8AC3E}">
        <p14:creationId xmlns:p14="http://schemas.microsoft.com/office/powerpoint/2010/main" val="860857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16A6B62-3D33-40C4-8E30-3B47DC9BDCEA}" type="slidenum">
              <a:rPr lang="en-US" smtClean="0"/>
              <a:t>2</a:t>
            </a:fld>
            <a:endParaRPr lang="en-US"/>
          </a:p>
        </p:txBody>
      </p:sp>
    </p:spTree>
    <p:extLst>
      <p:ext uri="{BB962C8B-B14F-4D97-AF65-F5344CB8AC3E}">
        <p14:creationId xmlns:p14="http://schemas.microsoft.com/office/powerpoint/2010/main" val="589172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9282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37237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86785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28046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C278F4-9A08-431F-B491-7EFB91B99DFB}" type="datetimeFigureOut">
              <a:rPr lang="en-US" smtClean="0"/>
              <a:t>10/10/2024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637473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379762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9C278F4-9A08-431F-B491-7EFB91B99DFB}" type="datetimeFigureOut">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414039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9C278F4-9A08-431F-B491-7EFB91B99DFB}" type="datetimeFigureOut">
              <a:rPr lang="en-US" smtClean="0"/>
              <a:t>10/10/2024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188667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278F4-9A08-431F-B491-7EFB91B99DFB}" type="datetimeFigureOut">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3350725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227875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9C278F4-9A08-431F-B491-7EFB91B99DFB}" type="datetimeFigureOut">
              <a:rPr lang="en-US" smtClean="0"/>
              <a:t>10/10/2024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CB767A-98BE-4876-A9FA-39316C5DB223}" type="slidenum">
              <a:rPr lang="en-US" smtClean="0"/>
              <a:t>‹#›</a:t>
            </a:fld>
            <a:endParaRPr lang="en-US"/>
          </a:p>
        </p:txBody>
      </p:sp>
    </p:spTree>
    <p:extLst>
      <p:ext uri="{BB962C8B-B14F-4D97-AF65-F5344CB8AC3E}">
        <p14:creationId xmlns:p14="http://schemas.microsoft.com/office/powerpoint/2010/main" val="79301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29C278F4-9A08-431F-B491-7EFB91B99DFB}" type="datetimeFigureOut">
              <a:rPr lang="en-US" smtClean="0"/>
              <a:t>10/10/2024</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5ACB767A-98BE-4876-A9FA-39316C5DB223}" type="slidenum">
              <a:rPr lang="en-US" smtClean="0"/>
              <a:t>‹#›</a:t>
            </a:fld>
            <a:endParaRPr lang="en-US"/>
          </a:p>
        </p:txBody>
      </p:sp>
    </p:spTree>
    <p:extLst>
      <p:ext uri="{BB962C8B-B14F-4D97-AF65-F5344CB8AC3E}">
        <p14:creationId xmlns:p14="http://schemas.microsoft.com/office/powerpoint/2010/main" val="23819893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sv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svg"/><Relationship Id="rId18" Type="http://schemas.openxmlformats.org/officeDocument/2006/relationships/image" Target="../media/image24.png"/><Relationship Id="rId3" Type="http://schemas.openxmlformats.org/officeDocument/2006/relationships/image" Target="../media/image9.jpeg"/><Relationship Id="rId7" Type="http://schemas.openxmlformats.org/officeDocument/2006/relationships/image" Target="../media/image13.svg"/><Relationship Id="rId12" Type="http://schemas.openxmlformats.org/officeDocument/2006/relationships/image" Target="../media/image18.png"/><Relationship Id="rId17" Type="http://schemas.openxmlformats.org/officeDocument/2006/relationships/image" Target="../media/image23.svg"/><Relationship Id="rId2" Type="http://schemas.openxmlformats.org/officeDocument/2006/relationships/notesSlide" Target="../notesSlides/notesSlide1.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erson with a band aid on her arm&#10;&#10;Description automatically generated">
            <a:extLst>
              <a:ext uri="{FF2B5EF4-FFF2-40B4-BE49-F238E27FC236}">
                <a16:creationId xmlns:a16="http://schemas.microsoft.com/office/drawing/2014/main" id="{F872A906-1D00-65D4-0CC5-5B8C7D78FC11}"/>
              </a:ext>
            </a:extLst>
          </p:cNvPr>
          <p:cNvPicPr>
            <a:picLocks noChangeAspect="1"/>
          </p:cNvPicPr>
          <p:nvPr/>
        </p:nvPicPr>
        <p:blipFill rotWithShape="1">
          <a:blip r:embed="rId2">
            <a:extLst>
              <a:ext uri="{28A0092B-C50C-407E-A947-70E740481C1C}">
                <a14:useLocalDpi xmlns:a14="http://schemas.microsoft.com/office/drawing/2010/main" val="0"/>
              </a:ext>
            </a:extLst>
          </a:blip>
          <a:srcRect l="23010" r="21523"/>
          <a:stretch/>
        </p:blipFill>
        <p:spPr>
          <a:xfrm>
            <a:off x="6691061" y="0"/>
            <a:ext cx="3378390" cy="4705184"/>
          </a:xfrm>
          <a:prstGeom prst="rect">
            <a:avLst/>
          </a:prstGeom>
        </p:spPr>
      </p:pic>
      <p:pic>
        <p:nvPicPr>
          <p:cNvPr id="45" name="Picture 44" descr="Qr code&#10;&#10;Description automatically generated">
            <a:extLst>
              <a:ext uri="{FF2B5EF4-FFF2-40B4-BE49-F238E27FC236}">
                <a16:creationId xmlns:a16="http://schemas.microsoft.com/office/drawing/2014/main" id="{BB438C15-EAE3-4B06-9978-F4228B400A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2169" y="6307828"/>
            <a:ext cx="951912" cy="951912"/>
          </a:xfrm>
          <a:prstGeom prst="rect">
            <a:avLst/>
          </a:prstGeom>
        </p:spPr>
      </p:pic>
      <p:sp>
        <p:nvSpPr>
          <p:cNvPr id="24" name="Rectangle 23">
            <a:extLst>
              <a:ext uri="{FF2B5EF4-FFF2-40B4-BE49-F238E27FC236}">
                <a16:creationId xmlns:a16="http://schemas.microsoft.com/office/drawing/2014/main" id="{80AC400D-F660-4D51-B47A-3A22B01C9133}"/>
              </a:ext>
            </a:extLst>
          </p:cNvPr>
          <p:cNvSpPr/>
          <p:nvPr/>
        </p:nvSpPr>
        <p:spPr>
          <a:xfrm>
            <a:off x="3339257" y="1"/>
            <a:ext cx="3354097" cy="798935"/>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5E25BEA7-74A3-426F-9423-80D6622F8625}"/>
              </a:ext>
            </a:extLst>
          </p:cNvPr>
          <p:cNvPicPr>
            <a:picLocks noChangeAspect="1"/>
          </p:cNvPicPr>
          <p:nvPr/>
        </p:nvPicPr>
        <p:blipFill rotWithShape="1">
          <a:blip r:embed="rId4"/>
          <a:srcRect l="26222" r="26222" b="42984"/>
          <a:stretch/>
        </p:blipFill>
        <p:spPr>
          <a:xfrm>
            <a:off x="6695733" y="4153719"/>
            <a:ext cx="3371852" cy="3590714"/>
          </a:xfrm>
          <a:prstGeom prst="rect">
            <a:avLst/>
          </a:prstGeom>
          <a:effectLst>
            <a:outerShdw blurRad="50800" dist="38100" algn="l" rotWithShape="0">
              <a:prstClr val="black">
                <a:alpha val="40000"/>
              </a:prstClr>
            </a:outerShdw>
          </a:effectLst>
        </p:spPr>
      </p:pic>
      <p:pic>
        <p:nvPicPr>
          <p:cNvPr id="22" name="Picture 21">
            <a:extLst>
              <a:ext uri="{FF2B5EF4-FFF2-40B4-BE49-F238E27FC236}">
                <a16:creationId xmlns:a16="http://schemas.microsoft.com/office/drawing/2014/main" id="{638BBB72-9924-4B51-98AE-0EBBD037D73C}"/>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11200"/>
                    </a14:imgEffect>
                    <a14:imgEffect>
                      <a14:saturation sat="300000"/>
                    </a14:imgEffect>
                  </a14:imgLayer>
                </a14:imgProps>
              </a:ext>
            </a:extLst>
          </a:blip>
          <a:srcRect l="25134" r="25085" b="44384"/>
          <a:stretch/>
        </p:blipFill>
        <p:spPr>
          <a:xfrm>
            <a:off x="6695734" y="4463697"/>
            <a:ext cx="3371851" cy="3309253"/>
          </a:xfrm>
          <a:prstGeom prst="rect">
            <a:avLst/>
          </a:prstGeom>
          <a:effectLst>
            <a:outerShdw blurRad="50800" dist="38100" algn="l" rotWithShape="0">
              <a:prstClr val="black">
                <a:alpha val="40000"/>
              </a:prstClr>
            </a:outerShdw>
          </a:effectLst>
        </p:spPr>
      </p:pic>
      <p:sp>
        <p:nvSpPr>
          <p:cNvPr id="10" name="TextBox 9">
            <a:extLst>
              <a:ext uri="{FF2B5EF4-FFF2-40B4-BE49-F238E27FC236}">
                <a16:creationId xmlns:a16="http://schemas.microsoft.com/office/drawing/2014/main" id="{1A5F4A01-344D-4EE3-A0A1-9301F64A6BB1}"/>
              </a:ext>
            </a:extLst>
          </p:cNvPr>
          <p:cNvSpPr txBox="1"/>
          <p:nvPr/>
        </p:nvSpPr>
        <p:spPr>
          <a:xfrm>
            <a:off x="7197193" y="6002552"/>
            <a:ext cx="2350558" cy="923330"/>
          </a:xfrm>
          <a:prstGeom prst="rect">
            <a:avLst/>
          </a:prstGeom>
          <a:noFill/>
        </p:spPr>
        <p:txBody>
          <a:bodyPr wrap="square" lIns="91440" tIns="45720" rIns="91440" bIns="45720" rtlCol="0" anchor="t">
            <a:spAutoFit/>
          </a:bodyPr>
          <a:lstStyle/>
          <a:p>
            <a:pPr algn="ctr">
              <a:lnSpc>
                <a:spcPct val="90000"/>
              </a:lnSpc>
              <a:spcAft>
                <a:spcPts val="400"/>
              </a:spcAft>
              <a:buClr>
                <a:srgbClr val="FFC000"/>
              </a:buClr>
            </a:pPr>
            <a:r>
              <a:rPr lang="es-ES" sz="2000" b="1" dirty="0">
                <a:solidFill>
                  <a:schemeClr val="bg1"/>
                </a:solidFill>
                <a:ea typeface="+mn-lt"/>
                <a:cs typeface="+mn-lt"/>
              </a:rPr>
              <a:t>Póngase una vacuna actualizada contra COVID-19</a:t>
            </a:r>
            <a:endParaRPr lang="en-US" sz="2000" b="1" dirty="0">
              <a:solidFill>
                <a:schemeClr val="bg1"/>
              </a:solidFill>
              <a:ea typeface="+mn-lt"/>
              <a:cs typeface="+mn-lt"/>
            </a:endParaRPr>
          </a:p>
        </p:txBody>
      </p:sp>
      <p:cxnSp>
        <p:nvCxnSpPr>
          <p:cNvPr id="14" name="Straight Connector 13">
            <a:extLst>
              <a:ext uri="{FF2B5EF4-FFF2-40B4-BE49-F238E27FC236}">
                <a16:creationId xmlns:a16="http://schemas.microsoft.com/office/drawing/2014/main" id="{15094B6B-EDAB-4DA8-AA65-B105A3E353A4}"/>
              </a:ext>
            </a:extLst>
          </p:cNvPr>
          <p:cNvCxnSpPr>
            <a:cxnSpLocks/>
          </p:cNvCxnSpPr>
          <p:nvPr/>
        </p:nvCxnSpPr>
        <p:spPr>
          <a:xfrm>
            <a:off x="7100409" y="5926273"/>
            <a:ext cx="2544126"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E7B8E400-F5C5-42FB-988E-939361ED1137}"/>
              </a:ext>
            </a:extLst>
          </p:cNvPr>
          <p:cNvSpPr txBox="1"/>
          <p:nvPr/>
        </p:nvSpPr>
        <p:spPr>
          <a:xfrm>
            <a:off x="3573007" y="183410"/>
            <a:ext cx="2862036" cy="498598"/>
          </a:xfrm>
          <a:prstGeom prst="rect">
            <a:avLst/>
          </a:prstGeom>
          <a:noFill/>
        </p:spPr>
        <p:txBody>
          <a:bodyPr wrap="square" lIns="0" tIns="0" rIns="0" bIns="0" rtlCol="0">
            <a:spAutoFit/>
          </a:bodyPr>
          <a:lstStyle/>
          <a:p>
            <a:pPr algn="ctr">
              <a:lnSpc>
                <a:spcPct val="90000"/>
              </a:lnSpc>
              <a:spcAft>
                <a:spcPts val="600"/>
              </a:spcAft>
            </a:pPr>
            <a:r>
              <a:rPr lang="es-ES" b="1" dirty="0">
                <a:solidFill>
                  <a:schemeClr val="bg1"/>
                </a:solidFill>
              </a:rPr>
              <a:t>¿CÓMO CONSIGO UNA VACUNA CONTRA COVID-19?</a:t>
            </a:r>
            <a:endParaRPr lang="es-ES" dirty="0">
              <a:solidFill>
                <a:schemeClr val="bg1"/>
              </a:solidFill>
            </a:endParaRPr>
          </a:p>
        </p:txBody>
      </p:sp>
      <p:sp>
        <p:nvSpPr>
          <p:cNvPr id="30" name="TextBox 29">
            <a:extLst>
              <a:ext uri="{FF2B5EF4-FFF2-40B4-BE49-F238E27FC236}">
                <a16:creationId xmlns:a16="http://schemas.microsoft.com/office/drawing/2014/main" id="{13A4E983-9F63-4335-862E-7EB57F6D2A96}"/>
              </a:ext>
            </a:extLst>
          </p:cNvPr>
          <p:cNvSpPr txBox="1"/>
          <p:nvPr/>
        </p:nvSpPr>
        <p:spPr>
          <a:xfrm>
            <a:off x="3571819" y="913632"/>
            <a:ext cx="2890199" cy="3339376"/>
          </a:xfrm>
          <a:prstGeom prst="rect">
            <a:avLst/>
          </a:prstGeom>
          <a:noFill/>
        </p:spPr>
        <p:txBody>
          <a:bodyPr wrap="square" lIns="0" tIns="0" rIns="0" bIns="0" rtlCol="0" anchor="t">
            <a:spAutoFit/>
          </a:bodyPr>
          <a:lstStyle/>
          <a:p>
            <a:pPr>
              <a:spcAft>
                <a:spcPts val="1200"/>
              </a:spcAft>
              <a:buClr>
                <a:schemeClr val="accent2"/>
              </a:buClr>
              <a:buSzPct val="130000"/>
            </a:pPr>
            <a:r>
              <a:rPr lang="es-VE" sz="1050" b="1" dirty="0">
                <a:ea typeface="+mn-lt"/>
                <a:cs typeface="+mn-lt"/>
              </a:rPr>
              <a:t>La vacuna es gratis para la mayoría de las personas, incluso para los que no tienen seguro médico. </a:t>
            </a:r>
          </a:p>
          <a:p>
            <a:pPr>
              <a:spcAft>
                <a:spcPts val="1200"/>
              </a:spcAft>
              <a:buClr>
                <a:schemeClr val="accent2"/>
              </a:buClr>
              <a:buSzPct val="130000"/>
            </a:pPr>
            <a:r>
              <a:rPr lang="es-VE" sz="1050" b="1" dirty="0">
                <a:ea typeface="+mn-lt"/>
                <a:cs typeface="+mn-lt"/>
              </a:rPr>
              <a:t>Pregunte dónde puede conseguir gratis la vacuna contra COVID-19: </a:t>
            </a:r>
          </a:p>
          <a:p>
            <a:pPr marL="171450" indent="-171450">
              <a:spcAft>
                <a:spcPts val="1200"/>
              </a:spcAft>
              <a:buClr>
                <a:schemeClr val="accent2"/>
              </a:buClr>
              <a:buSzPct val="130000"/>
              <a:buFont typeface="Wingdings"/>
              <a:buChar char="ü"/>
            </a:pPr>
            <a:r>
              <a:rPr lang="es-VE" sz="1050" b="1" dirty="0">
                <a:ea typeface="+mn-lt"/>
                <a:cs typeface="+mn-lt"/>
              </a:rPr>
              <a:t>Pregunte por las clínicas móviles de vacunación y las ferias de salud</a:t>
            </a:r>
          </a:p>
          <a:p>
            <a:pPr marL="171450" indent="-171450">
              <a:spcAft>
                <a:spcPts val="1200"/>
              </a:spcAft>
              <a:buClr>
                <a:schemeClr val="accent2"/>
              </a:buClr>
              <a:buSzPct val="130000"/>
              <a:buFont typeface="Wingdings"/>
              <a:buChar char="ü"/>
            </a:pPr>
            <a:r>
              <a:rPr lang="es-VE" sz="1050" b="1" dirty="0">
                <a:ea typeface="+mn-lt"/>
                <a:cs typeface="+mn-lt"/>
              </a:rPr>
              <a:t>En los departamentos de salud</a:t>
            </a:r>
          </a:p>
          <a:p>
            <a:pPr marL="171450" indent="-171450">
              <a:spcAft>
                <a:spcPts val="1200"/>
              </a:spcAft>
              <a:buClr>
                <a:schemeClr val="accent2"/>
              </a:buClr>
              <a:buSzPct val="130000"/>
              <a:buFont typeface="Wingdings"/>
              <a:buChar char="ü"/>
            </a:pPr>
            <a:r>
              <a:rPr lang="es-VE" sz="1050" b="1" dirty="0">
                <a:ea typeface="+mn-lt"/>
                <a:cs typeface="+mn-lt"/>
              </a:rPr>
              <a:t>En los c</a:t>
            </a:r>
            <a:r>
              <a:rPr lang="es-VE" sz="1050" b="1" dirty="0"/>
              <a:t>entros de salud comunitarios</a:t>
            </a:r>
            <a:endParaRPr lang="es-VE" sz="1050" b="1" dirty="0">
              <a:ea typeface="Calibri"/>
              <a:cs typeface="Calibri"/>
            </a:endParaRPr>
          </a:p>
          <a:p>
            <a:pPr marL="171450" indent="-171450">
              <a:spcAft>
                <a:spcPts val="1200"/>
              </a:spcAft>
              <a:buClr>
                <a:schemeClr val="accent2"/>
              </a:buClr>
              <a:buSzPct val="130000"/>
              <a:buFont typeface="Wingdings"/>
              <a:buChar char="ü"/>
            </a:pPr>
            <a:r>
              <a:rPr lang="es-VE" sz="1050" b="1" dirty="0">
                <a:ea typeface="+mn-lt"/>
                <a:cs typeface="+mn-lt"/>
              </a:rPr>
              <a:t>En farmacias que estén cerca de usted</a:t>
            </a:r>
            <a:endParaRPr lang="es-VE" sz="1050" dirty="0">
              <a:ea typeface="+mn-lt"/>
              <a:cs typeface="+mn-lt"/>
            </a:endParaRPr>
          </a:p>
          <a:p>
            <a:pPr marL="171450" indent="-171450">
              <a:spcAft>
                <a:spcPts val="1200"/>
              </a:spcAft>
              <a:buClr>
                <a:schemeClr val="accent2"/>
              </a:buClr>
              <a:buSzPct val="130000"/>
              <a:buFont typeface="Wingdings"/>
              <a:buChar char="ü"/>
            </a:pPr>
            <a:r>
              <a:rPr lang="es-VE" sz="1050" b="1" dirty="0">
                <a:ea typeface="+mn-lt"/>
                <a:cs typeface="+mn-lt"/>
              </a:rPr>
              <a:t>Hable con su empleador </a:t>
            </a:r>
            <a:r>
              <a:rPr lang="es-VE" sz="1050" dirty="0">
                <a:ea typeface="+mn-lt"/>
                <a:cs typeface="+mn-lt"/>
              </a:rPr>
              <a:t>sobre vacunarse contra COVID-19. Es posible que le ayuden a hacer los arreglos necesarios para vacunarse</a:t>
            </a:r>
            <a:r>
              <a:rPr lang="es-VE" sz="1050" b="1" i="0" u="none" strike="noStrike" dirty="0">
                <a:solidFill>
                  <a:srgbClr val="000000"/>
                </a:solidFill>
                <a:effectLst/>
                <a:latin typeface="Calibri"/>
                <a:ea typeface="Calibri"/>
                <a:cs typeface="Calibri"/>
              </a:rPr>
              <a:t>.</a:t>
            </a:r>
          </a:p>
          <a:p>
            <a:pPr marL="171450" indent="-171450">
              <a:spcAft>
                <a:spcPts val="1200"/>
              </a:spcAft>
              <a:buClr>
                <a:schemeClr val="accent2"/>
              </a:buClr>
              <a:buSzPct val="130000"/>
              <a:buFont typeface="Wingdings"/>
              <a:buChar char="ü"/>
            </a:pPr>
            <a:r>
              <a:rPr lang="es-VE" sz="1050" dirty="0">
                <a:solidFill>
                  <a:srgbClr val="000000"/>
                </a:solidFill>
                <a:ea typeface="+mn-lt"/>
                <a:cs typeface="+mn-lt"/>
              </a:rPr>
              <a:t>Consiga en este enlace las vacunas</a:t>
            </a:r>
            <a:r>
              <a:rPr lang="es-VE" sz="1050" dirty="0">
                <a:solidFill>
                  <a:srgbClr val="000000"/>
                </a:solidFill>
                <a:latin typeface="Calibri"/>
                <a:cs typeface="Calibri"/>
              </a:rPr>
              <a:t>: </a:t>
            </a:r>
            <a:r>
              <a:rPr lang="es-ES" sz="1050" dirty="0">
                <a:solidFill>
                  <a:srgbClr val="000000"/>
                </a:solidFill>
                <a:latin typeface="Calibri"/>
                <a:cs typeface="Calibri"/>
              </a:rPr>
              <a:t>https://www.vacunas.gov/search/</a:t>
            </a:r>
            <a:endParaRPr lang="es-ES" sz="1050" dirty="0">
              <a:latin typeface="Calibri"/>
              <a:cs typeface="Calibri"/>
            </a:endParaRPr>
          </a:p>
        </p:txBody>
      </p:sp>
      <p:grpSp>
        <p:nvGrpSpPr>
          <p:cNvPr id="47" name="Group 46">
            <a:extLst>
              <a:ext uri="{FF2B5EF4-FFF2-40B4-BE49-F238E27FC236}">
                <a16:creationId xmlns:a16="http://schemas.microsoft.com/office/drawing/2014/main" id="{06833B9E-E49C-4329-9D8D-978623D904FE}"/>
              </a:ext>
            </a:extLst>
          </p:cNvPr>
          <p:cNvGrpSpPr/>
          <p:nvPr/>
        </p:nvGrpSpPr>
        <p:grpSpPr>
          <a:xfrm>
            <a:off x="3680932" y="4494713"/>
            <a:ext cx="2691718" cy="314225"/>
            <a:chOff x="3759690" y="4985300"/>
            <a:chExt cx="2691718" cy="314225"/>
          </a:xfrm>
        </p:grpSpPr>
        <p:sp>
          <p:nvSpPr>
            <p:cNvPr id="36" name="TextBox 35">
              <a:extLst>
                <a:ext uri="{FF2B5EF4-FFF2-40B4-BE49-F238E27FC236}">
                  <a16:creationId xmlns:a16="http://schemas.microsoft.com/office/drawing/2014/main" id="{6412BEDF-938B-4552-A838-8D513795A6C4}"/>
                </a:ext>
              </a:extLst>
            </p:cNvPr>
            <p:cNvSpPr txBox="1"/>
            <p:nvPr/>
          </p:nvSpPr>
          <p:spPr>
            <a:xfrm>
              <a:off x="3817888" y="4985300"/>
              <a:ext cx="2584462" cy="246221"/>
            </a:xfrm>
            <a:prstGeom prst="rect">
              <a:avLst/>
            </a:prstGeom>
            <a:noFill/>
          </p:spPr>
          <p:txBody>
            <a:bodyPr wrap="square" lIns="0" tIns="0" rIns="0" bIns="0" rtlCol="0" anchor="t">
              <a:spAutoFit/>
            </a:bodyPr>
            <a:lstStyle/>
            <a:p>
              <a:pPr algn="ctr">
                <a:spcAft>
                  <a:spcPts val="600"/>
                </a:spcAft>
              </a:pPr>
              <a:r>
                <a:rPr lang="es-ES" sz="1600" b="1" dirty="0"/>
                <a:t>PARA MÁS INFORMACIÓN</a:t>
              </a:r>
              <a:endParaRPr lang="es-ES" sz="1600" b="1" dirty="0">
                <a:cs typeface="Calibri"/>
              </a:endParaRPr>
            </a:p>
          </p:txBody>
        </p:sp>
        <p:cxnSp>
          <p:nvCxnSpPr>
            <p:cNvPr id="39" name="Straight Connector 38">
              <a:extLst>
                <a:ext uri="{FF2B5EF4-FFF2-40B4-BE49-F238E27FC236}">
                  <a16:creationId xmlns:a16="http://schemas.microsoft.com/office/drawing/2014/main" id="{81B9FDB4-492B-471F-AA2B-648877AF1225}"/>
                </a:ext>
              </a:extLst>
            </p:cNvPr>
            <p:cNvCxnSpPr>
              <a:cxnSpLocks/>
            </p:cNvCxnSpPr>
            <p:nvPr/>
          </p:nvCxnSpPr>
          <p:spPr>
            <a:xfrm>
              <a:off x="3759690" y="5299525"/>
              <a:ext cx="2691718"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52" name="Rectangle 51">
            <a:extLst>
              <a:ext uri="{FF2B5EF4-FFF2-40B4-BE49-F238E27FC236}">
                <a16:creationId xmlns:a16="http://schemas.microsoft.com/office/drawing/2014/main" id="{D06FD5C7-82A7-4814-91FD-962FC0EC1877}"/>
              </a:ext>
            </a:extLst>
          </p:cNvPr>
          <p:cNvSpPr/>
          <p:nvPr/>
        </p:nvSpPr>
        <p:spPr>
          <a:xfrm>
            <a:off x="-4281" y="2838583"/>
            <a:ext cx="3343537" cy="346376"/>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a:extLst>
              <a:ext uri="{FF2B5EF4-FFF2-40B4-BE49-F238E27FC236}">
                <a16:creationId xmlns:a16="http://schemas.microsoft.com/office/drawing/2014/main" id="{C6CE72B4-5053-434F-BAD0-E2473CB6CA17}"/>
              </a:ext>
            </a:extLst>
          </p:cNvPr>
          <p:cNvSpPr txBox="1"/>
          <p:nvPr/>
        </p:nvSpPr>
        <p:spPr>
          <a:xfrm>
            <a:off x="757645" y="2910912"/>
            <a:ext cx="1819684" cy="221599"/>
          </a:xfrm>
          <a:prstGeom prst="rect">
            <a:avLst/>
          </a:prstGeom>
          <a:noFill/>
        </p:spPr>
        <p:txBody>
          <a:bodyPr wrap="square" lIns="0" tIns="0" rIns="0" bIns="0" rtlCol="0">
            <a:spAutoFit/>
          </a:bodyPr>
          <a:lstStyle/>
          <a:p>
            <a:pPr algn="ctr">
              <a:lnSpc>
                <a:spcPct val="90000"/>
              </a:lnSpc>
              <a:spcAft>
                <a:spcPts val="600"/>
              </a:spcAft>
            </a:pPr>
            <a:r>
              <a:rPr lang="es-ES" sz="1600" b="1" dirty="0">
                <a:solidFill>
                  <a:schemeClr val="bg1"/>
                </a:solidFill>
              </a:rPr>
              <a:t>RECOMENDACIONES</a:t>
            </a:r>
            <a:endParaRPr lang="es-ES" sz="1600" dirty="0">
              <a:solidFill>
                <a:schemeClr val="bg1"/>
              </a:solidFill>
            </a:endParaRPr>
          </a:p>
        </p:txBody>
      </p:sp>
      <p:sp>
        <p:nvSpPr>
          <p:cNvPr id="55" name="TextBox 54">
            <a:extLst>
              <a:ext uri="{FF2B5EF4-FFF2-40B4-BE49-F238E27FC236}">
                <a16:creationId xmlns:a16="http://schemas.microsoft.com/office/drawing/2014/main" id="{E0C75D11-FA61-4138-BC13-F55508F61B3B}"/>
              </a:ext>
            </a:extLst>
          </p:cNvPr>
          <p:cNvSpPr txBox="1"/>
          <p:nvPr/>
        </p:nvSpPr>
        <p:spPr>
          <a:xfrm>
            <a:off x="251611" y="3291804"/>
            <a:ext cx="2890199" cy="3077847"/>
          </a:xfrm>
          <a:prstGeom prst="rect">
            <a:avLst/>
          </a:prstGeom>
          <a:noFill/>
        </p:spPr>
        <p:txBody>
          <a:bodyPr wrap="square" lIns="0" tIns="0" rIns="0" bIns="0" rtlCol="0" anchor="t">
            <a:noAutofit/>
          </a:bodyPr>
          <a:lstStyle/>
          <a:p>
            <a:pPr marL="171450" indent="-171450">
              <a:spcAft>
                <a:spcPts val="300"/>
              </a:spcAft>
              <a:buClr>
                <a:srgbClr val="0E5299"/>
              </a:buClr>
              <a:buSzPct val="225000"/>
              <a:buFont typeface="Calibri" panose="020F0502020204030204" pitchFamily="34" charset="0"/>
              <a:buChar char="₊"/>
            </a:pPr>
            <a:r>
              <a:rPr lang="es-ES" sz="1050" dirty="0"/>
              <a:t>Póngase </a:t>
            </a:r>
            <a:r>
              <a:rPr lang="en-US" sz="1050" dirty="0"/>
              <a:t>la o las </a:t>
            </a:r>
            <a:r>
              <a:rPr lang="en-US" sz="1050" dirty="0" err="1"/>
              <a:t>vacunas</a:t>
            </a:r>
            <a:r>
              <a:rPr lang="en-US" sz="1050" dirty="0"/>
              <a:t> de la </a:t>
            </a:r>
            <a:r>
              <a:rPr lang="en-US" sz="1050" dirty="0" err="1"/>
              <a:t>temporada</a:t>
            </a:r>
            <a:r>
              <a:rPr lang="en-US" sz="1050" dirty="0"/>
              <a:t> </a:t>
            </a:r>
            <a:br>
              <a:rPr lang="en-US" sz="1050" dirty="0"/>
            </a:br>
            <a:r>
              <a:rPr lang="en-US" sz="1050" dirty="0"/>
              <a:t>2024-2025</a:t>
            </a:r>
            <a:r>
              <a:rPr lang="es-ES" sz="1050" dirty="0"/>
              <a:t> </a:t>
            </a:r>
            <a:endParaRPr lang="en-US" sz="1050" dirty="0">
              <a:ea typeface="Calibri"/>
              <a:cs typeface="Calibri"/>
            </a:endParaRPr>
          </a:p>
          <a:p>
            <a:pPr marL="171450" indent="-171450">
              <a:spcAft>
                <a:spcPts val="300"/>
              </a:spcAft>
              <a:buClr>
                <a:srgbClr val="0E5299"/>
              </a:buClr>
              <a:buSzPct val="225000"/>
              <a:buFont typeface="Calibri" panose="020F0502020204030204" pitchFamily="34" charset="0"/>
              <a:buChar char="₊"/>
            </a:pPr>
            <a:r>
              <a:rPr lang="es-ES" sz="1050" dirty="0">
                <a:cs typeface="Calibri"/>
              </a:rPr>
              <a:t>Asegúrese de que su familia se ponga vacunas actualizadas.</a:t>
            </a:r>
            <a:endParaRPr lang="es-ES" sz="1050" dirty="0">
              <a:ea typeface="Calibri"/>
              <a:cs typeface="Calibri"/>
            </a:endParaRPr>
          </a:p>
          <a:p>
            <a:pPr marL="171450" indent="-171450">
              <a:spcAft>
                <a:spcPts val="300"/>
              </a:spcAft>
              <a:buClr>
                <a:srgbClr val="0E5299"/>
              </a:buClr>
              <a:buSzPct val="225000"/>
              <a:buFont typeface="Calibri" panose="020F0502020204030204" pitchFamily="34" charset="0"/>
              <a:buChar char="₊"/>
            </a:pPr>
            <a:r>
              <a:rPr lang="es-ES" sz="1050" dirty="0">
                <a:cs typeface="Calibri"/>
              </a:rPr>
              <a:t>Ya no es el 2020, pero COVID-19 sigue enfermando a muchas personas y tenemos que tomar medidas para estar seguros y no propagarlo. </a:t>
            </a:r>
          </a:p>
          <a:p>
            <a:pPr marL="171450" indent="-171450">
              <a:spcAft>
                <a:spcPts val="300"/>
              </a:spcAft>
              <a:buClr>
                <a:srgbClr val="0E5299"/>
              </a:buClr>
              <a:buSzPct val="225000"/>
              <a:buFont typeface="Calibri" panose="020F0502020204030204" pitchFamily="34" charset="0"/>
              <a:buChar char="₊"/>
            </a:pPr>
            <a:r>
              <a:rPr lang="es-ES" sz="1050" dirty="0">
                <a:cs typeface="Calibri"/>
              </a:rPr>
              <a:t>Si se enferma: </a:t>
            </a:r>
          </a:p>
          <a:p>
            <a:pPr marL="290195" lvl="1" indent="-114300">
              <a:spcAft>
                <a:spcPts val="300"/>
              </a:spcAft>
              <a:buFont typeface="Arial,Sans-Serif" panose="020F0502020204030204" pitchFamily="34" charset="0"/>
              <a:buChar char="•"/>
            </a:pPr>
            <a:r>
              <a:rPr lang="es-ES" sz="1050" dirty="0">
                <a:ea typeface="+mn-lt"/>
                <a:cs typeface="+mn-lt"/>
              </a:rPr>
              <a:t>Se recomienda hacerse la prueba, pero no es obligatorio. </a:t>
            </a:r>
            <a:endParaRPr lang="en-US" sz="1050" dirty="0">
              <a:ea typeface="+mn-lt"/>
              <a:cs typeface="+mn-lt"/>
            </a:endParaRPr>
          </a:p>
          <a:p>
            <a:pPr marL="290195" lvl="1" indent="-114300">
              <a:spcAft>
                <a:spcPts val="300"/>
              </a:spcAft>
              <a:buFont typeface="Arial,Sans-Serif" panose="020F0502020204030204" pitchFamily="34" charset="0"/>
              <a:buChar char="•"/>
            </a:pPr>
            <a:r>
              <a:rPr lang="es-ES" sz="1050" dirty="0">
                <a:ea typeface="+mn-lt"/>
                <a:cs typeface="+mn-lt"/>
              </a:rPr>
              <a:t>Luego, use un </a:t>
            </a:r>
            <a:r>
              <a:rPr lang="es" sz="1050" dirty="0">
                <a:ea typeface="+mn-lt"/>
                <a:cs typeface="+mn-lt"/>
              </a:rPr>
              <a:t>cubrebocas</a:t>
            </a:r>
            <a:r>
              <a:rPr lang="es-ES" sz="1050" dirty="0">
                <a:ea typeface="+mn-lt"/>
                <a:cs typeface="+mn-lt"/>
              </a:rPr>
              <a:t> o respirador por 5 días después de que haya pasado 24 horas sin fiebre. </a:t>
            </a:r>
            <a:endParaRPr lang="es-419" sz="1050" dirty="0">
              <a:ea typeface="+mn-lt"/>
              <a:cs typeface="+mn-lt"/>
            </a:endParaRPr>
          </a:p>
          <a:p>
            <a:pPr marL="290195" lvl="1" indent="-114300">
              <a:spcAft>
                <a:spcPts val="600"/>
              </a:spcAft>
              <a:buFont typeface="Arial,Sans-Serif" panose="020F0502020204030204" pitchFamily="34" charset="0"/>
              <a:buChar char="•"/>
            </a:pPr>
            <a:r>
              <a:rPr lang="es-ES" sz="1050" dirty="0">
                <a:ea typeface="+mn-lt"/>
                <a:cs typeface="+mn-lt"/>
              </a:rPr>
              <a:t>Revise las directrices de los CDC para obtener más información. </a:t>
            </a:r>
            <a:endParaRPr lang="es-ES" sz="1050" dirty="0">
              <a:ea typeface="Calibri" panose="020F0502020204030204"/>
              <a:cs typeface="Calibri"/>
            </a:endParaRPr>
          </a:p>
          <a:p>
            <a:pPr marL="171450" indent="-171450">
              <a:spcAft>
                <a:spcPts val="300"/>
              </a:spcAft>
              <a:buClr>
                <a:srgbClr val="0E5299"/>
              </a:buClr>
              <a:buSzPct val="225000"/>
              <a:buFont typeface="Calibri" panose="020F0502020204030204" pitchFamily="34" charset="0"/>
              <a:buChar char="₊"/>
            </a:pPr>
            <a:r>
              <a:rPr lang="es-419" sz="1050" dirty="0">
                <a:ea typeface="+mn-lt"/>
                <a:cs typeface="+mn-lt"/>
              </a:rPr>
              <a:t>Si está muy enfermo, vaya al doctor.</a:t>
            </a:r>
            <a:endParaRPr lang="es-ES" sz="1050" dirty="0">
              <a:ea typeface="Calibri"/>
              <a:cs typeface="Calibri"/>
            </a:endParaRPr>
          </a:p>
        </p:txBody>
      </p:sp>
      <p:cxnSp>
        <p:nvCxnSpPr>
          <p:cNvPr id="4" name="Straight Connector 3">
            <a:extLst>
              <a:ext uri="{FF2B5EF4-FFF2-40B4-BE49-F238E27FC236}">
                <a16:creationId xmlns:a16="http://schemas.microsoft.com/office/drawing/2014/main" id="{FA3BD4A0-DEEA-4C27-896B-073409BC72F6}"/>
              </a:ext>
            </a:extLst>
          </p:cNvPr>
          <p:cNvCxnSpPr>
            <a:cxnSpLocks/>
          </p:cNvCxnSpPr>
          <p:nvPr/>
        </p:nvCxnSpPr>
        <p:spPr>
          <a:xfrm>
            <a:off x="3685749" y="7271352"/>
            <a:ext cx="2686901" cy="0"/>
          </a:xfrm>
          <a:prstGeom prst="line">
            <a:avLst/>
          </a:prstGeom>
          <a:ln w="38100">
            <a:solidFill>
              <a:srgbClr val="FFC000"/>
            </a:solidFill>
          </a:ln>
        </p:spPr>
        <p:style>
          <a:lnRef idx="1">
            <a:schemeClr val="dk1"/>
          </a:lnRef>
          <a:fillRef idx="0">
            <a:schemeClr val="dk1"/>
          </a:fillRef>
          <a:effectRef idx="0">
            <a:schemeClr val="dk1"/>
          </a:effectRef>
          <a:fontRef idx="minor">
            <a:schemeClr val="tx1"/>
          </a:fontRef>
        </p:style>
      </p:cxnSp>
      <p:sp>
        <p:nvSpPr>
          <p:cNvPr id="51" name="TextBox 50">
            <a:extLst>
              <a:ext uri="{FF2B5EF4-FFF2-40B4-BE49-F238E27FC236}">
                <a16:creationId xmlns:a16="http://schemas.microsoft.com/office/drawing/2014/main" id="{B6A11825-4985-4013-B0CA-05334A7C2540}"/>
              </a:ext>
            </a:extLst>
          </p:cNvPr>
          <p:cNvSpPr txBox="1"/>
          <p:nvPr/>
        </p:nvSpPr>
        <p:spPr>
          <a:xfrm>
            <a:off x="182628" y="6409494"/>
            <a:ext cx="2752640" cy="286232"/>
          </a:xfrm>
          <a:prstGeom prst="rect">
            <a:avLst/>
          </a:prstGeom>
          <a:noFill/>
        </p:spPr>
        <p:txBody>
          <a:bodyPr wrap="square" lIns="91440" tIns="45720" rIns="91440" bIns="45720" anchor="t">
            <a:spAutoFit/>
          </a:bodyPr>
          <a:lstStyle/>
          <a:p>
            <a:pPr>
              <a:lnSpc>
                <a:spcPct val="90000"/>
              </a:lnSpc>
            </a:pPr>
            <a:r>
              <a:rPr lang="es-ES" sz="1400" b="1" dirty="0"/>
              <a:t>Recomendaciones para mujeres</a:t>
            </a:r>
            <a:endParaRPr lang="es-ES" sz="1400" b="1" dirty="0">
              <a:cs typeface="Calibri"/>
            </a:endParaRPr>
          </a:p>
        </p:txBody>
      </p:sp>
      <p:sp>
        <p:nvSpPr>
          <p:cNvPr id="28" name="TextBox 27">
            <a:extLst>
              <a:ext uri="{FF2B5EF4-FFF2-40B4-BE49-F238E27FC236}">
                <a16:creationId xmlns:a16="http://schemas.microsoft.com/office/drawing/2014/main" id="{BF0AC4BE-D12D-4492-ABC3-A97A056DED9B}"/>
              </a:ext>
            </a:extLst>
          </p:cNvPr>
          <p:cNvSpPr txBox="1"/>
          <p:nvPr/>
        </p:nvSpPr>
        <p:spPr>
          <a:xfrm>
            <a:off x="140636" y="780669"/>
            <a:ext cx="3053701" cy="1931298"/>
          </a:xfrm>
          <a:prstGeom prst="rect">
            <a:avLst/>
          </a:prstGeom>
          <a:noFill/>
        </p:spPr>
        <p:txBody>
          <a:bodyPr wrap="square" lIns="0" tIns="0" rIns="0" bIns="0" rtlCol="0" anchor="t">
            <a:spAutoFit/>
          </a:bodyPr>
          <a:lstStyle/>
          <a:p>
            <a:pPr marL="114300" indent="-114300">
              <a:spcAft>
                <a:spcPts val="600"/>
              </a:spcAft>
              <a:buClr>
                <a:srgbClr val="0E5299"/>
              </a:buClr>
              <a:buSzPct val="150000"/>
              <a:buFont typeface="Arial" panose="020B0604020202020204" pitchFamily="34" charset="0"/>
              <a:buChar char="•"/>
            </a:pPr>
            <a:r>
              <a:rPr lang="es-ES" sz="1050" dirty="0"/>
              <a:t>Todas las personas a partir de los seis meses </a:t>
            </a:r>
            <a:br>
              <a:rPr lang="es-ES" sz="1050" dirty="0"/>
            </a:br>
            <a:r>
              <a:rPr lang="es-ES" sz="1050" dirty="0"/>
              <a:t>de edad deben recibir una o más dosis de la vacuna </a:t>
            </a:r>
            <a:r>
              <a:rPr lang="en-US" sz="1050" dirty="0"/>
              <a:t>2024-2025</a:t>
            </a:r>
            <a:r>
              <a:rPr lang="es-ES" sz="1050" dirty="0"/>
              <a:t> contra COVID-19. </a:t>
            </a:r>
            <a:endParaRPr lang="es-ES" sz="1050" dirty="0">
              <a:ea typeface="Calibri" panose="020F0502020204030204"/>
              <a:cs typeface="Calibri" panose="020F0502020204030204"/>
            </a:endParaRPr>
          </a:p>
          <a:p>
            <a:pPr marL="114300" indent="-114300">
              <a:spcAft>
                <a:spcPts val="600"/>
              </a:spcAft>
              <a:buClr>
                <a:srgbClr val="0E5299"/>
              </a:buClr>
              <a:buSzPct val="150000"/>
              <a:buFont typeface="Arial" panose="020B0604020202020204" pitchFamily="34" charset="0"/>
              <a:buChar char="•"/>
            </a:pPr>
            <a:r>
              <a:rPr lang="es-ES" sz="1050" dirty="0">
                <a:ea typeface="Calibri" panose="020F0502020204030204"/>
                <a:cs typeface="Calibri" panose="020F0502020204030204"/>
              </a:rPr>
              <a:t>Las personas que  se han mantenido al día con sus vacunas contra COVID-19, solo necesitan ponerse una vacuna </a:t>
            </a:r>
            <a:r>
              <a:rPr lang="en-US" sz="1050" dirty="0">
                <a:ea typeface="Calibri" panose="020F0502020204030204"/>
                <a:cs typeface="Calibri" panose="020F0502020204030204"/>
              </a:rPr>
              <a:t>2024-2025</a:t>
            </a:r>
            <a:r>
              <a:rPr lang="es-ES" sz="1050" dirty="0">
                <a:ea typeface="Calibri" panose="020F0502020204030204"/>
                <a:cs typeface="Calibri" panose="020F0502020204030204"/>
              </a:rPr>
              <a:t> de Pfizer, Moderna o Novavax. </a:t>
            </a:r>
          </a:p>
          <a:p>
            <a:pPr marL="114300" indent="-114300">
              <a:spcAft>
                <a:spcPts val="400"/>
              </a:spcAft>
              <a:buClr>
                <a:srgbClr val="0E5299"/>
              </a:buClr>
              <a:buSzPct val="150000"/>
              <a:buFont typeface="Arial" panose="020B0604020202020204" pitchFamily="34" charset="0"/>
              <a:buChar char="•"/>
            </a:pPr>
            <a:r>
              <a:rPr lang="es-ES" sz="1050" b="1" dirty="0">
                <a:solidFill>
                  <a:sysClr val="windowText" lastClr="000000"/>
                </a:solidFill>
                <a:ea typeface="Calibri" panose="020F0502020204030204"/>
                <a:cs typeface="Calibri" panose="020F0502020204030204"/>
              </a:rPr>
              <a:t>Algunas personas reciben más de una vacuna</a:t>
            </a:r>
            <a:r>
              <a:rPr lang="es-ES" sz="1050" dirty="0">
                <a:solidFill>
                  <a:sysClr val="windowText" lastClr="000000"/>
                </a:solidFill>
                <a:ea typeface="Calibri" panose="020F0502020204030204"/>
                <a:cs typeface="Calibri" panose="020F0502020204030204"/>
              </a:rPr>
              <a:t>: los niños de seis meses hasta los cinco años, los mayores de 12 años que no estén al día con las vacunas, los inmunodeprimidos y las personas mayores de 65 años deben consultarlo con su doctor. </a:t>
            </a:r>
            <a:endParaRPr lang="en-US" sz="1050" dirty="0">
              <a:solidFill>
                <a:sysClr val="windowText" lastClr="000000"/>
              </a:solidFill>
              <a:ea typeface="Calibri" panose="020F0502020204030204"/>
              <a:cs typeface="Calibri" panose="020F0502020204030204"/>
            </a:endParaRPr>
          </a:p>
        </p:txBody>
      </p:sp>
      <p:sp>
        <p:nvSpPr>
          <p:cNvPr id="48" name="TextBox 47">
            <a:extLst>
              <a:ext uri="{FF2B5EF4-FFF2-40B4-BE49-F238E27FC236}">
                <a16:creationId xmlns:a16="http://schemas.microsoft.com/office/drawing/2014/main" id="{B2856935-14FB-4AE6-88E2-4E9655334FD4}"/>
              </a:ext>
            </a:extLst>
          </p:cNvPr>
          <p:cNvSpPr txBox="1"/>
          <p:nvPr/>
        </p:nvSpPr>
        <p:spPr>
          <a:xfrm>
            <a:off x="7038210" y="7207089"/>
            <a:ext cx="2686901" cy="166199"/>
          </a:xfrm>
          <a:prstGeom prst="rect">
            <a:avLst/>
          </a:prstGeom>
          <a:noFill/>
        </p:spPr>
        <p:txBody>
          <a:bodyPr wrap="square" lIns="0" tIns="0" rIns="0" bIns="0" rtlCol="0" anchor="t">
            <a:spAutoFit/>
          </a:bodyPr>
          <a:lstStyle/>
          <a:p>
            <a:pPr algn="ctr">
              <a:lnSpc>
                <a:spcPct val="90000"/>
              </a:lnSpc>
              <a:spcAft>
                <a:spcPts val="600"/>
              </a:spcAft>
            </a:pPr>
            <a:r>
              <a:rPr lang="es-ES" sz="1200">
                <a:solidFill>
                  <a:schemeClr val="bg1"/>
                </a:solidFill>
              </a:rPr>
              <a:t>Campaña de comunicación sobre COVID-19</a:t>
            </a:r>
          </a:p>
        </p:txBody>
      </p:sp>
      <p:sp>
        <p:nvSpPr>
          <p:cNvPr id="57" name="TextBox 56">
            <a:extLst>
              <a:ext uri="{FF2B5EF4-FFF2-40B4-BE49-F238E27FC236}">
                <a16:creationId xmlns:a16="http://schemas.microsoft.com/office/drawing/2014/main" id="{F8D3850C-DBFB-45CD-853C-FDB6CC70CDC7}"/>
              </a:ext>
            </a:extLst>
          </p:cNvPr>
          <p:cNvSpPr txBox="1"/>
          <p:nvPr/>
        </p:nvSpPr>
        <p:spPr>
          <a:xfrm>
            <a:off x="3650322" y="7324646"/>
            <a:ext cx="2691718" cy="276999"/>
          </a:xfrm>
          <a:prstGeom prst="rect">
            <a:avLst/>
          </a:prstGeom>
          <a:noFill/>
        </p:spPr>
        <p:txBody>
          <a:bodyPr wrap="square" lIns="91440" tIns="45720" rIns="91440" bIns="45720" anchor="t">
            <a:spAutoFit/>
          </a:bodyPr>
          <a:lstStyle/>
          <a:p>
            <a:pPr algn="ctr"/>
            <a:r>
              <a:rPr lang="es-419" sz="1200" b="0" i="0" dirty="0">
                <a:solidFill>
                  <a:srgbClr val="000000"/>
                </a:solidFill>
                <a:effectLst/>
              </a:rPr>
              <a:t> Revisado el </a:t>
            </a:r>
            <a:r>
              <a:rPr lang="es-419" sz="1200" dirty="0">
                <a:solidFill>
                  <a:srgbClr val="000000"/>
                </a:solidFill>
              </a:rPr>
              <a:t>5 de agosto del</a:t>
            </a:r>
            <a:r>
              <a:rPr lang="es-419" sz="1200" b="0" i="0" dirty="0">
                <a:solidFill>
                  <a:srgbClr val="000000"/>
                </a:solidFill>
                <a:effectLst/>
              </a:rPr>
              <a:t> </a:t>
            </a:r>
            <a:r>
              <a:rPr lang="es-419" sz="1200" dirty="0">
                <a:solidFill>
                  <a:srgbClr val="000000"/>
                </a:solidFill>
              </a:rPr>
              <a:t>2024</a:t>
            </a:r>
            <a:endParaRPr lang="es-419" sz="1200" dirty="0">
              <a:ea typeface="Calibri"/>
              <a:cs typeface="Calibri"/>
            </a:endParaRPr>
          </a:p>
        </p:txBody>
      </p:sp>
      <p:sp>
        <p:nvSpPr>
          <p:cNvPr id="50" name="Google Shape;55;p13">
            <a:extLst>
              <a:ext uri="{FF2B5EF4-FFF2-40B4-BE49-F238E27FC236}">
                <a16:creationId xmlns:a16="http://schemas.microsoft.com/office/drawing/2014/main" id="{C5621182-59AF-46D0-BB97-9FCEDB869F55}"/>
              </a:ext>
            </a:extLst>
          </p:cNvPr>
          <p:cNvSpPr/>
          <p:nvPr/>
        </p:nvSpPr>
        <p:spPr>
          <a:xfrm>
            <a:off x="10927603" y="343424"/>
            <a:ext cx="3371852" cy="8301812"/>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s-ES" sz="1200" b="1">
                <a:latin typeface="Work Sans"/>
                <a:ea typeface="Work Sans"/>
                <a:cs typeface="Work Sans"/>
                <a:sym typeface="Work Sans"/>
              </a:rPr>
              <a:t>Agregue </a:t>
            </a:r>
            <a:r>
              <a:rPr lang="es-VE" sz="1200" b="1">
                <a:latin typeface="Work Sans"/>
                <a:ea typeface="Work Sans"/>
                <a:cs typeface="Work Sans"/>
                <a:sym typeface="Work Sans"/>
              </a:rPr>
              <a:t>una imagen y ajuste su tamaño </a:t>
            </a:r>
            <a:endParaRPr lang="es-VE" sz="1200" b="1">
              <a:solidFill>
                <a:srgbClr val="000000"/>
              </a:solidFill>
            </a:endParaRPr>
          </a:p>
          <a:p>
            <a:pPr>
              <a:lnSpc>
                <a:spcPct val="115000"/>
              </a:lnSpc>
              <a:buSzPts val="1100"/>
            </a:pPr>
            <a:r>
              <a:rPr lang="es-VE" sz="1200">
                <a:solidFill>
                  <a:srgbClr val="000000"/>
                </a:solidFill>
                <a:latin typeface="Work Sans"/>
                <a:ea typeface="Work Sans"/>
                <a:cs typeface="Calibri"/>
              </a:rPr>
              <a:t>Vaya a Insertar → Imagen → Cargar desde la computadora y seleccione la imagen que le gustaría usar en la portada del folleto.</a:t>
            </a:r>
          </a:p>
          <a:p>
            <a:pPr>
              <a:lnSpc>
                <a:spcPct val="115000"/>
              </a:lnSpc>
              <a:buSzPts val="1100"/>
            </a:pPr>
            <a:endParaRPr lang="es-VE" sz="1200">
              <a:latin typeface="Work Sans"/>
              <a:cs typeface="Calibri"/>
              <a:sym typeface="Work Sans"/>
            </a:endParaRPr>
          </a:p>
          <a:p>
            <a:pPr>
              <a:lnSpc>
                <a:spcPct val="115000"/>
              </a:lnSpc>
              <a:buSzPts val="1100"/>
            </a:pPr>
            <a:r>
              <a:rPr lang="es-VE" sz="1200">
                <a:latin typeface="Work Sans"/>
                <a:cs typeface="Calibri"/>
                <a:sym typeface="Work Sans"/>
              </a:rPr>
              <a:t>Para ajustar el tamaño, agarre la esquina inferior derecha de la imagen y mantenga presionado el botón. Arrastre el ratón diagonalmente hasta que sea del mismo tamaño o ligeramente más grande que la diapositiva.</a:t>
            </a:r>
          </a:p>
          <a:p>
            <a:pPr>
              <a:lnSpc>
                <a:spcPct val="115000"/>
              </a:lnSpc>
              <a:buSzPts val="1100"/>
            </a:pPr>
            <a:endParaRPr lang="es-VE" sz="1200">
              <a:latin typeface="Work Sans"/>
              <a:cs typeface="Calibri"/>
            </a:endParaRPr>
          </a:p>
          <a:p>
            <a:pPr>
              <a:lnSpc>
                <a:spcPct val="114999"/>
              </a:lnSpc>
            </a:pPr>
            <a:r>
              <a:rPr lang="es-VE" sz="1200" b="1">
                <a:latin typeface="Work Sans"/>
                <a:ea typeface="+mn-lt"/>
                <a:cs typeface="+mn-lt"/>
                <a:sym typeface="Work Sans"/>
              </a:rPr>
              <a:t>Envíe la imagen hacia el fondo </a:t>
            </a:r>
            <a:endParaRPr lang="es-VE" sz="1200" b="1">
              <a:latin typeface="Work Sans"/>
              <a:cs typeface="Calibri" panose="020F0502020204030204"/>
            </a:endParaRPr>
          </a:p>
          <a:p>
            <a:pPr>
              <a:lnSpc>
                <a:spcPct val="114999"/>
              </a:lnSpc>
            </a:pPr>
            <a:r>
              <a:rPr lang="es-VE" sz="1200">
                <a:latin typeface="Work Sans"/>
                <a:ea typeface="+mn-lt"/>
                <a:cs typeface="+mn-lt"/>
                <a:sym typeface="Work Sans"/>
              </a:rPr>
              <a:t>Una vez que ajuste el tamaño de su imagen y la escale proporcionalmente al tamaño de la diapositiva o un poco más grande, pulse el botón derecho sobre la imagen y vaya a Ordenar → Enviar al fondo.</a:t>
            </a:r>
          </a:p>
          <a:p>
            <a:pPr>
              <a:lnSpc>
                <a:spcPct val="114999"/>
              </a:lnSpc>
            </a:pPr>
            <a:r>
              <a:rPr lang="es-VE" sz="1200">
                <a:latin typeface="Work Sans"/>
                <a:ea typeface="+mn-lt"/>
                <a:cs typeface="+mn-lt"/>
                <a:sym typeface="Work Sans"/>
              </a:rPr>
              <a:t> </a:t>
            </a:r>
            <a:endParaRPr lang="es-VE" sz="1200">
              <a:latin typeface="Work Sans"/>
              <a:ea typeface="Work Sans"/>
              <a:cs typeface="Work Sans"/>
            </a:endParaRPr>
          </a:p>
          <a:p>
            <a:pPr marL="0" lvl="0" indent="0" algn="l" rtl="0">
              <a:lnSpc>
                <a:spcPct val="115000"/>
              </a:lnSpc>
              <a:spcBef>
                <a:spcPts val="0"/>
              </a:spcBef>
              <a:spcAft>
                <a:spcPts val="0"/>
              </a:spcAft>
              <a:buClr>
                <a:srgbClr val="000000"/>
              </a:buClr>
              <a:buSzPts val="1100"/>
              <a:buFont typeface="Arial"/>
              <a:buNone/>
            </a:pPr>
            <a:r>
              <a:rPr lang="es-VE" sz="1200" b="1">
                <a:solidFill>
                  <a:srgbClr val="000000"/>
                </a:solidFill>
                <a:latin typeface="Work Sans"/>
                <a:cs typeface="Calibri"/>
                <a:sym typeface="Work Sans"/>
              </a:rPr>
              <a:t>Recorte la imagen</a:t>
            </a:r>
            <a:endParaRPr lang="es-VE" sz="1200" b="1">
              <a:solidFill>
                <a:srgbClr val="000000"/>
              </a:solidFill>
              <a:cs typeface="Calibri"/>
            </a:endParaRPr>
          </a:p>
          <a:p>
            <a:pPr>
              <a:lnSpc>
                <a:spcPct val="115000"/>
              </a:lnSpc>
              <a:buSzPts val="1100"/>
            </a:pPr>
            <a:r>
              <a:rPr lang="es-VE" sz="1200">
                <a:effectLst/>
                <a:latin typeface="Work Sans" pitchFamily="2" charset="0"/>
                <a:ea typeface="Calibri" panose="020F0502020204030204" pitchFamily="34" charset="0"/>
                <a:cs typeface="Times New Roman" panose="02020603050405020304" pitchFamily="18" charset="0"/>
              </a:rPr>
              <a:t>Si la imagen es más grande que la portada del folleto, puede recortarla pulsando el botón derecho sobre la imagen y seleccionando la herramienta Recortar que aparece en el menú. Luego puede arrastrar las barras negras de los bordes de la imagen para recortarla al tamaño correcto. Pulse fuera de la imagen para aplicar los cambios.</a:t>
            </a:r>
            <a:endParaRPr lang="es-VE" sz="1200">
              <a:latin typeface="Work Sans"/>
              <a:ea typeface="Work Sans"/>
              <a:cs typeface="Work Sans"/>
              <a:sym typeface="Work Sans"/>
            </a:endParaRPr>
          </a:p>
        </p:txBody>
      </p:sp>
      <p:cxnSp>
        <p:nvCxnSpPr>
          <p:cNvPr id="54" name="Straight Arrow Connector 53">
            <a:extLst>
              <a:ext uri="{FF2B5EF4-FFF2-40B4-BE49-F238E27FC236}">
                <a16:creationId xmlns:a16="http://schemas.microsoft.com/office/drawing/2014/main" id="{E4D08814-C4A6-43E2-A352-4F7BF759AF27}"/>
              </a:ext>
            </a:extLst>
          </p:cNvPr>
          <p:cNvCxnSpPr>
            <a:cxnSpLocks/>
          </p:cNvCxnSpPr>
          <p:nvPr/>
        </p:nvCxnSpPr>
        <p:spPr>
          <a:xfrm flipH="1" flipV="1">
            <a:off x="10067585" y="3236457"/>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9" name="Google Shape;56;p13">
            <a:extLst>
              <a:ext uri="{FF2B5EF4-FFF2-40B4-BE49-F238E27FC236}">
                <a16:creationId xmlns:a16="http://schemas.microsoft.com/office/drawing/2014/main" id="{365836BF-07E5-48A6-A831-95D047ECE737}"/>
              </a:ext>
            </a:extLst>
          </p:cNvPr>
          <p:cNvSpPr/>
          <p:nvPr/>
        </p:nvSpPr>
        <p:spPr>
          <a:xfrm>
            <a:off x="10927602" y="1521"/>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1</a:t>
            </a:r>
            <a:endParaRPr sz="2400" b="1">
              <a:solidFill>
                <a:srgbClr val="000000"/>
              </a:solidFill>
              <a:latin typeface="Work Sans"/>
              <a:ea typeface="Work Sans"/>
              <a:cs typeface="Work Sans"/>
              <a:sym typeface="Work Sans"/>
            </a:endParaRPr>
          </a:p>
        </p:txBody>
      </p:sp>
      <p:sp>
        <p:nvSpPr>
          <p:cNvPr id="61" name="Google Shape;55;p13">
            <a:extLst>
              <a:ext uri="{FF2B5EF4-FFF2-40B4-BE49-F238E27FC236}">
                <a16:creationId xmlns:a16="http://schemas.microsoft.com/office/drawing/2014/main" id="{97C9AE48-AD5B-487D-A3ED-8F6695B1D3FB}"/>
              </a:ext>
            </a:extLst>
          </p:cNvPr>
          <p:cNvSpPr/>
          <p:nvPr/>
        </p:nvSpPr>
        <p:spPr>
          <a:xfrm>
            <a:off x="1609544" y="8340263"/>
            <a:ext cx="6861995" cy="1293359"/>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s-ES" sz="1050" b="1">
                <a:latin typeface="Work Sans"/>
                <a:ea typeface="Work Sans"/>
                <a:cs typeface="Work Sans"/>
              </a:rPr>
              <a:t>Agregue información sobre su organización y otros recursos relevantes</a:t>
            </a:r>
            <a:endParaRPr lang="en-US" sz="1050" b="1">
              <a:latin typeface="Work Sans"/>
              <a:ea typeface="Work Sans"/>
              <a:cs typeface="Work Sans"/>
            </a:endParaRPr>
          </a:p>
          <a:p>
            <a:pPr>
              <a:lnSpc>
                <a:spcPct val="115000"/>
              </a:lnSpc>
              <a:spcAft>
                <a:spcPts val="600"/>
              </a:spcAft>
              <a:buSzPts val="1100"/>
            </a:pPr>
            <a:r>
              <a:rPr lang="es-ES" sz="1050">
                <a:latin typeface="Work Sans"/>
                <a:sym typeface="Work Sans"/>
              </a:rPr>
              <a:t>La parte inferior de la contraportada le permite incluir enlaces de la organización, números de teléfono y otra información útil para su comunidad.</a:t>
            </a:r>
            <a:endParaRPr lang="en-US" sz="1050">
              <a:latin typeface="Work Sans"/>
            </a:endParaRPr>
          </a:p>
          <a:p>
            <a:pPr>
              <a:lnSpc>
                <a:spcPct val="115000"/>
              </a:lnSpc>
              <a:spcAft>
                <a:spcPts val="600"/>
              </a:spcAft>
              <a:buSzPts val="1100"/>
            </a:pPr>
            <a:r>
              <a:rPr lang="es-ES" sz="1050">
                <a:latin typeface="Work Sans"/>
                <a:sym typeface="Work Sans"/>
              </a:rPr>
              <a:t>Asegúrese de incluir la fecha de la última revisi</a:t>
            </a:r>
            <a:r>
              <a:rPr lang="es-ES" sz="1050">
                <a:ea typeface="+mn-lt"/>
                <a:cs typeface="+mn-lt"/>
                <a:sym typeface="Work Sans"/>
              </a:rPr>
              <a:t>ó</a:t>
            </a:r>
            <a:r>
              <a:rPr lang="es-ES" sz="1050">
                <a:latin typeface="Work Sans"/>
                <a:sym typeface="Work Sans"/>
              </a:rPr>
              <a:t>n en el folleto, ya que la información cambia rápidamente</a:t>
            </a:r>
            <a:r>
              <a:rPr lang="es-ES" sz="1300">
                <a:latin typeface="Work Sans"/>
                <a:sym typeface="Work Sans"/>
              </a:rPr>
              <a:t>.</a:t>
            </a:r>
            <a:endParaRPr lang="en-US" sz="1300">
              <a:latin typeface="Work Sans"/>
            </a:endParaRPr>
          </a:p>
        </p:txBody>
      </p:sp>
      <p:sp>
        <p:nvSpPr>
          <p:cNvPr id="68" name="Google Shape;56;p13">
            <a:extLst>
              <a:ext uri="{FF2B5EF4-FFF2-40B4-BE49-F238E27FC236}">
                <a16:creationId xmlns:a16="http://schemas.microsoft.com/office/drawing/2014/main" id="{95C9A9CA-D1A8-48D1-B494-F591F329258D}"/>
              </a:ext>
            </a:extLst>
          </p:cNvPr>
          <p:cNvSpPr/>
          <p:nvPr/>
        </p:nvSpPr>
        <p:spPr>
          <a:xfrm>
            <a:off x="1609544" y="8054886"/>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3</a:t>
            </a:r>
            <a:endParaRPr sz="2000" b="1">
              <a:solidFill>
                <a:srgbClr val="000000"/>
              </a:solidFill>
              <a:latin typeface="Work Sans"/>
              <a:ea typeface="Work Sans"/>
              <a:cs typeface="Work Sans"/>
              <a:sym typeface="Work Sans"/>
            </a:endParaRPr>
          </a:p>
        </p:txBody>
      </p:sp>
      <p:cxnSp>
        <p:nvCxnSpPr>
          <p:cNvPr id="69" name="Straight Arrow Connector 68">
            <a:extLst>
              <a:ext uri="{FF2B5EF4-FFF2-40B4-BE49-F238E27FC236}">
                <a16:creationId xmlns:a16="http://schemas.microsoft.com/office/drawing/2014/main" id="{47ACD0B0-6FCC-41DD-91A9-8BC889F28D69}"/>
              </a:ext>
            </a:extLst>
          </p:cNvPr>
          <p:cNvCxnSpPr>
            <a:cxnSpLocks/>
          </p:cNvCxnSpPr>
          <p:nvPr/>
        </p:nvCxnSpPr>
        <p:spPr>
          <a:xfrm flipV="1">
            <a:off x="5029200" y="7783826"/>
            <a:ext cx="0" cy="6201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0" name="Google Shape;56;p13">
            <a:extLst>
              <a:ext uri="{FF2B5EF4-FFF2-40B4-BE49-F238E27FC236}">
                <a16:creationId xmlns:a16="http://schemas.microsoft.com/office/drawing/2014/main" id="{D6A1928E-2F89-4E7B-895C-67FC11921563}"/>
              </a:ext>
            </a:extLst>
          </p:cNvPr>
          <p:cNvSpPr/>
          <p:nvPr/>
        </p:nvSpPr>
        <p:spPr>
          <a:xfrm>
            <a:off x="1560419" y="-3574512"/>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2</a:t>
            </a:r>
            <a:endParaRPr sz="2000" b="1">
              <a:solidFill>
                <a:srgbClr val="000000"/>
              </a:solidFill>
              <a:latin typeface="Work Sans"/>
              <a:ea typeface="Work Sans"/>
              <a:cs typeface="Work Sans"/>
              <a:sym typeface="Work Sans"/>
            </a:endParaRPr>
          </a:p>
        </p:txBody>
      </p:sp>
      <p:cxnSp>
        <p:nvCxnSpPr>
          <p:cNvPr id="71" name="Straight Arrow Connector 70">
            <a:extLst>
              <a:ext uri="{FF2B5EF4-FFF2-40B4-BE49-F238E27FC236}">
                <a16:creationId xmlns:a16="http://schemas.microsoft.com/office/drawing/2014/main" id="{F23EC02F-F116-43EF-BD31-4AECFA5E43BF}"/>
              </a:ext>
            </a:extLst>
          </p:cNvPr>
          <p:cNvCxnSpPr>
            <a:cxnSpLocks/>
          </p:cNvCxnSpPr>
          <p:nvPr/>
        </p:nvCxnSpPr>
        <p:spPr>
          <a:xfrm flipH="1">
            <a:off x="5016919" y="-577856"/>
            <a:ext cx="24562" cy="57785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2" name="Google Shape;55;p13">
            <a:extLst>
              <a:ext uri="{FF2B5EF4-FFF2-40B4-BE49-F238E27FC236}">
                <a16:creationId xmlns:a16="http://schemas.microsoft.com/office/drawing/2014/main" id="{9F1D4D9E-14C2-49D2-BAB2-4FEB946367CB}"/>
              </a:ext>
            </a:extLst>
          </p:cNvPr>
          <p:cNvSpPr/>
          <p:nvPr/>
        </p:nvSpPr>
        <p:spPr>
          <a:xfrm>
            <a:off x="1560419" y="-2982883"/>
            <a:ext cx="6837432" cy="2637041"/>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4999"/>
              </a:lnSpc>
            </a:pPr>
            <a:r>
              <a:rPr lang="es-VE" sz="1300" b="1">
                <a:latin typeface="Work Sans"/>
                <a:ea typeface="+mn-lt"/>
                <a:cs typeface="+mn-lt"/>
              </a:rPr>
              <a:t>Incluya información sobre los esfuerzos para la vacunación en su </a:t>
            </a:r>
            <a:r>
              <a:rPr lang="es-VE" sz="1300" b="1">
                <a:latin typeface="Work Sans"/>
                <a:ea typeface="+mn-lt"/>
                <a:cs typeface="+mn-lt"/>
                <a:sym typeface="Work Sans"/>
              </a:rPr>
              <a:t>área</a:t>
            </a:r>
            <a:r>
              <a:rPr lang="es-VE" sz="1300" b="1">
                <a:latin typeface="Work Sans"/>
                <a:ea typeface="+mn-lt"/>
                <a:cs typeface="+mn-lt"/>
              </a:rPr>
              <a:t>.</a:t>
            </a:r>
          </a:p>
          <a:p>
            <a:pPr>
              <a:lnSpc>
                <a:spcPct val="114999"/>
              </a:lnSpc>
              <a:spcAft>
                <a:spcPts val="1200"/>
              </a:spcAft>
            </a:pPr>
            <a:r>
              <a:rPr lang="es-VE" sz="1300">
                <a:latin typeface="Work Sans"/>
                <a:ea typeface="+mn-lt"/>
                <a:cs typeface="+mn-lt"/>
                <a:sym typeface="Work Sans"/>
              </a:rPr>
              <a:t>Utilice la parte superior de la contraportada del folleto para proporcionar recursos y enlaces para más información sobre la vacunación en el área.</a:t>
            </a:r>
            <a:endParaRPr lang="es-VE" sz="1300">
              <a:latin typeface="Work Sans"/>
              <a:ea typeface="Work Sans"/>
              <a:cs typeface="Work Sans"/>
            </a:endParaRPr>
          </a:p>
          <a:p>
            <a:r>
              <a:rPr lang="es-VE" sz="1300">
                <a:latin typeface="Work Sans"/>
                <a:ea typeface="+mn-lt"/>
                <a:cs typeface="+mn-lt"/>
                <a:sym typeface="Work Sans"/>
              </a:rPr>
              <a:t>El texto de este panel es completamente editable y se puede agregar nuevo texto pulsando el botón derecho del ratón en el borde de un cuadro de texto → </a:t>
            </a:r>
            <a:r>
              <a:rPr lang="es-VE" sz="1300">
                <a:latin typeface="Work Sans"/>
                <a:ea typeface="+mn-lt"/>
                <a:cs typeface="+mn-lt"/>
              </a:rPr>
              <a:t>seleccionando copiar en el menú </a:t>
            </a:r>
            <a:r>
              <a:rPr lang="es-VE" sz="1300">
                <a:latin typeface="Work Sans"/>
                <a:ea typeface="+mn-lt"/>
                <a:cs typeface="+mn-lt"/>
                <a:sym typeface="Work Sans"/>
              </a:rPr>
              <a:t>→ pulse el botón derecho del ratón en el lugar en el que desea que aparezca el nuevo cuadro de texto → </a:t>
            </a:r>
            <a:r>
              <a:rPr lang="es-VE" sz="1300">
                <a:latin typeface="Work Sans"/>
                <a:ea typeface="+mn-lt"/>
                <a:cs typeface="+mn-lt"/>
              </a:rPr>
              <a:t>seleccione Pegar en el menú.</a:t>
            </a:r>
          </a:p>
        </p:txBody>
      </p:sp>
      <p:pic>
        <p:nvPicPr>
          <p:cNvPr id="66" name="Picture 65" descr="A screenshot of a video game&#10;&#10;Description automatically generated with low confidence">
            <a:extLst>
              <a:ext uri="{FF2B5EF4-FFF2-40B4-BE49-F238E27FC236}">
                <a16:creationId xmlns:a16="http://schemas.microsoft.com/office/drawing/2014/main" id="{3F351B26-7184-420E-9B02-C5C15C30CC0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26025" y="6482995"/>
            <a:ext cx="1129218" cy="606176"/>
          </a:xfrm>
          <a:prstGeom prst="rect">
            <a:avLst/>
          </a:prstGeom>
        </p:spPr>
      </p:pic>
      <p:sp>
        <p:nvSpPr>
          <p:cNvPr id="67" name="TextBox 66">
            <a:extLst>
              <a:ext uri="{FF2B5EF4-FFF2-40B4-BE49-F238E27FC236}">
                <a16:creationId xmlns:a16="http://schemas.microsoft.com/office/drawing/2014/main" id="{D73B1652-ECAC-4FDC-B9CB-A59636E661F9}"/>
              </a:ext>
            </a:extLst>
          </p:cNvPr>
          <p:cNvSpPr txBox="1"/>
          <p:nvPr/>
        </p:nvSpPr>
        <p:spPr>
          <a:xfrm>
            <a:off x="3581543" y="5824418"/>
            <a:ext cx="2951392" cy="484748"/>
          </a:xfrm>
          <a:prstGeom prst="rect">
            <a:avLst/>
          </a:prstGeom>
          <a:noFill/>
        </p:spPr>
        <p:txBody>
          <a:bodyPr wrap="square" lIns="0" tIns="0" rIns="0" bIns="0" rtlCol="0" anchor="t">
            <a:spAutoFit/>
          </a:bodyPr>
          <a:lstStyle/>
          <a:p>
            <a:pPr algn="ctr">
              <a:spcAft>
                <a:spcPts val="600"/>
              </a:spcAft>
            </a:pPr>
            <a:r>
              <a:rPr lang="en-US" sz="1050" dirty="0"/>
              <a:t>Para </a:t>
            </a:r>
            <a:r>
              <a:rPr lang="en-US" sz="1050" dirty="0" err="1"/>
              <a:t>respuestas</a:t>
            </a:r>
            <a:r>
              <a:rPr lang="en-US" sz="1050" dirty="0"/>
              <a:t> a </a:t>
            </a:r>
            <a:r>
              <a:rPr lang="en-US" sz="1050" dirty="0" err="1"/>
              <a:t>preguntas</a:t>
            </a:r>
            <a:r>
              <a:rPr lang="en-US" sz="1050" dirty="0"/>
              <a:t> </a:t>
            </a:r>
            <a:r>
              <a:rPr lang="en-US" sz="1050" dirty="0" err="1"/>
              <a:t>frecuentes</a:t>
            </a:r>
            <a:r>
              <a:rPr lang="en-US" sz="1050" dirty="0"/>
              <a:t> </a:t>
            </a:r>
            <a:r>
              <a:rPr lang="en-US" sz="1050" dirty="0" err="1"/>
              <a:t>sobre</a:t>
            </a:r>
            <a:r>
              <a:rPr lang="en-US" sz="1050" dirty="0"/>
              <a:t> </a:t>
            </a:r>
            <a:br>
              <a:rPr lang="en-US" sz="1050" dirty="0"/>
            </a:br>
            <a:r>
              <a:rPr lang="en-US" sz="1050" dirty="0"/>
              <a:t>COVID-19 </a:t>
            </a:r>
            <a:r>
              <a:rPr lang="en-US" sz="1050" dirty="0" err="1"/>
              <a:t>visite</a:t>
            </a:r>
            <a:r>
              <a:rPr lang="en-US" sz="1050" dirty="0"/>
              <a:t> </a:t>
            </a:r>
            <a:r>
              <a:rPr lang="en-US" sz="1050" b="1" dirty="0"/>
              <a:t>Migrant Clinicians Network</a:t>
            </a:r>
            <a:r>
              <a:rPr lang="en-US" sz="1050" dirty="0"/>
              <a:t> (MCN):</a:t>
            </a:r>
            <a:br>
              <a:rPr lang="en-US" sz="1050" dirty="0"/>
            </a:br>
            <a:r>
              <a:rPr lang="es-MX" sz="1050" dirty="0">
                <a:ea typeface="+mn-lt"/>
                <a:cs typeface="+mn-lt"/>
              </a:rPr>
              <a:t>https://bit.ly/3Cf3dTk</a:t>
            </a:r>
            <a:endParaRPr lang="en-US" sz="1050" dirty="0"/>
          </a:p>
        </p:txBody>
      </p:sp>
      <p:sp>
        <p:nvSpPr>
          <p:cNvPr id="3" name="TextBox 2">
            <a:extLst>
              <a:ext uri="{FF2B5EF4-FFF2-40B4-BE49-F238E27FC236}">
                <a16:creationId xmlns:a16="http://schemas.microsoft.com/office/drawing/2014/main" id="{0A83F390-145A-B9D9-F37A-918C81CFA62C}"/>
              </a:ext>
            </a:extLst>
          </p:cNvPr>
          <p:cNvSpPr txBox="1"/>
          <p:nvPr/>
        </p:nvSpPr>
        <p:spPr>
          <a:xfrm>
            <a:off x="247701" y="6692855"/>
            <a:ext cx="2380265" cy="807913"/>
          </a:xfrm>
          <a:prstGeom prst="rect">
            <a:avLst/>
          </a:prstGeom>
          <a:noFill/>
        </p:spPr>
        <p:txBody>
          <a:bodyPr wrap="square" lIns="0" tIns="0" rIns="0" bIns="0" rtlCol="0" anchor="t">
            <a:spAutoFit/>
          </a:bodyPr>
          <a:lstStyle/>
          <a:p>
            <a:pPr marL="171450" indent="-171450">
              <a:spcAft>
                <a:spcPts val="300"/>
              </a:spcAft>
              <a:buClr>
                <a:srgbClr val="0E5299"/>
              </a:buClr>
              <a:buSzPct val="225000"/>
              <a:buFont typeface="Calibri" panose="020F0502020204030204" pitchFamily="34" charset="0"/>
              <a:buChar char="₊"/>
            </a:pPr>
            <a:r>
              <a:rPr lang="es-ES" sz="1050" dirty="0"/>
              <a:t>Para las personas embarazadas, amamantando o tratando de quedar embarazadas, las vacunas son muy importantes para que se mantengan ellas y sus bebés sanos.</a:t>
            </a:r>
          </a:p>
        </p:txBody>
      </p:sp>
      <p:cxnSp>
        <p:nvCxnSpPr>
          <p:cNvPr id="6" name="Straight Connector 5">
            <a:extLst>
              <a:ext uri="{FF2B5EF4-FFF2-40B4-BE49-F238E27FC236}">
                <a16:creationId xmlns:a16="http://schemas.microsoft.com/office/drawing/2014/main" id="{A82C08E2-EC79-E403-0E35-A4236776610B}"/>
              </a:ext>
            </a:extLst>
          </p:cNvPr>
          <p:cNvCxnSpPr>
            <a:cxnSpLocks/>
          </p:cNvCxnSpPr>
          <p:nvPr/>
        </p:nvCxnSpPr>
        <p:spPr>
          <a:xfrm>
            <a:off x="7106842" y="7002161"/>
            <a:ext cx="2544126" cy="0"/>
          </a:xfrm>
          <a:prstGeom prst="line">
            <a:avLst/>
          </a:prstGeom>
          <a:noFill/>
          <a:ln w="28575" cap="flat" cmpd="sng" algn="ctr">
            <a:solidFill>
              <a:srgbClr val="FFC000"/>
            </a:solidFill>
            <a:prstDash val="solid"/>
            <a:miter lim="800000"/>
          </a:ln>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6A772E7-9BA8-03DA-80A8-1057CCF37AD8}"/>
              </a:ext>
            </a:extLst>
          </p:cNvPr>
          <p:cNvSpPr txBox="1"/>
          <p:nvPr/>
        </p:nvSpPr>
        <p:spPr>
          <a:xfrm>
            <a:off x="507364" y="218162"/>
            <a:ext cx="2630951" cy="461665"/>
          </a:xfrm>
          <a:prstGeom prst="rect">
            <a:avLst/>
          </a:prstGeom>
          <a:noFill/>
        </p:spPr>
        <p:txBody>
          <a:bodyPr wrap="square" lIns="0" tIns="0" rIns="0" bIns="0" rtlCol="0" anchor="t">
            <a:spAutoFit/>
          </a:bodyPr>
          <a:lstStyle/>
          <a:p>
            <a:r>
              <a:rPr lang="es-ES" sz="1500" b="1" dirty="0">
                <a:solidFill>
                  <a:srgbClr val="0E5299"/>
                </a:solidFill>
                <a:cs typeface="Calibri"/>
              </a:rPr>
              <a:t>LAS VACUNAS CONTRA COVID-19 SON SEGURAS Y EFECTIVAS</a:t>
            </a:r>
          </a:p>
        </p:txBody>
      </p:sp>
      <p:pic>
        <p:nvPicPr>
          <p:cNvPr id="8" name="Graphic 7">
            <a:extLst>
              <a:ext uri="{FF2B5EF4-FFF2-40B4-BE49-F238E27FC236}">
                <a16:creationId xmlns:a16="http://schemas.microsoft.com/office/drawing/2014/main" id="{DCF7D0A5-5F2F-F2A2-8F94-55C0CA77A69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257962">
            <a:off x="128161" y="235914"/>
            <a:ext cx="372078" cy="358903"/>
          </a:xfrm>
          <a:prstGeom prst="rect">
            <a:avLst/>
          </a:prstGeom>
        </p:spPr>
      </p:pic>
      <p:sp>
        <p:nvSpPr>
          <p:cNvPr id="13" name="TextBox 12">
            <a:extLst>
              <a:ext uri="{FF2B5EF4-FFF2-40B4-BE49-F238E27FC236}">
                <a16:creationId xmlns:a16="http://schemas.microsoft.com/office/drawing/2014/main" id="{8901EC07-7A33-1F46-8362-B85020FAB7DB}"/>
              </a:ext>
            </a:extLst>
          </p:cNvPr>
          <p:cNvSpPr txBox="1"/>
          <p:nvPr/>
        </p:nvSpPr>
        <p:spPr>
          <a:xfrm>
            <a:off x="6797292" y="4722490"/>
            <a:ext cx="3201118" cy="1186479"/>
          </a:xfrm>
          <a:prstGeom prst="rect">
            <a:avLst/>
          </a:prstGeom>
          <a:noFill/>
        </p:spPr>
        <p:txBody>
          <a:bodyPr wrap="square" lIns="91440" tIns="45720" rIns="91440" bIns="45720" rtlCol="0" anchor="t">
            <a:spAutoFit/>
          </a:bodyPr>
          <a:lstStyle/>
          <a:p>
            <a:pPr algn="ctr">
              <a:lnSpc>
                <a:spcPct val="90000"/>
              </a:lnSpc>
              <a:spcAft>
                <a:spcPts val="400"/>
              </a:spcAft>
              <a:buClr>
                <a:srgbClr val="FFC000"/>
              </a:buClr>
            </a:pPr>
            <a:r>
              <a:rPr lang="es-ES" sz="3400" b="1" dirty="0" err="1">
                <a:solidFill>
                  <a:schemeClr val="bg1"/>
                </a:solidFill>
                <a:ea typeface="+mn-lt"/>
                <a:cs typeface="+mn-lt"/>
              </a:rPr>
              <a:t>Prot</a:t>
            </a:r>
            <a:r>
              <a:rPr lang="en-US" sz="3400" b="1" dirty="0" err="1">
                <a:solidFill>
                  <a:schemeClr val="bg1"/>
                </a:solidFill>
                <a:ea typeface="+mn-lt"/>
                <a:cs typeface="+mn-lt"/>
              </a:rPr>
              <a:t>éjase</a:t>
            </a:r>
            <a:r>
              <a:rPr lang="en-US" sz="3400" b="1" dirty="0">
                <a:solidFill>
                  <a:schemeClr val="bg1"/>
                </a:solidFill>
                <a:ea typeface="+mn-lt"/>
                <a:cs typeface="+mn-lt"/>
              </a:rPr>
              <a:t> contra </a:t>
            </a:r>
            <a:r>
              <a:rPr lang="en-US" sz="4400" b="1" dirty="0">
                <a:solidFill>
                  <a:schemeClr val="bg1"/>
                </a:solidFill>
                <a:ea typeface="+mn-lt"/>
                <a:cs typeface="+mn-lt"/>
              </a:rPr>
              <a:t>COVID-19</a:t>
            </a:r>
            <a:endParaRPr lang="en-US" sz="3200" b="1" dirty="0">
              <a:solidFill>
                <a:schemeClr val="bg1"/>
              </a:solidFill>
              <a:ea typeface="+mn-lt"/>
              <a:cs typeface="+mn-lt"/>
            </a:endParaRPr>
          </a:p>
        </p:txBody>
      </p:sp>
      <p:grpSp>
        <p:nvGrpSpPr>
          <p:cNvPr id="2" name="Group 1">
            <a:extLst>
              <a:ext uri="{FF2B5EF4-FFF2-40B4-BE49-F238E27FC236}">
                <a16:creationId xmlns:a16="http://schemas.microsoft.com/office/drawing/2014/main" id="{0C339C9D-4AAF-CA1C-DE0E-FCCF4E9E9527}"/>
              </a:ext>
            </a:extLst>
          </p:cNvPr>
          <p:cNvGrpSpPr/>
          <p:nvPr/>
        </p:nvGrpSpPr>
        <p:grpSpPr>
          <a:xfrm>
            <a:off x="2539026" y="6769557"/>
            <a:ext cx="630521" cy="840226"/>
            <a:chOff x="593949" y="5126893"/>
            <a:chExt cx="676139" cy="901015"/>
          </a:xfrm>
        </p:grpSpPr>
        <p:pic>
          <p:nvPicPr>
            <p:cNvPr id="5" name="Picture 4" descr="A person wearing a mask&#10;&#10;Description automatically generated with medium confidence">
              <a:extLst>
                <a:ext uri="{FF2B5EF4-FFF2-40B4-BE49-F238E27FC236}">
                  <a16:creationId xmlns:a16="http://schemas.microsoft.com/office/drawing/2014/main" id="{1DC5D7E4-9D42-C1D7-4F18-5770A2A1A4D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28420" y="5126893"/>
              <a:ext cx="641668" cy="849345"/>
            </a:xfrm>
            <a:prstGeom prst="rect">
              <a:avLst/>
            </a:prstGeom>
          </p:spPr>
        </p:pic>
        <p:sp>
          <p:nvSpPr>
            <p:cNvPr id="9" name="Rectangle 8">
              <a:extLst>
                <a:ext uri="{FF2B5EF4-FFF2-40B4-BE49-F238E27FC236}">
                  <a16:creationId xmlns:a16="http://schemas.microsoft.com/office/drawing/2014/main" id="{4EAF1694-73D9-B667-C37A-11D73E9889C8}"/>
                </a:ext>
              </a:extLst>
            </p:cNvPr>
            <p:cNvSpPr/>
            <p:nvPr/>
          </p:nvSpPr>
          <p:spPr>
            <a:xfrm>
              <a:off x="593949" y="5784850"/>
              <a:ext cx="641668" cy="243058"/>
            </a:xfrm>
            <a:prstGeom prst="rect">
              <a:avLst/>
            </a:prstGeom>
            <a:gradFill flip="none" rotWithShape="1">
              <a:gsLst>
                <a:gs pos="0">
                  <a:schemeClr val="bg1"/>
                </a:gs>
                <a:gs pos="50000">
                  <a:schemeClr val="bg1"/>
                </a:gs>
                <a:gs pos="100000">
                  <a:srgbClr val="FFFFFF">
                    <a:shade val="100000"/>
                    <a:satMod val="115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63628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Rectangle 106">
            <a:extLst>
              <a:ext uri="{FF2B5EF4-FFF2-40B4-BE49-F238E27FC236}">
                <a16:creationId xmlns:a16="http://schemas.microsoft.com/office/drawing/2014/main" id="{0D224C6D-E8EF-4211-9756-6DC6C615AA6C}"/>
              </a:ext>
            </a:extLst>
          </p:cNvPr>
          <p:cNvSpPr/>
          <p:nvPr/>
        </p:nvSpPr>
        <p:spPr>
          <a:xfrm>
            <a:off x="6752666" y="2412461"/>
            <a:ext cx="3314700" cy="792630"/>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AE17B11B-52C6-47D5-B28A-E51F8EAE0034}"/>
              </a:ext>
            </a:extLst>
          </p:cNvPr>
          <p:cNvSpPr/>
          <p:nvPr/>
        </p:nvSpPr>
        <p:spPr>
          <a:xfrm>
            <a:off x="6743700" y="-2345"/>
            <a:ext cx="3314700" cy="737353"/>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person, outdoor&#10;&#10;Description automatically generated">
            <a:extLst>
              <a:ext uri="{FF2B5EF4-FFF2-40B4-BE49-F238E27FC236}">
                <a16:creationId xmlns:a16="http://schemas.microsoft.com/office/drawing/2014/main" id="{7F08F341-63C8-4E34-8EF8-33FB31D3C1DF}"/>
              </a:ext>
            </a:extLst>
          </p:cNvPr>
          <p:cNvPicPr>
            <a:picLocks noChangeAspect="1"/>
          </p:cNvPicPr>
          <p:nvPr/>
        </p:nvPicPr>
        <p:blipFill rotWithShape="1">
          <a:blip r:embed="rId3">
            <a:extLst>
              <a:ext uri="{28A0092B-C50C-407E-A947-70E740481C1C}">
                <a14:useLocalDpi xmlns:a14="http://schemas.microsoft.com/office/drawing/2010/main" val="0"/>
              </a:ext>
            </a:extLst>
          </a:blip>
          <a:srcRect l="157" t="2198" r="5067" b="27522"/>
          <a:stretch/>
        </p:blipFill>
        <p:spPr>
          <a:xfrm>
            <a:off x="-4" y="-1"/>
            <a:ext cx="3371851" cy="1672135"/>
          </a:xfrm>
          <a:prstGeom prst="rect">
            <a:avLst/>
          </a:prstGeom>
        </p:spPr>
      </p:pic>
      <p:sp>
        <p:nvSpPr>
          <p:cNvPr id="89" name="Rectangle 88">
            <a:extLst>
              <a:ext uri="{FF2B5EF4-FFF2-40B4-BE49-F238E27FC236}">
                <a16:creationId xmlns:a16="http://schemas.microsoft.com/office/drawing/2014/main" id="{1514A06F-6C9B-400A-813A-0BB94C3D4BDA}"/>
              </a:ext>
            </a:extLst>
          </p:cNvPr>
          <p:cNvSpPr/>
          <p:nvPr/>
        </p:nvSpPr>
        <p:spPr>
          <a:xfrm>
            <a:off x="3371847" y="-2344"/>
            <a:ext cx="3371851" cy="737352"/>
          </a:xfrm>
          <a:prstGeom prst="rect">
            <a:avLst/>
          </a:prstGeom>
          <a:gradFill flip="none" rotWithShape="1">
            <a:gsLst>
              <a:gs pos="0">
                <a:srgbClr val="0E5299">
                  <a:alpha val="76000"/>
                </a:srgbClr>
              </a:gs>
              <a:gs pos="63000">
                <a:srgbClr val="0E5299">
                  <a:alpha val="86000"/>
                </a:srgbClr>
              </a:gs>
              <a:gs pos="100000">
                <a:srgbClr val="0E529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6E25588B-FE07-48CB-A7BA-42DD444F277B}"/>
              </a:ext>
            </a:extLst>
          </p:cNvPr>
          <p:cNvSpPr txBox="1"/>
          <p:nvPr/>
        </p:nvSpPr>
        <p:spPr>
          <a:xfrm>
            <a:off x="3871329" y="200535"/>
            <a:ext cx="2372892" cy="443198"/>
          </a:xfrm>
          <a:prstGeom prst="rect">
            <a:avLst/>
          </a:prstGeom>
          <a:noFill/>
        </p:spPr>
        <p:txBody>
          <a:bodyPr wrap="square" lIns="0" tIns="0" rIns="0" bIns="0" rtlCol="0" anchor="t">
            <a:spAutoFit/>
          </a:bodyPr>
          <a:lstStyle/>
          <a:p>
            <a:pPr algn="ctr">
              <a:lnSpc>
                <a:spcPct val="90000"/>
              </a:lnSpc>
              <a:spcAft>
                <a:spcPts val="600"/>
              </a:spcAft>
            </a:pPr>
            <a:r>
              <a:rPr lang="es-ES" sz="1600" b="1" dirty="0">
                <a:solidFill>
                  <a:schemeClr val="bg1"/>
                </a:solidFill>
              </a:rPr>
              <a:t>LO QUE HAY QUE SABER AL VACUNARSE </a:t>
            </a:r>
          </a:p>
        </p:txBody>
      </p:sp>
      <p:grpSp>
        <p:nvGrpSpPr>
          <p:cNvPr id="10" name="Group 9">
            <a:extLst>
              <a:ext uri="{FF2B5EF4-FFF2-40B4-BE49-F238E27FC236}">
                <a16:creationId xmlns:a16="http://schemas.microsoft.com/office/drawing/2014/main" id="{AB2EF966-EA80-F656-A146-090DA90D64C8}"/>
              </a:ext>
            </a:extLst>
          </p:cNvPr>
          <p:cNvGrpSpPr/>
          <p:nvPr/>
        </p:nvGrpSpPr>
        <p:grpSpPr>
          <a:xfrm>
            <a:off x="3667640" y="4299502"/>
            <a:ext cx="2787897" cy="1535374"/>
            <a:chOff x="3667640" y="4388880"/>
            <a:chExt cx="2787897" cy="1535374"/>
          </a:xfrm>
        </p:grpSpPr>
        <p:grpSp>
          <p:nvGrpSpPr>
            <p:cNvPr id="27" name="Group 26">
              <a:extLst>
                <a:ext uri="{FF2B5EF4-FFF2-40B4-BE49-F238E27FC236}">
                  <a16:creationId xmlns:a16="http://schemas.microsoft.com/office/drawing/2014/main" id="{4FD3EC11-B334-473F-BCC6-24366A951BED}"/>
                </a:ext>
              </a:extLst>
            </p:cNvPr>
            <p:cNvGrpSpPr/>
            <p:nvPr/>
          </p:nvGrpSpPr>
          <p:grpSpPr>
            <a:xfrm>
              <a:off x="3667640" y="4388880"/>
              <a:ext cx="1154032" cy="1409202"/>
              <a:chOff x="3709655" y="4315161"/>
              <a:chExt cx="1154032" cy="1409202"/>
            </a:xfrm>
          </p:grpSpPr>
          <p:grpSp>
            <p:nvGrpSpPr>
              <p:cNvPr id="6" name="Group 5">
                <a:extLst>
                  <a:ext uri="{FF2B5EF4-FFF2-40B4-BE49-F238E27FC236}">
                    <a16:creationId xmlns:a16="http://schemas.microsoft.com/office/drawing/2014/main" id="{4C3BAA96-8C90-41D8-A7B5-0119B6C9224E}"/>
                  </a:ext>
                </a:extLst>
              </p:cNvPr>
              <p:cNvGrpSpPr/>
              <p:nvPr/>
            </p:nvGrpSpPr>
            <p:grpSpPr>
              <a:xfrm>
                <a:off x="3830342" y="4315161"/>
                <a:ext cx="912659" cy="912659"/>
                <a:chOff x="4125623" y="3537465"/>
                <a:chExt cx="1906877" cy="1906877"/>
              </a:xfrm>
            </p:grpSpPr>
            <p:sp>
              <p:nvSpPr>
                <p:cNvPr id="63" name="Rectangle 62">
                  <a:extLst>
                    <a:ext uri="{FF2B5EF4-FFF2-40B4-BE49-F238E27FC236}">
                      <a16:creationId xmlns:a16="http://schemas.microsoft.com/office/drawing/2014/main" id="{475462CB-7506-47B5-BEF3-D13CAE4F1353}"/>
                    </a:ext>
                  </a:extLst>
                </p:cNvPr>
                <p:cNvSpPr/>
                <p:nvPr/>
              </p:nvSpPr>
              <p:spPr>
                <a:xfrm>
                  <a:off x="4125623" y="3537465"/>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3">
                  <a:extLst>
                    <a:ext uri="{FF2B5EF4-FFF2-40B4-BE49-F238E27FC236}">
                      <a16:creationId xmlns:a16="http://schemas.microsoft.com/office/drawing/2014/main" id="{5CABCE15-D27A-47DA-946E-92F6653B15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93589" y="3691146"/>
                  <a:ext cx="1599516" cy="1599516"/>
                </a:xfrm>
                <a:prstGeom prst="rect">
                  <a:avLst/>
                </a:prstGeom>
              </p:spPr>
            </p:pic>
          </p:grpSp>
          <p:sp>
            <p:nvSpPr>
              <p:cNvPr id="74" name="TextBox 73">
                <a:extLst>
                  <a:ext uri="{FF2B5EF4-FFF2-40B4-BE49-F238E27FC236}">
                    <a16:creationId xmlns:a16="http://schemas.microsoft.com/office/drawing/2014/main" id="{A34D6256-75F4-4D11-9E4D-F4ABDB12E451}"/>
                  </a:ext>
                </a:extLst>
              </p:cNvPr>
              <p:cNvSpPr txBox="1"/>
              <p:nvPr/>
            </p:nvSpPr>
            <p:spPr>
              <a:xfrm>
                <a:off x="3709655" y="5267315"/>
                <a:ext cx="1154032" cy="457048"/>
              </a:xfrm>
              <a:prstGeom prst="rect">
                <a:avLst/>
              </a:prstGeom>
              <a:noFill/>
            </p:spPr>
            <p:txBody>
              <a:bodyPr wrap="square" lIns="0" tIns="0" rIns="0" bIns="0" rtlCol="0">
                <a:spAutoFit/>
              </a:bodyPr>
              <a:lstStyle/>
              <a:p>
                <a:pPr algn="ctr">
                  <a:lnSpc>
                    <a:spcPct val="90000"/>
                  </a:lnSpc>
                  <a:spcAft>
                    <a:spcPts val="600"/>
                  </a:spcAft>
                </a:pPr>
                <a:r>
                  <a:rPr lang="es-ES" sz="1100" b="1" dirty="0"/>
                  <a:t>Se sentirá mejor </a:t>
                </a:r>
                <a:br>
                  <a:rPr lang="es-ES" sz="1100" b="1" dirty="0"/>
                </a:br>
                <a:r>
                  <a:rPr lang="es-ES" sz="1100" b="1" dirty="0"/>
                  <a:t>después de </a:t>
                </a:r>
                <a:br>
                  <a:rPr lang="es-ES" sz="1100" b="1" dirty="0"/>
                </a:br>
                <a:r>
                  <a:rPr lang="es-ES" sz="1100" b="1" dirty="0"/>
                  <a:t>unos días.</a:t>
                </a:r>
              </a:p>
            </p:txBody>
          </p:sp>
        </p:grpSp>
        <p:grpSp>
          <p:nvGrpSpPr>
            <p:cNvPr id="29" name="Group 28">
              <a:extLst>
                <a:ext uri="{FF2B5EF4-FFF2-40B4-BE49-F238E27FC236}">
                  <a16:creationId xmlns:a16="http://schemas.microsoft.com/office/drawing/2014/main" id="{7D2CB385-2E8F-4957-A6FF-8EAA8DF3FEDC}"/>
                </a:ext>
              </a:extLst>
            </p:cNvPr>
            <p:cNvGrpSpPr/>
            <p:nvPr/>
          </p:nvGrpSpPr>
          <p:grpSpPr>
            <a:xfrm>
              <a:off x="5127570" y="4389477"/>
              <a:ext cx="1327967" cy="1534777"/>
              <a:chOff x="5139982" y="4315758"/>
              <a:chExt cx="1327967" cy="1534777"/>
            </a:xfrm>
          </p:grpSpPr>
          <p:grpSp>
            <p:nvGrpSpPr>
              <p:cNvPr id="7" name="Group 6">
                <a:extLst>
                  <a:ext uri="{FF2B5EF4-FFF2-40B4-BE49-F238E27FC236}">
                    <a16:creationId xmlns:a16="http://schemas.microsoft.com/office/drawing/2014/main" id="{E53BD4F8-AFAC-4BB2-8D4D-6D1B2FDADE7F}"/>
                  </a:ext>
                </a:extLst>
              </p:cNvPr>
              <p:cNvGrpSpPr/>
              <p:nvPr/>
            </p:nvGrpSpPr>
            <p:grpSpPr>
              <a:xfrm>
                <a:off x="5339134" y="4315758"/>
                <a:ext cx="912659" cy="912659"/>
                <a:chOff x="5170426" y="3880938"/>
                <a:chExt cx="1906876" cy="1906877"/>
              </a:xfrm>
            </p:grpSpPr>
            <p:sp>
              <p:nvSpPr>
                <p:cNvPr id="65" name="Rectangle 64">
                  <a:extLst>
                    <a:ext uri="{FF2B5EF4-FFF2-40B4-BE49-F238E27FC236}">
                      <a16:creationId xmlns:a16="http://schemas.microsoft.com/office/drawing/2014/main" id="{4D389D62-A03D-46AE-B379-DEA9A654EFD2}"/>
                    </a:ext>
                  </a:extLst>
                </p:cNvPr>
                <p:cNvSpPr/>
                <p:nvPr/>
              </p:nvSpPr>
              <p:spPr>
                <a:xfrm>
                  <a:off x="5170426" y="3880938"/>
                  <a:ext cx="1906876"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2982380A-5821-4881-8F72-A31E399D9B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238568" y="3931315"/>
                  <a:ext cx="1806122" cy="1806122"/>
                </a:xfrm>
                <a:prstGeom prst="rect">
                  <a:avLst/>
                </a:prstGeom>
              </p:spPr>
            </p:pic>
          </p:grpSp>
          <p:sp>
            <p:nvSpPr>
              <p:cNvPr id="75" name="TextBox 74">
                <a:extLst>
                  <a:ext uri="{FF2B5EF4-FFF2-40B4-BE49-F238E27FC236}">
                    <a16:creationId xmlns:a16="http://schemas.microsoft.com/office/drawing/2014/main" id="{9494E1F9-E0B9-48F3-A35C-C638E094663E}"/>
                  </a:ext>
                </a:extLst>
              </p:cNvPr>
              <p:cNvSpPr txBox="1"/>
              <p:nvPr/>
            </p:nvSpPr>
            <p:spPr>
              <a:xfrm>
                <a:off x="5139982" y="5268837"/>
                <a:ext cx="1327967" cy="581698"/>
              </a:xfrm>
              <a:prstGeom prst="rect">
                <a:avLst/>
              </a:prstGeom>
              <a:noFill/>
            </p:spPr>
            <p:txBody>
              <a:bodyPr wrap="square" lIns="0" tIns="0" rIns="0" bIns="0" rtlCol="0" anchor="t">
                <a:spAutoFit/>
              </a:bodyPr>
              <a:lstStyle/>
              <a:p>
                <a:pPr algn="ctr">
                  <a:lnSpc>
                    <a:spcPct val="90000"/>
                  </a:lnSpc>
                  <a:spcAft>
                    <a:spcPts val="600"/>
                  </a:spcAft>
                </a:pPr>
                <a:r>
                  <a:rPr lang="es-ES" sz="1050" b="1" dirty="0"/>
                  <a:t> </a:t>
                </a:r>
                <a:r>
                  <a:rPr lang="es-ES" sz="1050" b="1" dirty="0">
                    <a:ea typeface="+mn-lt"/>
                    <a:cs typeface="+mn-lt"/>
                  </a:rPr>
                  <a:t>Se considera que usted </a:t>
                </a:r>
                <a:br>
                  <a:rPr lang="es-ES" sz="1050" b="1" dirty="0">
                    <a:ea typeface="+mn-lt"/>
                    <a:cs typeface="+mn-lt"/>
                  </a:rPr>
                </a:br>
                <a:r>
                  <a:rPr lang="es-ES" sz="1050" b="1" dirty="0">
                    <a:ea typeface="+mn-lt"/>
                    <a:cs typeface="+mn-lt"/>
                  </a:rPr>
                  <a:t>está al día una vez que haya recibido la o las dosis necesarias.</a:t>
                </a:r>
              </a:p>
            </p:txBody>
          </p:sp>
        </p:grpSp>
      </p:grpSp>
      <p:grpSp>
        <p:nvGrpSpPr>
          <p:cNvPr id="26" name="Group 25">
            <a:extLst>
              <a:ext uri="{FF2B5EF4-FFF2-40B4-BE49-F238E27FC236}">
                <a16:creationId xmlns:a16="http://schemas.microsoft.com/office/drawing/2014/main" id="{30E48A02-8458-475B-8BCE-CF41ED4A85EA}"/>
              </a:ext>
            </a:extLst>
          </p:cNvPr>
          <p:cNvGrpSpPr/>
          <p:nvPr/>
        </p:nvGrpSpPr>
        <p:grpSpPr>
          <a:xfrm>
            <a:off x="3513268" y="5993124"/>
            <a:ext cx="2795829" cy="1546783"/>
            <a:chOff x="3605605" y="5978678"/>
            <a:chExt cx="2795829" cy="1546783"/>
          </a:xfrm>
        </p:grpSpPr>
        <p:grpSp>
          <p:nvGrpSpPr>
            <p:cNvPr id="25" name="Group 24">
              <a:extLst>
                <a:ext uri="{FF2B5EF4-FFF2-40B4-BE49-F238E27FC236}">
                  <a16:creationId xmlns:a16="http://schemas.microsoft.com/office/drawing/2014/main" id="{CDDE8E62-6C13-40D3-B7FE-BEC4C648D3A7}"/>
                </a:ext>
              </a:extLst>
            </p:cNvPr>
            <p:cNvGrpSpPr/>
            <p:nvPr/>
          </p:nvGrpSpPr>
          <p:grpSpPr>
            <a:xfrm>
              <a:off x="3605605" y="5981826"/>
              <a:ext cx="1443194" cy="1469768"/>
              <a:chOff x="3605605" y="5981826"/>
              <a:chExt cx="1443194" cy="1469768"/>
            </a:xfrm>
          </p:grpSpPr>
          <p:grpSp>
            <p:nvGrpSpPr>
              <p:cNvPr id="17" name="Group 16">
                <a:extLst>
                  <a:ext uri="{FF2B5EF4-FFF2-40B4-BE49-F238E27FC236}">
                    <a16:creationId xmlns:a16="http://schemas.microsoft.com/office/drawing/2014/main" id="{B8583C2F-7784-4FCC-BD67-F89B45AAAB25}"/>
                  </a:ext>
                </a:extLst>
              </p:cNvPr>
              <p:cNvGrpSpPr/>
              <p:nvPr/>
            </p:nvGrpSpPr>
            <p:grpSpPr>
              <a:xfrm>
                <a:off x="3887492" y="5981826"/>
                <a:ext cx="912658" cy="912658"/>
                <a:chOff x="670449" y="6616319"/>
                <a:chExt cx="1906877" cy="1906877"/>
              </a:xfrm>
            </p:grpSpPr>
            <p:sp>
              <p:nvSpPr>
                <p:cNvPr id="67" name="Rectangle 66">
                  <a:extLst>
                    <a:ext uri="{FF2B5EF4-FFF2-40B4-BE49-F238E27FC236}">
                      <a16:creationId xmlns:a16="http://schemas.microsoft.com/office/drawing/2014/main" id="{0D9D98DC-A3DE-4819-BACD-1451DB23D2BA}"/>
                    </a:ext>
                  </a:extLst>
                </p:cNvPr>
                <p:cNvSpPr/>
                <p:nvPr/>
              </p:nvSpPr>
              <p:spPr>
                <a:xfrm>
                  <a:off x="670449" y="6616319"/>
                  <a:ext cx="1906877" cy="1906877"/>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Graphic 67">
                  <a:extLst>
                    <a:ext uri="{FF2B5EF4-FFF2-40B4-BE49-F238E27FC236}">
                      <a16:creationId xmlns:a16="http://schemas.microsoft.com/office/drawing/2014/main" id="{108C51B7-80EA-4AA9-9180-F79C7FB586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9285" y="6689123"/>
                  <a:ext cx="1580313" cy="1761267"/>
                </a:xfrm>
                <a:prstGeom prst="rect">
                  <a:avLst/>
                </a:prstGeom>
              </p:spPr>
            </p:pic>
          </p:grpSp>
          <p:sp>
            <p:nvSpPr>
              <p:cNvPr id="72" name="TextBox 71">
                <a:extLst>
                  <a:ext uri="{FF2B5EF4-FFF2-40B4-BE49-F238E27FC236}">
                    <a16:creationId xmlns:a16="http://schemas.microsoft.com/office/drawing/2014/main" id="{35AAC854-2E22-419D-B132-096B2F209976}"/>
                  </a:ext>
                </a:extLst>
              </p:cNvPr>
              <p:cNvSpPr txBox="1"/>
              <p:nvPr/>
            </p:nvSpPr>
            <p:spPr>
              <a:xfrm>
                <a:off x="3605605" y="6943763"/>
                <a:ext cx="1443194" cy="507831"/>
              </a:xfrm>
              <a:prstGeom prst="rect">
                <a:avLst/>
              </a:prstGeom>
              <a:noFill/>
            </p:spPr>
            <p:txBody>
              <a:bodyPr wrap="square" lIns="0" tIns="0" rIns="0" bIns="0" rtlCol="0" anchor="t">
                <a:spAutoFit/>
              </a:bodyPr>
              <a:lstStyle/>
              <a:p>
                <a:pPr algn="ctr"/>
                <a:r>
                  <a:rPr lang="es-ES" sz="1100" b="1" dirty="0"/>
                  <a:t>Lávese las manos y tome medidas para no propagar COVID-19.</a:t>
                </a:r>
                <a:endParaRPr lang="es-ES" sz="1100" dirty="0"/>
              </a:p>
            </p:txBody>
          </p:sp>
        </p:grpSp>
        <p:grpSp>
          <p:nvGrpSpPr>
            <p:cNvPr id="16" name="Group 15">
              <a:extLst>
                <a:ext uri="{FF2B5EF4-FFF2-40B4-BE49-F238E27FC236}">
                  <a16:creationId xmlns:a16="http://schemas.microsoft.com/office/drawing/2014/main" id="{4FD9E393-0A72-457D-A10E-4A652B5FDD1C}"/>
                </a:ext>
              </a:extLst>
            </p:cNvPr>
            <p:cNvGrpSpPr/>
            <p:nvPr/>
          </p:nvGrpSpPr>
          <p:grpSpPr>
            <a:xfrm>
              <a:off x="5304988" y="5978678"/>
              <a:ext cx="1096446" cy="1546783"/>
              <a:chOff x="5304988" y="5978678"/>
              <a:chExt cx="1096446" cy="1546783"/>
            </a:xfrm>
          </p:grpSpPr>
          <p:grpSp>
            <p:nvGrpSpPr>
              <p:cNvPr id="71" name="Group 70">
                <a:extLst>
                  <a:ext uri="{FF2B5EF4-FFF2-40B4-BE49-F238E27FC236}">
                    <a16:creationId xmlns:a16="http://schemas.microsoft.com/office/drawing/2014/main" id="{6A300940-612E-4434-A90A-166319E03B88}"/>
                  </a:ext>
                </a:extLst>
              </p:cNvPr>
              <p:cNvGrpSpPr/>
              <p:nvPr/>
            </p:nvGrpSpPr>
            <p:grpSpPr>
              <a:xfrm>
                <a:off x="5406247" y="5978678"/>
                <a:ext cx="910394" cy="950687"/>
                <a:chOff x="5310651" y="6616319"/>
                <a:chExt cx="1906877" cy="1991273"/>
              </a:xfrm>
            </p:grpSpPr>
            <p:sp>
              <p:nvSpPr>
                <p:cNvPr id="69" name="Rectangle 68">
                  <a:extLst>
                    <a:ext uri="{FF2B5EF4-FFF2-40B4-BE49-F238E27FC236}">
                      <a16:creationId xmlns:a16="http://schemas.microsoft.com/office/drawing/2014/main" id="{4ECC08A2-238A-4CB1-8AE0-794CADCFE2CA}"/>
                    </a:ext>
                  </a:extLst>
                </p:cNvPr>
                <p:cNvSpPr/>
                <p:nvPr/>
              </p:nvSpPr>
              <p:spPr>
                <a:xfrm>
                  <a:off x="5310651" y="6616319"/>
                  <a:ext cx="1906877" cy="1906877"/>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Graphic 69">
                  <a:extLst>
                    <a:ext uri="{FF2B5EF4-FFF2-40B4-BE49-F238E27FC236}">
                      <a16:creationId xmlns:a16="http://schemas.microsoft.com/office/drawing/2014/main" id="{A5138267-2CC7-4BD0-98E1-87BB31AA73C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38063" y="6700715"/>
                  <a:ext cx="1496070" cy="1906877"/>
                </a:xfrm>
                <a:prstGeom prst="rect">
                  <a:avLst/>
                </a:prstGeom>
              </p:spPr>
            </p:pic>
          </p:grpSp>
          <p:sp>
            <p:nvSpPr>
              <p:cNvPr id="76" name="TextBox 75">
                <a:extLst>
                  <a:ext uri="{FF2B5EF4-FFF2-40B4-BE49-F238E27FC236}">
                    <a16:creationId xmlns:a16="http://schemas.microsoft.com/office/drawing/2014/main" id="{450DF418-A625-4960-A393-2A15BFEA09B0}"/>
                  </a:ext>
                </a:extLst>
              </p:cNvPr>
              <p:cNvSpPr txBox="1"/>
              <p:nvPr/>
            </p:nvSpPr>
            <p:spPr>
              <a:xfrm>
                <a:off x="5304988" y="6943763"/>
                <a:ext cx="1096446" cy="581698"/>
              </a:xfrm>
              <a:prstGeom prst="rect">
                <a:avLst/>
              </a:prstGeom>
              <a:noFill/>
            </p:spPr>
            <p:txBody>
              <a:bodyPr wrap="square" lIns="0" tIns="0" rIns="0" bIns="0" rtlCol="0" anchor="t">
                <a:spAutoFit/>
              </a:bodyPr>
              <a:lstStyle/>
              <a:p>
                <a:pPr algn="ctr">
                  <a:lnSpc>
                    <a:spcPct val="90000"/>
                  </a:lnSpc>
                  <a:spcAft>
                    <a:spcPts val="600"/>
                  </a:spcAft>
                </a:pPr>
                <a:r>
                  <a:rPr lang="en-US" sz="1050" b="1" dirty="0"/>
                  <a:t>¡</a:t>
                </a:r>
                <a:r>
                  <a:rPr lang="es-ES" sz="1050" b="1" dirty="0"/>
                  <a:t>Ya hizo su parte para protegerse usted y a los demás de COVID-19!</a:t>
                </a:r>
                <a:endParaRPr lang="es-ES" sz="1050" b="1" dirty="0">
                  <a:cs typeface="Calibri"/>
                </a:endParaRPr>
              </a:p>
            </p:txBody>
          </p:sp>
        </p:grpSp>
      </p:grpSp>
      <p:grpSp>
        <p:nvGrpSpPr>
          <p:cNvPr id="11" name="Group 10">
            <a:extLst>
              <a:ext uri="{FF2B5EF4-FFF2-40B4-BE49-F238E27FC236}">
                <a16:creationId xmlns:a16="http://schemas.microsoft.com/office/drawing/2014/main" id="{1D77C0E5-23FA-49E5-BF97-77E73A22E292}"/>
              </a:ext>
            </a:extLst>
          </p:cNvPr>
          <p:cNvGrpSpPr/>
          <p:nvPr/>
        </p:nvGrpSpPr>
        <p:grpSpPr>
          <a:xfrm>
            <a:off x="5167189" y="877380"/>
            <a:ext cx="1239962" cy="1392385"/>
            <a:chOff x="3666690" y="2655956"/>
            <a:chExt cx="1239962" cy="1392385"/>
          </a:xfrm>
        </p:grpSpPr>
        <p:grpSp>
          <p:nvGrpSpPr>
            <p:cNvPr id="4" name="Group 3">
              <a:extLst>
                <a:ext uri="{FF2B5EF4-FFF2-40B4-BE49-F238E27FC236}">
                  <a16:creationId xmlns:a16="http://schemas.microsoft.com/office/drawing/2014/main" id="{8C92E1F6-CB79-4454-8F75-4337B1CD1240}"/>
                </a:ext>
              </a:extLst>
            </p:cNvPr>
            <p:cNvGrpSpPr/>
            <p:nvPr/>
          </p:nvGrpSpPr>
          <p:grpSpPr>
            <a:xfrm>
              <a:off x="3830342" y="2655956"/>
              <a:ext cx="912659" cy="904573"/>
              <a:chOff x="5308054" y="1151350"/>
              <a:chExt cx="1912070" cy="1895129"/>
            </a:xfrm>
          </p:grpSpPr>
          <p:sp>
            <p:nvSpPr>
              <p:cNvPr id="59" name="Rectangle 58">
                <a:extLst>
                  <a:ext uri="{FF2B5EF4-FFF2-40B4-BE49-F238E27FC236}">
                    <a16:creationId xmlns:a16="http://schemas.microsoft.com/office/drawing/2014/main" id="{18E70612-92D9-41E3-A0B5-16C06E125376}"/>
                  </a:ext>
                </a:extLst>
              </p:cNvPr>
              <p:cNvSpPr/>
              <p:nvPr/>
            </p:nvSpPr>
            <p:spPr>
              <a:xfrm>
                <a:off x="5308054" y="1151350"/>
                <a:ext cx="1912070" cy="1895129"/>
              </a:xfrm>
              <a:prstGeom prst="rect">
                <a:avLst/>
              </a:prstGeom>
              <a:solidFill>
                <a:srgbClr val="96C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897F88EE-9380-4C72-87E9-2CFBA51EAA8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14345" y="1244342"/>
                <a:ext cx="1266835" cy="1747665"/>
              </a:xfrm>
              <a:prstGeom prst="rect">
                <a:avLst/>
              </a:prstGeom>
            </p:spPr>
          </p:pic>
        </p:grpSp>
        <p:sp>
          <p:nvSpPr>
            <p:cNvPr id="77" name="TextBox 76">
              <a:extLst>
                <a:ext uri="{FF2B5EF4-FFF2-40B4-BE49-F238E27FC236}">
                  <a16:creationId xmlns:a16="http://schemas.microsoft.com/office/drawing/2014/main" id="{72B83FDF-F93F-4618-9DBE-B31F40A0657A}"/>
                </a:ext>
              </a:extLst>
            </p:cNvPr>
            <p:cNvSpPr txBox="1"/>
            <p:nvPr/>
          </p:nvSpPr>
          <p:spPr>
            <a:xfrm>
              <a:off x="3666690" y="3591293"/>
              <a:ext cx="1239962" cy="457048"/>
            </a:xfrm>
            <a:prstGeom prst="rect">
              <a:avLst/>
            </a:prstGeom>
            <a:noFill/>
          </p:spPr>
          <p:txBody>
            <a:bodyPr wrap="square" lIns="0" tIns="0" rIns="0" bIns="0" rtlCol="0" anchor="t">
              <a:spAutoFit/>
            </a:bodyPr>
            <a:lstStyle/>
            <a:p>
              <a:pPr algn="ctr">
                <a:lnSpc>
                  <a:spcPct val="90000"/>
                </a:lnSpc>
                <a:spcAft>
                  <a:spcPts val="600"/>
                </a:spcAft>
              </a:pPr>
              <a:r>
                <a:rPr lang="es-ES" sz="1100" b="1" dirty="0"/>
                <a:t>Todas las vacunas contra COVID-19 son seguras y eficaces. </a:t>
              </a:r>
              <a:endParaRPr lang="en-US" sz="1100" dirty="0">
                <a:ea typeface="Calibri"/>
                <a:cs typeface="Calibri"/>
              </a:endParaRPr>
            </a:p>
          </p:txBody>
        </p:sp>
      </p:grpSp>
      <p:sp>
        <p:nvSpPr>
          <p:cNvPr id="91" name="Rectangle 90">
            <a:extLst>
              <a:ext uri="{FF2B5EF4-FFF2-40B4-BE49-F238E27FC236}">
                <a16:creationId xmlns:a16="http://schemas.microsoft.com/office/drawing/2014/main" id="{5B5B4C32-5690-42D3-8E0F-8B8D57B90BE8}"/>
              </a:ext>
            </a:extLst>
          </p:cNvPr>
          <p:cNvSpPr/>
          <p:nvPr/>
        </p:nvSpPr>
        <p:spPr>
          <a:xfrm>
            <a:off x="0" y="1654969"/>
            <a:ext cx="3371849" cy="418445"/>
          </a:xfrm>
          <a:prstGeom prst="rect">
            <a:avLst/>
          </a:prstGeom>
          <a:solidFill>
            <a:srgbClr val="549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81" name="TextBox 80">
            <a:extLst>
              <a:ext uri="{FF2B5EF4-FFF2-40B4-BE49-F238E27FC236}">
                <a16:creationId xmlns:a16="http://schemas.microsoft.com/office/drawing/2014/main" id="{25469997-340E-4E4D-9DDD-329EFC5C9422}"/>
              </a:ext>
            </a:extLst>
          </p:cNvPr>
          <p:cNvSpPr txBox="1"/>
          <p:nvPr/>
        </p:nvSpPr>
        <p:spPr>
          <a:xfrm>
            <a:off x="319405" y="1767070"/>
            <a:ext cx="2733038" cy="221599"/>
          </a:xfrm>
          <a:prstGeom prst="rect">
            <a:avLst/>
          </a:prstGeom>
          <a:noFill/>
        </p:spPr>
        <p:txBody>
          <a:bodyPr wrap="square" lIns="0" tIns="0" rIns="0" bIns="0" rtlCol="0" anchor="t">
            <a:spAutoFit/>
          </a:bodyPr>
          <a:lstStyle/>
          <a:p>
            <a:pPr algn="ctr">
              <a:lnSpc>
                <a:spcPct val="90000"/>
              </a:lnSpc>
              <a:spcAft>
                <a:spcPts val="600"/>
              </a:spcAft>
            </a:pPr>
            <a:r>
              <a:rPr lang="es-ES" sz="1600" b="1">
                <a:solidFill>
                  <a:schemeClr val="bg1"/>
                </a:solidFill>
              </a:rPr>
              <a:t>BENEFICIOS DE LA </a:t>
            </a:r>
            <a:r>
              <a:rPr lang="es" sz="1600" b="1">
                <a:solidFill>
                  <a:schemeClr val="bg1"/>
                </a:solidFill>
                <a:ea typeface="+mn-lt"/>
                <a:cs typeface="+mn-lt"/>
              </a:rPr>
              <a:t>VACUNACIÓN</a:t>
            </a:r>
            <a:endParaRPr lang="es-ES" sz="1600" b="1">
              <a:solidFill>
                <a:schemeClr val="bg1"/>
              </a:solidFill>
              <a:cs typeface="Calibri"/>
            </a:endParaRPr>
          </a:p>
        </p:txBody>
      </p:sp>
      <p:grpSp>
        <p:nvGrpSpPr>
          <p:cNvPr id="20" name="Group 19">
            <a:extLst>
              <a:ext uri="{FF2B5EF4-FFF2-40B4-BE49-F238E27FC236}">
                <a16:creationId xmlns:a16="http://schemas.microsoft.com/office/drawing/2014/main" id="{C8853C5B-71E8-462D-BBC5-9F1EA8E301E6}"/>
              </a:ext>
            </a:extLst>
          </p:cNvPr>
          <p:cNvGrpSpPr/>
          <p:nvPr/>
        </p:nvGrpSpPr>
        <p:grpSpPr>
          <a:xfrm>
            <a:off x="1" y="4844819"/>
            <a:ext cx="3371850" cy="392494"/>
            <a:chOff x="1" y="5374518"/>
            <a:chExt cx="3371850" cy="392494"/>
          </a:xfrm>
        </p:grpSpPr>
        <p:sp>
          <p:nvSpPr>
            <p:cNvPr id="88" name="Rectangle 87">
              <a:extLst>
                <a:ext uri="{FF2B5EF4-FFF2-40B4-BE49-F238E27FC236}">
                  <a16:creationId xmlns:a16="http://schemas.microsoft.com/office/drawing/2014/main" id="{C180C783-5033-41A5-818F-D7E275EF2D0F}"/>
                </a:ext>
              </a:extLst>
            </p:cNvPr>
            <p:cNvSpPr/>
            <p:nvPr/>
          </p:nvSpPr>
          <p:spPr>
            <a:xfrm>
              <a:off x="1" y="5374518"/>
              <a:ext cx="3371850" cy="392494"/>
            </a:xfrm>
            <a:prstGeom prst="rect">
              <a:avLst/>
            </a:prstGeom>
            <a:gradFill flip="none" rotWithShape="1">
              <a:gsLst>
                <a:gs pos="0">
                  <a:srgbClr val="C00000">
                    <a:alpha val="78000"/>
                  </a:srgbClr>
                </a:gs>
                <a:gs pos="63000">
                  <a:srgbClr val="C00000">
                    <a:alpha val="85000"/>
                  </a:srgbClr>
                </a:gs>
                <a:gs pos="100000">
                  <a:srgbClr val="C00000"/>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a:t>
              </a:r>
            </a:p>
          </p:txBody>
        </p:sp>
        <p:sp>
          <p:nvSpPr>
            <p:cNvPr id="96" name="TextBox 95">
              <a:extLst>
                <a:ext uri="{FF2B5EF4-FFF2-40B4-BE49-F238E27FC236}">
                  <a16:creationId xmlns:a16="http://schemas.microsoft.com/office/drawing/2014/main" id="{DB90134A-2100-44CE-B08A-1B5B56D1DA59}"/>
                </a:ext>
              </a:extLst>
            </p:cNvPr>
            <p:cNvSpPr txBox="1"/>
            <p:nvPr/>
          </p:nvSpPr>
          <p:spPr>
            <a:xfrm>
              <a:off x="284792" y="5469364"/>
              <a:ext cx="2792278" cy="235449"/>
            </a:xfrm>
            <a:prstGeom prst="rect">
              <a:avLst/>
            </a:prstGeom>
            <a:noFill/>
          </p:spPr>
          <p:txBody>
            <a:bodyPr wrap="square" lIns="0" tIns="0" rIns="0" bIns="0" rtlCol="0">
              <a:spAutoFit/>
            </a:bodyPr>
            <a:lstStyle/>
            <a:p>
              <a:pPr algn="ctr">
                <a:lnSpc>
                  <a:spcPct val="90000"/>
                </a:lnSpc>
                <a:spcAft>
                  <a:spcPts val="600"/>
                </a:spcAft>
              </a:pPr>
              <a:r>
                <a:rPr lang="es-ES" sz="1700" b="1">
                  <a:solidFill>
                    <a:schemeClr val="bg1"/>
                  </a:solidFill>
                </a:rPr>
                <a:t>RIESGOS DE NO VACUNARSE</a:t>
              </a:r>
              <a:endParaRPr lang="es-ES" sz="1700">
                <a:solidFill>
                  <a:schemeClr val="bg1"/>
                </a:solidFill>
              </a:endParaRPr>
            </a:p>
          </p:txBody>
        </p:sp>
      </p:grpSp>
      <p:sp>
        <p:nvSpPr>
          <p:cNvPr id="97" name="TextBox 96">
            <a:extLst>
              <a:ext uri="{FF2B5EF4-FFF2-40B4-BE49-F238E27FC236}">
                <a16:creationId xmlns:a16="http://schemas.microsoft.com/office/drawing/2014/main" id="{44FF3B32-BCBB-4E36-AA4F-850C58A6E173}"/>
              </a:ext>
            </a:extLst>
          </p:cNvPr>
          <p:cNvSpPr txBox="1"/>
          <p:nvPr/>
        </p:nvSpPr>
        <p:spPr>
          <a:xfrm>
            <a:off x="282224" y="5393877"/>
            <a:ext cx="2821366" cy="1785104"/>
          </a:xfrm>
          <a:prstGeom prst="rect">
            <a:avLst/>
          </a:prstGeom>
          <a:noFill/>
        </p:spPr>
        <p:txBody>
          <a:bodyPr wrap="square" lIns="0" tIns="0" rIns="0" bIns="0" rtlCol="0" anchor="t">
            <a:spAutoFit/>
          </a:bodyPr>
          <a:lstStyle/>
          <a:p>
            <a:pPr marL="171450" indent="-171450">
              <a:spcAft>
                <a:spcPts val="1200"/>
              </a:spcAft>
              <a:buClr>
                <a:srgbClr val="C00000"/>
              </a:buClr>
              <a:buSzPct val="150000"/>
              <a:buFont typeface="Calibri" panose="020F0502020204030204" pitchFamily="34" charset="0"/>
              <a:buChar char="x"/>
            </a:pPr>
            <a:r>
              <a:rPr lang="es-ES" sz="1200" dirty="0"/>
              <a:t>Más riesgo de infectarse por COVID-19.</a:t>
            </a:r>
            <a:endParaRPr lang="es-ES" sz="1200" dirty="0">
              <a:cs typeface="Calibri"/>
            </a:endParaRPr>
          </a:p>
          <a:p>
            <a:pPr marL="171450" indent="-171450">
              <a:spcAft>
                <a:spcPts val="1200"/>
              </a:spcAft>
              <a:buClr>
                <a:srgbClr val="C00000"/>
              </a:buClr>
              <a:buSzPct val="150000"/>
              <a:buFont typeface="Calibri" panose="020F0502020204030204" pitchFamily="34" charset="0"/>
              <a:buChar char="x"/>
            </a:pPr>
            <a:r>
              <a:rPr lang="es-ES" sz="1200" dirty="0">
                <a:ea typeface="+mn-lt"/>
                <a:cs typeface="+mn-lt"/>
              </a:rPr>
              <a:t>Más riesgo </a:t>
            </a:r>
            <a:r>
              <a:rPr lang="es-ES" sz="1200" dirty="0"/>
              <a:t>de enfermarse gravemente, ir al hospital, o morir.</a:t>
            </a:r>
            <a:endParaRPr lang="es-ES" sz="1200" dirty="0">
              <a:cs typeface="Calibri"/>
            </a:endParaRPr>
          </a:p>
          <a:p>
            <a:pPr marL="171450" indent="-171450">
              <a:spcAft>
                <a:spcPts val="1200"/>
              </a:spcAft>
              <a:buClr>
                <a:srgbClr val="C00000"/>
              </a:buClr>
              <a:buSzPct val="150000"/>
              <a:buFont typeface="Calibri" panose="020F0502020204030204" pitchFamily="34" charset="0"/>
              <a:buChar char="x"/>
            </a:pPr>
            <a:r>
              <a:rPr lang="es-ES" sz="1200" dirty="0"/>
              <a:t>Si mucha gente </a:t>
            </a:r>
            <a:r>
              <a:rPr lang="es-ES" sz="1200" b="1" dirty="0"/>
              <a:t>NO se vacuna</a:t>
            </a:r>
            <a:r>
              <a:rPr lang="es-ES" sz="1200" dirty="0"/>
              <a:t> contra COVID-19, entonces habrá un mayor riesgo  de enfermarse gravemente y de que el virus mute y se vuelva más contagioso y  peligroso.</a:t>
            </a:r>
            <a:endParaRPr lang="es-ES" sz="1200" dirty="0">
              <a:cs typeface="Calibri"/>
            </a:endParaRPr>
          </a:p>
        </p:txBody>
      </p:sp>
      <p:sp>
        <p:nvSpPr>
          <p:cNvPr id="100" name="TextBox 99">
            <a:extLst>
              <a:ext uri="{FF2B5EF4-FFF2-40B4-BE49-F238E27FC236}">
                <a16:creationId xmlns:a16="http://schemas.microsoft.com/office/drawing/2014/main" id="{70DB9AF7-CFC5-4DFA-ABD1-D22CBDA07F11}"/>
              </a:ext>
            </a:extLst>
          </p:cNvPr>
          <p:cNvSpPr txBox="1"/>
          <p:nvPr/>
        </p:nvSpPr>
        <p:spPr>
          <a:xfrm>
            <a:off x="6957225" y="244741"/>
            <a:ext cx="2855548" cy="360099"/>
          </a:xfrm>
          <a:prstGeom prst="rect">
            <a:avLst/>
          </a:prstGeom>
          <a:noFill/>
        </p:spPr>
        <p:txBody>
          <a:bodyPr wrap="square" lIns="0" tIns="0" rIns="0" bIns="0" rtlCol="0" anchor="t">
            <a:spAutoFit/>
          </a:bodyPr>
          <a:lstStyle/>
          <a:p>
            <a:pPr algn="ctr">
              <a:lnSpc>
                <a:spcPct val="90000"/>
              </a:lnSpc>
              <a:spcAft>
                <a:spcPts val="600"/>
              </a:spcAft>
            </a:pPr>
            <a:r>
              <a:rPr lang="es-ES" sz="1300" b="1" dirty="0">
                <a:solidFill>
                  <a:schemeClr val="bg1"/>
                </a:solidFill>
                <a:ea typeface="+mn-lt"/>
                <a:cs typeface="+mn-lt"/>
              </a:rPr>
              <a:t>¿CÓMO PUEDO SABER SI NECESITO LA VACUNA CONTRA COVID-19 O CUÁNDO?</a:t>
            </a:r>
            <a:endParaRPr lang="en-US" sz="1300" b="1" dirty="0">
              <a:solidFill>
                <a:schemeClr val="bg1"/>
              </a:solidFill>
              <a:cs typeface="Calibri"/>
            </a:endParaRPr>
          </a:p>
        </p:txBody>
      </p:sp>
      <p:sp>
        <p:nvSpPr>
          <p:cNvPr id="105" name="TextBox 104">
            <a:extLst>
              <a:ext uri="{FF2B5EF4-FFF2-40B4-BE49-F238E27FC236}">
                <a16:creationId xmlns:a16="http://schemas.microsoft.com/office/drawing/2014/main" id="{8E8BE779-ED93-43C1-B2DC-1EDC1AE0F920}"/>
              </a:ext>
            </a:extLst>
          </p:cNvPr>
          <p:cNvSpPr txBox="1"/>
          <p:nvPr/>
        </p:nvSpPr>
        <p:spPr>
          <a:xfrm>
            <a:off x="7014315" y="2483292"/>
            <a:ext cx="2782354" cy="664797"/>
          </a:xfrm>
          <a:prstGeom prst="rect">
            <a:avLst/>
          </a:prstGeom>
          <a:noFill/>
        </p:spPr>
        <p:txBody>
          <a:bodyPr wrap="square" lIns="0" tIns="0" rIns="0" bIns="0" rtlCol="0" anchor="t">
            <a:spAutoFit/>
          </a:bodyPr>
          <a:lstStyle/>
          <a:p>
            <a:pPr algn="ctr">
              <a:lnSpc>
                <a:spcPct val="90000"/>
              </a:lnSpc>
            </a:pPr>
            <a:r>
              <a:rPr lang="es-ES" sz="1200" b="1" dirty="0">
                <a:solidFill>
                  <a:schemeClr val="bg1"/>
                </a:solidFill>
              </a:rPr>
              <a:t>¿ QUÉ HAGO SI HE RECIBIDO DIFERENTES VACUNAS CONTRA COVID-19 EN OTRO PAÍS Y EL MISMO TIPO DE VACUNA NO ESTÁ DISPONIBLE EN EE. UU.? </a:t>
            </a:r>
            <a:endParaRPr lang="es-ES" sz="1200" dirty="0">
              <a:solidFill>
                <a:schemeClr val="bg1"/>
              </a:solidFill>
              <a:cs typeface="Calibri"/>
            </a:endParaRPr>
          </a:p>
        </p:txBody>
      </p:sp>
      <p:sp>
        <p:nvSpPr>
          <p:cNvPr id="106" name="TextBox 105">
            <a:extLst>
              <a:ext uri="{FF2B5EF4-FFF2-40B4-BE49-F238E27FC236}">
                <a16:creationId xmlns:a16="http://schemas.microsoft.com/office/drawing/2014/main" id="{73482495-BD14-4B94-8405-C95646A5FC7A}"/>
              </a:ext>
            </a:extLst>
          </p:cNvPr>
          <p:cNvSpPr txBox="1"/>
          <p:nvPr/>
        </p:nvSpPr>
        <p:spPr>
          <a:xfrm>
            <a:off x="6862660" y="3275922"/>
            <a:ext cx="2950113" cy="2023631"/>
          </a:xfrm>
          <a:prstGeom prst="rect">
            <a:avLst/>
          </a:prstGeom>
          <a:noFill/>
        </p:spPr>
        <p:txBody>
          <a:bodyPr wrap="square" lIns="0" tIns="0" rIns="0" bIns="0" rtlCol="0" anchor="t">
            <a:spAutoFit/>
          </a:bodyPr>
          <a:lstStyle/>
          <a:p>
            <a:pPr marL="171450" indent="-171450">
              <a:spcAft>
                <a:spcPts val="600"/>
              </a:spcAft>
              <a:buClr>
                <a:srgbClr val="0E5299"/>
              </a:buClr>
              <a:buSzPct val="225000"/>
              <a:buFont typeface="Calibri" panose="020F0502020204030204" pitchFamily="34" charset="0"/>
              <a:buChar char="₊"/>
            </a:pPr>
            <a:r>
              <a:rPr lang="es-ES" sz="1100" dirty="0"/>
              <a:t>No todos los países han aprobado las mismas vacunas que en EE. UU.</a:t>
            </a:r>
            <a:endParaRPr lang="es-ES" sz="1100" dirty="0">
              <a:cs typeface="Calibri"/>
            </a:endParaRPr>
          </a:p>
          <a:p>
            <a:pPr marL="171450" indent="-171450">
              <a:lnSpc>
                <a:spcPct val="95000"/>
              </a:lnSpc>
              <a:buClr>
                <a:srgbClr val="0E5299"/>
              </a:buClr>
              <a:buSzPct val="225000"/>
              <a:buFont typeface="Calibri" panose="020F0502020204030204" pitchFamily="34" charset="0"/>
              <a:buChar char="₊"/>
            </a:pPr>
            <a:r>
              <a:rPr lang="es-ES" sz="1100" dirty="0">
                <a:ea typeface="+mn-lt"/>
                <a:cs typeface="+mn-lt"/>
              </a:rPr>
              <a:t>Algunas vacunas no están disponibles en EE.UU. pero están reconocidas. Si la vacuna que usted se puso está reconocida por los CDC y tiene su tarjeta de vacunación, entonces no tiene que empezar de nuevo. Puede ponerse la o las vacunas actualizadas para estar completamente vacunado. Si no tiene su tarjeta de vacunación, tendrá que volver a empezar. Hable con su proveedor de salud para saber cuánto tiempo debe esperar entre las dosis.</a:t>
            </a:r>
            <a:r>
              <a:rPr lang="es-ES" sz="1100" dirty="0"/>
              <a:t>  </a:t>
            </a:r>
            <a:endParaRPr lang="es-ES" sz="1100" dirty="0">
              <a:cs typeface="Calibri"/>
            </a:endParaRPr>
          </a:p>
        </p:txBody>
      </p:sp>
      <p:sp>
        <p:nvSpPr>
          <p:cNvPr id="92" name="TextBox 91">
            <a:extLst>
              <a:ext uri="{FF2B5EF4-FFF2-40B4-BE49-F238E27FC236}">
                <a16:creationId xmlns:a16="http://schemas.microsoft.com/office/drawing/2014/main" id="{202A308C-7CEE-4935-B621-3628895777AE}"/>
              </a:ext>
            </a:extLst>
          </p:cNvPr>
          <p:cNvSpPr txBox="1"/>
          <p:nvPr/>
        </p:nvSpPr>
        <p:spPr>
          <a:xfrm>
            <a:off x="282224" y="2208851"/>
            <a:ext cx="2766143" cy="2492990"/>
          </a:xfrm>
          <a:prstGeom prst="rect">
            <a:avLst/>
          </a:prstGeom>
          <a:noFill/>
        </p:spPr>
        <p:txBody>
          <a:bodyPr wrap="square" lIns="0" tIns="0" rIns="0" bIns="0" rtlCol="0" anchor="t">
            <a:spAutoFit/>
          </a:bodyPr>
          <a:lstStyle/>
          <a:p>
            <a:pPr marL="171450" indent="-171450">
              <a:spcAft>
                <a:spcPts val="1000"/>
              </a:spcAft>
              <a:buClr>
                <a:srgbClr val="84BAF0"/>
              </a:buClr>
              <a:buSzPct val="120000"/>
              <a:buFont typeface="Wingdings" panose="05000000000000000000" pitchFamily="2" charset="2"/>
              <a:buChar char="ü"/>
            </a:pPr>
            <a:r>
              <a:rPr lang="es-ES" sz="1200" dirty="0"/>
              <a:t>Protege a su familia, a sus compañeros de trabajo y a usted de enfermarse con COVID-19 grave o ir al hospital.</a:t>
            </a:r>
            <a:endParaRPr lang="es-ES" sz="1200" dirty="0">
              <a:cs typeface="Calibri"/>
            </a:endParaRPr>
          </a:p>
          <a:p>
            <a:pPr marL="171450" indent="-171450">
              <a:spcAft>
                <a:spcPts val="1000"/>
              </a:spcAft>
              <a:buClr>
                <a:srgbClr val="84BAF0"/>
              </a:buClr>
              <a:buSzPct val="120000"/>
              <a:buFont typeface="Wingdings" panose="05000000000000000000" pitchFamily="2" charset="2"/>
              <a:buChar char="ü"/>
            </a:pPr>
            <a:r>
              <a:rPr lang="es-ES" sz="1200" dirty="0">
                <a:ea typeface="+mn-lt"/>
                <a:cs typeface="+mn-lt"/>
              </a:rPr>
              <a:t>Reduce el número de casos graves y muertes por COVID-19 en su comunidad.</a:t>
            </a:r>
          </a:p>
          <a:p>
            <a:pPr marL="171450" indent="-171450">
              <a:spcAft>
                <a:spcPts val="1000"/>
              </a:spcAft>
              <a:buClr>
                <a:srgbClr val="84BAF0"/>
              </a:buClr>
              <a:buSzPct val="120000"/>
              <a:buFont typeface="Wingdings" panose="05000000000000000000" pitchFamily="2" charset="2"/>
              <a:buChar char="ü"/>
            </a:pPr>
            <a:r>
              <a:rPr lang="es-419" sz="1200" dirty="0">
                <a:ea typeface="+mn-lt"/>
                <a:cs typeface="+mn-lt"/>
              </a:rPr>
              <a:t>Evita que los hospitales y los proveedores de servicios de salud se llenen de pacientes graves por COVID-19.</a:t>
            </a:r>
            <a:r>
              <a:rPr lang="es-ES" sz="1200" dirty="0">
                <a:ea typeface="+mn-lt"/>
                <a:cs typeface="+mn-lt"/>
              </a:rPr>
              <a:t> </a:t>
            </a:r>
            <a:endParaRPr lang="es-ES" sz="1200" dirty="0">
              <a:cs typeface="Calibri"/>
            </a:endParaRPr>
          </a:p>
          <a:p>
            <a:pPr marL="171450" indent="-171450">
              <a:spcAft>
                <a:spcPts val="1000"/>
              </a:spcAft>
              <a:buClr>
                <a:srgbClr val="84BAF0"/>
              </a:buClr>
              <a:buSzPct val="120000"/>
              <a:buFont typeface="Wingdings" panose="05000000000000000000" pitchFamily="2" charset="2"/>
              <a:buChar char="ü"/>
            </a:pPr>
            <a:r>
              <a:rPr lang="es-ES" sz="1200" dirty="0"/>
              <a:t>Si más gente se vacuna en la comunidad, tendremos menos preocupación por las nuevas variantes.</a:t>
            </a:r>
            <a:endParaRPr lang="es-ES" sz="1200" dirty="0">
              <a:cs typeface="Calibri"/>
            </a:endParaRPr>
          </a:p>
        </p:txBody>
      </p:sp>
      <p:sp>
        <p:nvSpPr>
          <p:cNvPr id="86" name="TextBox 85">
            <a:extLst>
              <a:ext uri="{FF2B5EF4-FFF2-40B4-BE49-F238E27FC236}">
                <a16:creationId xmlns:a16="http://schemas.microsoft.com/office/drawing/2014/main" id="{CA5D6EFA-D2CA-4604-A90C-877E24577BAE}"/>
              </a:ext>
            </a:extLst>
          </p:cNvPr>
          <p:cNvSpPr txBox="1"/>
          <p:nvPr/>
        </p:nvSpPr>
        <p:spPr>
          <a:xfrm>
            <a:off x="6862660" y="862145"/>
            <a:ext cx="3011568" cy="1234184"/>
          </a:xfrm>
          <a:prstGeom prst="rect">
            <a:avLst/>
          </a:prstGeom>
          <a:noFill/>
        </p:spPr>
        <p:txBody>
          <a:bodyPr wrap="square" lIns="0" tIns="0" rIns="0" bIns="0" rtlCol="0" anchor="t">
            <a:spAutoFit/>
          </a:bodyPr>
          <a:lstStyle/>
          <a:p>
            <a:pPr marL="171450" indent="-171450">
              <a:lnSpc>
                <a:spcPct val="90000"/>
              </a:lnSpc>
              <a:spcAft>
                <a:spcPts val="600"/>
              </a:spcAft>
              <a:buClr>
                <a:srgbClr val="0E5299"/>
              </a:buClr>
              <a:buSzPct val="225000"/>
              <a:buFont typeface="Calibri" panose="020F0502020204030204" pitchFamily="34" charset="0"/>
              <a:buChar char="₊"/>
            </a:pPr>
            <a:r>
              <a:rPr lang="es-419" sz="1100" dirty="0">
                <a:ea typeface="+mn-lt"/>
                <a:cs typeface="+mn-lt"/>
              </a:rPr>
              <a:t>Es posible que las personas inmunodeprimidas necesiten dosis adicionales de la vacuna.</a:t>
            </a:r>
            <a:r>
              <a:rPr lang="es-ES" sz="1100" dirty="0">
                <a:ea typeface="+mn-lt"/>
                <a:cs typeface="+mn-lt"/>
              </a:rPr>
              <a:t> </a:t>
            </a:r>
            <a:endParaRPr lang="es-ES" sz="1100" b="1" dirty="0">
              <a:ea typeface="+mn-lt"/>
              <a:cs typeface="+mn-lt"/>
            </a:endParaRPr>
          </a:p>
          <a:p>
            <a:pPr marL="171450" indent="-171450">
              <a:lnSpc>
                <a:spcPct val="90000"/>
              </a:lnSpc>
              <a:spcAft>
                <a:spcPts val="600"/>
              </a:spcAft>
              <a:buClr>
                <a:srgbClr val="0E5299"/>
              </a:buClr>
              <a:buSzPct val="225000"/>
              <a:buFont typeface="Calibri" panose="020F0502020204030204" pitchFamily="34" charset="0"/>
              <a:buChar char="₊"/>
            </a:pPr>
            <a:r>
              <a:rPr lang="es-ES" sz="1100" dirty="0">
                <a:ea typeface="+mn-lt"/>
                <a:cs typeface="+mn-lt"/>
              </a:rPr>
              <a:t>Si aún no se ha vacunado, pregúntele a su proveedor de servicios de salud </a:t>
            </a:r>
            <a:r>
              <a:rPr lang="es-ES" sz="1100" dirty="0" err="1">
                <a:ea typeface="+mn-lt"/>
                <a:cs typeface="+mn-lt"/>
              </a:rPr>
              <a:t>qu</a:t>
            </a:r>
            <a:r>
              <a:rPr lang="es" sz="1200" dirty="0">
                <a:ea typeface="+mn-lt"/>
                <a:cs typeface="+mn-lt"/>
              </a:rPr>
              <a:t>é</a:t>
            </a:r>
            <a:r>
              <a:rPr lang="es-ES" sz="1100" dirty="0">
                <a:ea typeface="+mn-lt"/>
                <a:cs typeface="+mn-lt"/>
              </a:rPr>
              <a:t> recomendaciones debe seguir sobre las dosis.</a:t>
            </a:r>
            <a:endParaRPr lang="en-US" sz="1100" dirty="0">
              <a:ea typeface="+mn-lt"/>
              <a:cs typeface="+mn-lt"/>
            </a:endParaRPr>
          </a:p>
          <a:p>
            <a:pPr marL="171450" indent="-171450">
              <a:lnSpc>
                <a:spcPct val="90000"/>
              </a:lnSpc>
              <a:spcAft>
                <a:spcPts val="600"/>
              </a:spcAft>
              <a:buClr>
                <a:srgbClr val="0E5299"/>
              </a:buClr>
              <a:buSzPct val="225000"/>
              <a:buFont typeface="Calibri" panose="020F0502020204030204" pitchFamily="34" charset="0"/>
              <a:buChar char="₊"/>
            </a:pPr>
            <a:r>
              <a:rPr lang="es-419" sz="1100" dirty="0">
                <a:ea typeface="+mn-lt"/>
                <a:cs typeface="+mn-lt"/>
              </a:rPr>
              <a:t>Manténgase informado sobre lo último en vacunas contra COVID-19. </a:t>
            </a:r>
            <a:endParaRPr lang="es-419" sz="1100" dirty="0">
              <a:highlight>
                <a:srgbClr val="F29D2C"/>
              </a:highlight>
              <a:cs typeface="Calibri"/>
            </a:endParaRPr>
          </a:p>
        </p:txBody>
      </p:sp>
      <p:sp>
        <p:nvSpPr>
          <p:cNvPr id="98" name="Rectangle 97">
            <a:extLst>
              <a:ext uri="{FF2B5EF4-FFF2-40B4-BE49-F238E27FC236}">
                <a16:creationId xmlns:a16="http://schemas.microsoft.com/office/drawing/2014/main" id="{C62ECA56-D4B1-45D1-AEE7-3F1E9A0C9971}"/>
              </a:ext>
            </a:extLst>
          </p:cNvPr>
          <p:cNvSpPr/>
          <p:nvPr/>
        </p:nvSpPr>
        <p:spPr>
          <a:xfrm>
            <a:off x="6743698" y="5506923"/>
            <a:ext cx="3314702" cy="555410"/>
          </a:xfrm>
          <a:prstGeom prst="rect">
            <a:avLst/>
          </a:prstGeom>
          <a:solidFill>
            <a:srgbClr val="F29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42080F90-F0EE-4EBF-9D6B-D5EBA6ADAA9A}"/>
              </a:ext>
            </a:extLst>
          </p:cNvPr>
          <p:cNvSpPr txBox="1"/>
          <p:nvPr/>
        </p:nvSpPr>
        <p:spPr>
          <a:xfrm>
            <a:off x="7429377" y="5580193"/>
            <a:ext cx="1943224" cy="400110"/>
          </a:xfrm>
          <a:prstGeom prst="rect">
            <a:avLst/>
          </a:prstGeom>
          <a:noFill/>
        </p:spPr>
        <p:txBody>
          <a:bodyPr wrap="square" lIns="0" tIns="0" rIns="0" bIns="0" rtlCol="0">
            <a:spAutoFit/>
          </a:bodyPr>
          <a:lstStyle/>
          <a:p>
            <a:pPr algn="ctr">
              <a:spcAft>
                <a:spcPts val="600"/>
              </a:spcAft>
            </a:pPr>
            <a:r>
              <a:rPr lang="es-ES" sz="1300" b="1" dirty="0">
                <a:solidFill>
                  <a:schemeClr val="bg1"/>
                </a:solidFill>
              </a:rPr>
              <a:t>¿DÓNDE PUEDO OBTENER </a:t>
            </a:r>
            <a:br>
              <a:rPr lang="es-ES" sz="1300" b="1" dirty="0">
                <a:solidFill>
                  <a:schemeClr val="bg1"/>
                </a:solidFill>
              </a:rPr>
            </a:br>
            <a:r>
              <a:rPr lang="es-ES" sz="1300" b="1" dirty="0">
                <a:solidFill>
                  <a:schemeClr val="bg1"/>
                </a:solidFill>
              </a:rPr>
              <a:t>MÁS INFORMACIÓN?</a:t>
            </a:r>
            <a:endParaRPr lang="es-ES" sz="1300" dirty="0">
              <a:solidFill>
                <a:schemeClr val="bg1"/>
              </a:solidFill>
            </a:endParaRPr>
          </a:p>
        </p:txBody>
      </p:sp>
      <p:sp>
        <p:nvSpPr>
          <p:cNvPr id="82" name="Google Shape;55;p13">
            <a:extLst>
              <a:ext uri="{FF2B5EF4-FFF2-40B4-BE49-F238E27FC236}">
                <a16:creationId xmlns:a16="http://schemas.microsoft.com/office/drawing/2014/main" id="{D457A685-558E-4475-821D-4FFB1E46DE64}"/>
              </a:ext>
            </a:extLst>
          </p:cNvPr>
          <p:cNvSpPr/>
          <p:nvPr/>
        </p:nvSpPr>
        <p:spPr>
          <a:xfrm>
            <a:off x="10927602" y="-190722"/>
            <a:ext cx="3818912" cy="4057759"/>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s-ES" sz="1300" b="1">
                <a:latin typeface="Work Sans"/>
                <a:ea typeface="Work Sans"/>
                <a:cs typeface="Work Sans"/>
                <a:sym typeface="Work Sans"/>
              </a:rPr>
              <a:t>Aborde las preocupaciones de la comunidad</a:t>
            </a:r>
          </a:p>
          <a:p>
            <a:pPr>
              <a:lnSpc>
                <a:spcPct val="115000"/>
              </a:lnSpc>
              <a:buSzPts val="1100"/>
            </a:pPr>
            <a:r>
              <a:rPr lang="es-ES" sz="1300">
                <a:latin typeface="Work Sans"/>
                <a:ea typeface="Work Sans"/>
                <a:cs typeface="Work Sans"/>
                <a:sym typeface="Work Sans"/>
              </a:rPr>
              <a:t>Este panel está hecho para dar información sobre las preocupaciones específicas de la comunidad que recibe el folleto.</a:t>
            </a:r>
          </a:p>
          <a:p>
            <a:pPr>
              <a:lnSpc>
                <a:spcPct val="115000"/>
              </a:lnSpc>
              <a:buSzPts val="1100"/>
            </a:pPr>
            <a:endParaRPr lang="en-US" sz="1300">
              <a:latin typeface="Work Sans"/>
              <a:ea typeface="Work Sans"/>
              <a:cs typeface="Work Sans"/>
            </a:endParaRPr>
          </a:p>
          <a:p>
            <a:r>
              <a:rPr lang="es-ES" sz="1300">
                <a:latin typeface="Work Sans"/>
                <a:sym typeface="Work Sans" charset="0"/>
              </a:rPr>
              <a:t>Las cajas de texto con preguntas y respuestas pueden editarse, copiarse o eliminarse, de modo que puede personalizar este panel para que se ajuste a sus necesidades.</a:t>
            </a:r>
          </a:p>
          <a:p>
            <a:pPr>
              <a:lnSpc>
                <a:spcPct val="115000"/>
              </a:lnSpc>
              <a:buSzPts val="1100"/>
            </a:pPr>
            <a:endParaRPr lang="en-US" altLang="en-US" sz="1300">
              <a:latin typeface="Work Sans" charset="0"/>
              <a:cs typeface="Work Sans" charset="0"/>
            </a:endParaRPr>
          </a:p>
          <a:p>
            <a:r>
              <a:rPr lang="es-ES" sz="1300">
                <a:latin typeface="Work Sans"/>
                <a:sym typeface="Work Sans" charset="0"/>
              </a:rPr>
              <a:t>Aquí puede incluir enlaces a recursos relevantes o más información sobre las preocupaciones de la comunidad.</a:t>
            </a:r>
          </a:p>
        </p:txBody>
      </p:sp>
      <p:sp>
        <p:nvSpPr>
          <p:cNvPr id="93" name="Google Shape;56;p13">
            <a:extLst>
              <a:ext uri="{FF2B5EF4-FFF2-40B4-BE49-F238E27FC236}">
                <a16:creationId xmlns:a16="http://schemas.microsoft.com/office/drawing/2014/main" id="{F9D1FCB4-50A5-4753-9E51-E630FC8A48D7}"/>
              </a:ext>
            </a:extLst>
          </p:cNvPr>
          <p:cNvSpPr/>
          <p:nvPr/>
        </p:nvSpPr>
        <p:spPr>
          <a:xfrm>
            <a:off x="10927602" y="-570303"/>
            <a:ext cx="1119255" cy="380312"/>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4</a:t>
            </a:r>
            <a:endParaRPr sz="2400" b="1">
              <a:solidFill>
                <a:srgbClr val="000000"/>
              </a:solidFill>
              <a:latin typeface="Work Sans"/>
              <a:ea typeface="Work Sans"/>
              <a:cs typeface="Work Sans"/>
              <a:sym typeface="Work Sans"/>
            </a:endParaRPr>
          </a:p>
        </p:txBody>
      </p:sp>
      <p:cxnSp>
        <p:nvCxnSpPr>
          <p:cNvPr id="94" name="Straight Arrow Connector 93">
            <a:extLst>
              <a:ext uri="{FF2B5EF4-FFF2-40B4-BE49-F238E27FC236}">
                <a16:creationId xmlns:a16="http://schemas.microsoft.com/office/drawing/2014/main" id="{59544A2D-D5FA-4CC6-809B-83CE1428AAE5}"/>
              </a:ext>
            </a:extLst>
          </p:cNvPr>
          <p:cNvCxnSpPr>
            <a:cxnSpLocks/>
          </p:cNvCxnSpPr>
          <p:nvPr/>
        </p:nvCxnSpPr>
        <p:spPr>
          <a:xfrm flipH="1" flipV="1">
            <a:off x="10067585" y="1237626"/>
            <a:ext cx="860017" cy="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5" name="Google Shape;55;p13">
            <a:extLst>
              <a:ext uri="{FF2B5EF4-FFF2-40B4-BE49-F238E27FC236}">
                <a16:creationId xmlns:a16="http://schemas.microsoft.com/office/drawing/2014/main" id="{295C95AE-0452-466D-B8B4-D516F671B5AC}"/>
              </a:ext>
            </a:extLst>
          </p:cNvPr>
          <p:cNvSpPr/>
          <p:nvPr/>
        </p:nvSpPr>
        <p:spPr>
          <a:xfrm>
            <a:off x="10927602" y="4590256"/>
            <a:ext cx="3818912" cy="2982767"/>
          </a:xfrm>
          <a:prstGeom prst="rect">
            <a:avLst/>
          </a:prstGeom>
          <a:noFill/>
          <a:ln w="19050" cap="flat" cmpd="sng">
            <a:solidFill>
              <a:srgbClr val="000000"/>
            </a:solidFill>
            <a:prstDash val="solid"/>
            <a:round/>
            <a:headEnd type="none" w="sm" len="sm"/>
            <a:tailEnd type="none" w="sm" len="sm"/>
          </a:ln>
        </p:spPr>
        <p:txBody>
          <a:bodyPr spcFirstLastPara="1" wrap="square" lIns="228600" tIns="228600" rIns="228600" bIns="2286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buSzPts val="1100"/>
            </a:pPr>
            <a:r>
              <a:rPr lang="en-US" sz="1200" b="1" err="1">
                <a:latin typeface="Work Sans"/>
                <a:ea typeface="Work Sans"/>
                <a:cs typeface="Work Sans"/>
                <a:sym typeface="Work Sans"/>
              </a:rPr>
              <a:t>Guarde</a:t>
            </a:r>
            <a:r>
              <a:rPr lang="en-US" sz="1200" b="1">
                <a:latin typeface="Work Sans"/>
                <a:ea typeface="Work Sans"/>
                <a:cs typeface="Work Sans"/>
                <a:sym typeface="Work Sans"/>
              </a:rPr>
              <a:t> </a:t>
            </a:r>
            <a:r>
              <a:rPr lang="en-US" sz="1200" b="1" err="1">
                <a:latin typeface="Work Sans"/>
                <a:ea typeface="Work Sans"/>
                <a:cs typeface="Work Sans"/>
                <a:sym typeface="Work Sans"/>
              </a:rPr>
              <a:t>el</a:t>
            </a:r>
            <a:r>
              <a:rPr lang="en-US" sz="1200" b="1">
                <a:latin typeface="Work Sans"/>
                <a:ea typeface="Work Sans"/>
                <a:cs typeface="Work Sans"/>
                <a:sym typeface="Work Sans"/>
              </a:rPr>
              <a:t> archive </a:t>
            </a:r>
            <a:r>
              <a:rPr lang="en-US" sz="1200" b="1" err="1">
                <a:latin typeface="Work Sans"/>
                <a:ea typeface="Work Sans"/>
                <a:cs typeface="Work Sans"/>
                <a:sym typeface="Work Sans"/>
              </a:rPr>
              <a:t>en</a:t>
            </a:r>
            <a:r>
              <a:rPr lang="en-US" sz="1200" b="1">
                <a:latin typeface="Work Sans"/>
                <a:ea typeface="Work Sans"/>
                <a:cs typeface="Work Sans"/>
                <a:sym typeface="Work Sans"/>
              </a:rPr>
              <a:t> PDF</a:t>
            </a:r>
            <a:endParaRPr lang="en-US" sz="1200" b="1">
              <a:solidFill>
                <a:srgbClr val="000000"/>
              </a:solidFill>
              <a:cs typeface="Calibri"/>
            </a:endParaRPr>
          </a:p>
          <a:p>
            <a:pPr>
              <a:lnSpc>
                <a:spcPct val="115000"/>
              </a:lnSpc>
              <a:buSzPts val="1100"/>
            </a:pPr>
            <a:r>
              <a:rPr lang="es-ES" sz="1200">
                <a:latin typeface="Work Sans"/>
                <a:ea typeface="Work Sans"/>
                <a:cs typeface="Work Sans"/>
                <a:sym typeface="Work Sans"/>
              </a:rPr>
              <a:t>Una vez finalizado el contenido del folleto, puede guardar el archivo como PDF para imprimirlo y distribuirlo</a:t>
            </a:r>
            <a:r>
              <a:rPr lang="en-US" sz="1200">
                <a:latin typeface="Work Sans"/>
                <a:ea typeface="Work Sans"/>
                <a:cs typeface="Work Sans"/>
                <a:sym typeface="Work Sans"/>
              </a:rPr>
              <a:t>.</a:t>
            </a:r>
            <a:endParaRPr lang="en-US" sz="1200">
              <a:latin typeface="Work Sans"/>
              <a:ea typeface="Work Sans"/>
              <a:cs typeface="Work Sans"/>
            </a:endParaRPr>
          </a:p>
          <a:p>
            <a:pPr>
              <a:lnSpc>
                <a:spcPct val="115000"/>
              </a:lnSpc>
              <a:buSzPts val="1100"/>
            </a:pPr>
            <a:endParaRPr lang="en-US" sz="1200">
              <a:latin typeface="Work Sans"/>
              <a:ea typeface="Work Sans"/>
              <a:cs typeface="Work Sans"/>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Power point PPT:</a:t>
            </a:r>
            <a:endParaRPr lang="en-US" sz="1200">
              <a:latin typeface="Work Sans"/>
              <a:ea typeface="+mn-lt"/>
              <a:cs typeface="+mn-lt"/>
            </a:endParaRPr>
          </a:p>
          <a:p>
            <a:r>
              <a:rPr lang="en-US" sz="1200" err="1">
                <a:latin typeface="Work Sans"/>
                <a:ea typeface="+mn-lt"/>
                <a:cs typeface="+mn-lt"/>
                <a:sym typeface="Work Sans" charset="0"/>
              </a:rPr>
              <a:t>Seleccione</a:t>
            </a:r>
            <a:r>
              <a:rPr lang="en-US" sz="1200">
                <a:latin typeface="Work Sans"/>
                <a:ea typeface="+mn-lt"/>
                <a:cs typeface="+mn-lt"/>
                <a:sym typeface="Work Sans" charset="0"/>
              </a:rPr>
              <a:t> la </a:t>
            </a:r>
            <a:r>
              <a:rPr lang="en-US" sz="1200" err="1">
                <a:latin typeface="Work Sans"/>
                <a:ea typeface="+mn-lt"/>
                <a:cs typeface="+mn-lt"/>
                <a:sym typeface="Work Sans" charset="0"/>
              </a:rPr>
              <a:t>diapositiva</a:t>
            </a:r>
            <a:r>
              <a:rPr lang="en-US" sz="1200">
                <a:latin typeface="Work Sans"/>
                <a:ea typeface="+mn-lt"/>
                <a:cs typeface="+mn-lt"/>
                <a:sym typeface="Work Sans" charset="0"/>
              </a:rPr>
              <a:t>. </a:t>
            </a:r>
            <a:r>
              <a:rPr lang="en-US" sz="1200" err="1">
                <a:latin typeface="Work Sans"/>
                <a:ea typeface="+mn-lt"/>
                <a:cs typeface="+mn-lt"/>
                <a:sym typeface="Work Sans" charset="0"/>
              </a:rPr>
              <a:t>Documento</a:t>
            </a:r>
            <a:r>
              <a:rPr lang="en-US" sz="1200">
                <a:latin typeface="Work Sans"/>
                <a:ea typeface="+mn-lt"/>
                <a:cs typeface="+mn-lt"/>
                <a:sym typeface="Work Sans" charset="0"/>
              </a:rPr>
              <a:t>→ </a:t>
            </a:r>
            <a:r>
              <a:rPr lang="en-US" sz="1200" err="1">
                <a:latin typeface="Work Sans"/>
                <a:ea typeface="+mn-lt"/>
                <a:cs typeface="+mn-lt"/>
                <a:sym typeface="Work Sans" charset="0"/>
              </a:rPr>
              <a:t>Guardar</a:t>
            </a:r>
            <a:r>
              <a:rPr lang="en-US" sz="1200">
                <a:latin typeface="Work Sans"/>
                <a:ea typeface="+mn-lt"/>
                <a:cs typeface="+mn-lt"/>
                <a:sym typeface="Work Sans" charset="0"/>
              </a:rPr>
              <a:t> </a:t>
            </a:r>
            <a:r>
              <a:rPr lang="en-US" sz="1200" err="1">
                <a:latin typeface="Work Sans"/>
                <a:ea typeface="+mn-lt"/>
                <a:cs typeface="+mn-lt"/>
                <a:sym typeface="Work Sans" charset="0"/>
              </a:rPr>
              <a:t>como</a:t>
            </a:r>
            <a:r>
              <a:rPr lang="en-US" sz="1200">
                <a:latin typeface="Work Sans"/>
                <a:ea typeface="+mn-lt"/>
                <a:cs typeface="+mn-lt"/>
                <a:sym typeface="Work Sans" charset="0"/>
              </a:rPr>
              <a:t> Adobe PDF</a:t>
            </a:r>
            <a:endParaRPr lang="en-US" sz="1200">
              <a:latin typeface="Work Sans"/>
              <a:ea typeface="+mn-lt"/>
              <a:cs typeface="+mn-lt"/>
            </a:endParaRPr>
          </a:p>
          <a:p>
            <a:pPr>
              <a:lnSpc>
                <a:spcPct val="115000"/>
              </a:lnSpc>
              <a:buSzPts val="1100"/>
            </a:pPr>
            <a:endParaRPr lang="en-US" altLang="en-US" sz="1200">
              <a:latin typeface="Work Sans" charset="0"/>
              <a:cs typeface="Work Sans" charset="0"/>
            </a:endParaRPr>
          </a:p>
          <a:p>
            <a:r>
              <a:rPr lang="en-US" sz="1200" b="1" err="1">
                <a:latin typeface="Work Sans"/>
                <a:ea typeface="+mn-lt"/>
                <a:cs typeface="+mn-lt"/>
                <a:sym typeface="Work Sans" charset="0"/>
              </a:rPr>
              <a:t>Exportar</a:t>
            </a:r>
            <a:r>
              <a:rPr lang="en-US" sz="1200" b="1">
                <a:latin typeface="Work Sans"/>
                <a:ea typeface="+mn-lt"/>
                <a:cs typeface="+mn-lt"/>
                <a:sym typeface="Work Sans" charset="0"/>
              </a:rPr>
              <a:t> </a:t>
            </a:r>
            <a:r>
              <a:rPr lang="en-US" sz="1200" b="1" err="1">
                <a:latin typeface="Work Sans"/>
                <a:ea typeface="+mn-lt"/>
                <a:cs typeface="+mn-lt"/>
                <a:sym typeface="Work Sans" charset="0"/>
              </a:rPr>
              <a:t>como</a:t>
            </a:r>
            <a:r>
              <a:rPr lang="en-US" sz="1200" b="1">
                <a:latin typeface="Work Sans"/>
                <a:ea typeface="+mn-lt"/>
                <a:cs typeface="+mn-lt"/>
                <a:sym typeface="Work Sans" charset="0"/>
              </a:rPr>
              <a:t> </a:t>
            </a:r>
            <a:r>
              <a:rPr lang="en-US" sz="1200" b="1" err="1">
                <a:latin typeface="Work Sans"/>
                <a:ea typeface="+mn-lt"/>
                <a:cs typeface="+mn-lt"/>
                <a:sym typeface="Work Sans" charset="0"/>
              </a:rPr>
              <a:t>archivo</a:t>
            </a:r>
            <a:r>
              <a:rPr lang="en-US" sz="1200" b="1">
                <a:latin typeface="Work Sans"/>
                <a:ea typeface="+mn-lt"/>
                <a:cs typeface="+mn-lt"/>
                <a:sym typeface="Work Sans" charset="0"/>
              </a:rPr>
              <a:t> PDF </a:t>
            </a:r>
            <a:r>
              <a:rPr lang="en-US" sz="1200" b="1" err="1">
                <a:latin typeface="Work Sans"/>
                <a:ea typeface="+mn-lt"/>
                <a:cs typeface="+mn-lt"/>
                <a:sym typeface="Work Sans" charset="0"/>
              </a:rPr>
              <a:t>usando</a:t>
            </a:r>
            <a:r>
              <a:rPr lang="en-US" sz="1200" b="1">
                <a:latin typeface="Work Sans"/>
                <a:ea typeface="+mn-lt"/>
                <a:cs typeface="+mn-lt"/>
                <a:sym typeface="Work Sans" charset="0"/>
              </a:rPr>
              <a:t> </a:t>
            </a:r>
            <a:r>
              <a:rPr lang="en-US" sz="1200" b="1" err="1">
                <a:latin typeface="Work Sans"/>
                <a:ea typeface="+mn-lt"/>
                <a:cs typeface="+mn-lt"/>
                <a:sym typeface="Work Sans" charset="0"/>
              </a:rPr>
              <a:t>el</a:t>
            </a:r>
            <a:r>
              <a:rPr lang="en-US" sz="1200" b="1">
                <a:latin typeface="Work Sans"/>
                <a:ea typeface="+mn-lt"/>
                <a:cs typeface="+mn-lt"/>
                <a:sym typeface="Work Sans" charset="0"/>
              </a:rPr>
              <a:t> </a:t>
            </a:r>
            <a:r>
              <a:rPr lang="en-US" sz="1200" b="1" err="1">
                <a:latin typeface="Work Sans"/>
                <a:ea typeface="+mn-lt"/>
                <a:cs typeface="+mn-lt"/>
                <a:sym typeface="Work Sans" charset="0"/>
              </a:rPr>
              <a:t>programa</a:t>
            </a:r>
            <a:r>
              <a:rPr lang="en-US" sz="1200" b="1">
                <a:latin typeface="Work Sans"/>
                <a:ea typeface="+mn-lt"/>
                <a:cs typeface="+mn-lt"/>
                <a:sym typeface="Work Sans" charset="0"/>
              </a:rPr>
              <a:t> </a:t>
            </a:r>
            <a:r>
              <a:rPr lang="en-US" sz="1200" b="1" err="1">
                <a:latin typeface="Work Sans"/>
                <a:ea typeface="+mn-lt"/>
                <a:cs typeface="+mn-lt"/>
                <a:sym typeface="Work Sans" charset="0"/>
              </a:rPr>
              <a:t>Presentaciones</a:t>
            </a:r>
            <a:r>
              <a:rPr lang="en-US" sz="1200" b="1">
                <a:latin typeface="Work Sans"/>
                <a:ea typeface="+mn-lt"/>
                <a:cs typeface="+mn-lt"/>
                <a:sym typeface="Work Sans" charset="0"/>
              </a:rPr>
              <a:t> de Google:</a:t>
            </a:r>
            <a:endParaRPr lang="en-US" sz="1200">
              <a:latin typeface="Work Sans"/>
              <a:ea typeface="+mn-lt"/>
              <a:cs typeface="+mn-lt"/>
            </a:endParaRPr>
          </a:p>
          <a:p>
            <a:r>
              <a:rPr lang="en-US" sz="1200" err="1">
                <a:latin typeface="Work Sans"/>
                <a:ea typeface="+mn-lt"/>
                <a:cs typeface="+mn-lt"/>
                <a:sym typeface="Work Sans" charset="0"/>
              </a:rPr>
              <a:t>Archivo</a:t>
            </a:r>
            <a:r>
              <a:rPr lang="en-US" sz="1200">
                <a:latin typeface="Work Sans"/>
                <a:ea typeface="+mn-lt"/>
                <a:cs typeface="+mn-lt"/>
                <a:sym typeface="Work Sans" charset="0"/>
              </a:rPr>
              <a:t> → </a:t>
            </a:r>
            <a:r>
              <a:rPr lang="en-US" sz="1200" err="1">
                <a:latin typeface="Work Sans"/>
                <a:ea typeface="+mn-lt"/>
                <a:cs typeface="+mn-lt"/>
                <a:sym typeface="Work Sans" charset="0"/>
              </a:rPr>
              <a:t>Descargar</a:t>
            </a:r>
            <a:r>
              <a:rPr lang="en-US" sz="1200">
                <a:latin typeface="Work Sans"/>
                <a:ea typeface="+mn-lt"/>
                <a:cs typeface="+mn-lt"/>
                <a:sym typeface="Work Sans" charset="0"/>
              </a:rPr>
              <a:t> → </a:t>
            </a:r>
            <a:r>
              <a:rPr lang="en-US" sz="1200" err="1">
                <a:latin typeface="Work Sans"/>
                <a:ea typeface="+mn-lt"/>
                <a:cs typeface="+mn-lt"/>
                <a:sym typeface="Work Sans" charset="0"/>
              </a:rPr>
              <a:t>Documento</a:t>
            </a:r>
            <a:r>
              <a:rPr lang="en-US" sz="1200">
                <a:latin typeface="Work Sans"/>
                <a:ea typeface="+mn-lt"/>
                <a:cs typeface="+mn-lt"/>
                <a:sym typeface="Work Sans" charset="0"/>
              </a:rPr>
              <a:t> PDF</a:t>
            </a:r>
            <a:endParaRPr lang="en-US" sz="1200">
              <a:latin typeface="Work Sans"/>
              <a:ea typeface="+mn-lt"/>
              <a:cs typeface="+mn-lt"/>
            </a:endParaRPr>
          </a:p>
          <a:p>
            <a:pPr>
              <a:lnSpc>
                <a:spcPct val="115000"/>
              </a:lnSpc>
              <a:buSzPts val="1100"/>
            </a:pPr>
            <a:endParaRPr lang="en-US">
              <a:latin typeface="Work Sans"/>
              <a:ea typeface="Work Sans"/>
              <a:cs typeface="Work Sans"/>
              <a:sym typeface="Work Sans"/>
            </a:endParaRPr>
          </a:p>
        </p:txBody>
      </p:sp>
      <p:sp>
        <p:nvSpPr>
          <p:cNvPr id="101" name="Google Shape;56;p13">
            <a:extLst>
              <a:ext uri="{FF2B5EF4-FFF2-40B4-BE49-F238E27FC236}">
                <a16:creationId xmlns:a16="http://schemas.microsoft.com/office/drawing/2014/main" id="{39CF0B94-C21B-49B3-A71C-0B94B9F2F8F1}"/>
              </a:ext>
            </a:extLst>
          </p:cNvPr>
          <p:cNvSpPr/>
          <p:nvPr/>
        </p:nvSpPr>
        <p:spPr>
          <a:xfrm>
            <a:off x="10927602" y="4236075"/>
            <a:ext cx="1119255" cy="354181"/>
          </a:xfrm>
          <a:prstGeom prst="rect">
            <a:avLst/>
          </a:prstGeom>
          <a:solidFill>
            <a:srgbClr val="FF3E55"/>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2000" b="1">
                <a:latin typeface="Work Sans"/>
                <a:ea typeface="Work Sans"/>
                <a:cs typeface="Work Sans"/>
                <a:sym typeface="Work Sans"/>
              </a:rPr>
              <a:t>5</a:t>
            </a:r>
            <a:endParaRPr sz="2400" b="1">
              <a:solidFill>
                <a:srgbClr val="000000"/>
              </a:solidFill>
              <a:latin typeface="Work Sans"/>
              <a:ea typeface="Work Sans"/>
              <a:cs typeface="Work Sans"/>
              <a:sym typeface="Work Sans"/>
            </a:endParaRPr>
          </a:p>
        </p:txBody>
      </p:sp>
      <p:sp>
        <p:nvSpPr>
          <p:cNvPr id="85" name="TextBox 84">
            <a:extLst>
              <a:ext uri="{FF2B5EF4-FFF2-40B4-BE49-F238E27FC236}">
                <a16:creationId xmlns:a16="http://schemas.microsoft.com/office/drawing/2014/main" id="{FA5936CF-7FFE-4954-8396-D0BDD460396E}"/>
              </a:ext>
            </a:extLst>
          </p:cNvPr>
          <p:cNvSpPr txBox="1"/>
          <p:nvPr/>
        </p:nvSpPr>
        <p:spPr>
          <a:xfrm>
            <a:off x="6744603" y="6145030"/>
            <a:ext cx="3256300" cy="484748"/>
          </a:xfrm>
          <a:prstGeom prst="rect">
            <a:avLst/>
          </a:prstGeom>
          <a:noFill/>
        </p:spPr>
        <p:txBody>
          <a:bodyPr wrap="square" lIns="0" tIns="0" rIns="0" bIns="0" rtlCol="0" anchor="t">
            <a:spAutoFit/>
          </a:bodyPr>
          <a:lstStyle/>
          <a:p>
            <a:pPr algn="ctr">
              <a:buClr>
                <a:srgbClr val="0E5299"/>
              </a:buClr>
              <a:buSzPct val="225000"/>
            </a:pPr>
            <a:r>
              <a:rPr lang="es-ES" sz="1050" b="1" dirty="0">
                <a:ea typeface="+mn-lt"/>
                <a:cs typeface="+mn-lt"/>
              </a:rPr>
              <a:t>Visite los Centros para el Control y </a:t>
            </a:r>
            <a:br>
              <a:rPr lang="es-ES" sz="1050" b="1" dirty="0">
                <a:ea typeface="+mn-lt"/>
                <a:cs typeface="+mn-lt"/>
              </a:rPr>
            </a:br>
            <a:r>
              <a:rPr lang="es-ES" sz="1050" b="1" dirty="0">
                <a:ea typeface="+mn-lt"/>
                <a:cs typeface="+mn-lt"/>
              </a:rPr>
              <a:t>la Prevención de Enfermedades: </a:t>
            </a:r>
            <a:br>
              <a:rPr lang="es-ES" sz="1050" b="1" dirty="0">
                <a:ea typeface="+mn-lt"/>
                <a:cs typeface="+mn-lt"/>
              </a:rPr>
            </a:br>
            <a:r>
              <a:rPr lang="es-ES" sz="1050" dirty="0">
                <a:ea typeface="+mn-lt"/>
                <a:cs typeface="+mn-lt"/>
              </a:rPr>
              <a:t>espanol.cdc.gov/coronavirus/2019-ncov/index.html</a:t>
            </a:r>
          </a:p>
        </p:txBody>
      </p:sp>
      <p:grpSp>
        <p:nvGrpSpPr>
          <p:cNvPr id="9" name="Group 8">
            <a:extLst>
              <a:ext uri="{FF2B5EF4-FFF2-40B4-BE49-F238E27FC236}">
                <a16:creationId xmlns:a16="http://schemas.microsoft.com/office/drawing/2014/main" id="{11049B7D-8669-4052-AD8A-907E764C2223}"/>
              </a:ext>
            </a:extLst>
          </p:cNvPr>
          <p:cNvGrpSpPr/>
          <p:nvPr/>
        </p:nvGrpSpPr>
        <p:grpSpPr>
          <a:xfrm>
            <a:off x="7422087" y="6629778"/>
            <a:ext cx="1985816" cy="891966"/>
            <a:chOff x="7625037" y="6657902"/>
            <a:chExt cx="1772378" cy="796096"/>
          </a:xfrm>
        </p:grpSpPr>
        <p:pic>
          <p:nvPicPr>
            <p:cNvPr id="84" name="Picture 83" descr="Qr code&#10;&#10;Description automatically generated">
              <a:extLst>
                <a:ext uri="{FF2B5EF4-FFF2-40B4-BE49-F238E27FC236}">
                  <a16:creationId xmlns:a16="http://schemas.microsoft.com/office/drawing/2014/main" id="{A6E462BA-DF19-42E5-B568-3C9CFB9C4E3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601319" y="6657902"/>
              <a:ext cx="796096" cy="796096"/>
            </a:xfrm>
            <a:prstGeom prst="rect">
              <a:avLst/>
            </a:prstGeom>
          </p:spPr>
        </p:pic>
        <p:pic>
          <p:nvPicPr>
            <p:cNvPr id="87" name="Picture 86" descr="Logo&#10;&#10;Description automatically generated">
              <a:extLst>
                <a:ext uri="{FF2B5EF4-FFF2-40B4-BE49-F238E27FC236}">
                  <a16:creationId xmlns:a16="http://schemas.microsoft.com/office/drawing/2014/main" id="{2F161775-B467-40C2-988B-B8899AA78D0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625037" y="6778673"/>
              <a:ext cx="746883" cy="564316"/>
            </a:xfrm>
            <a:prstGeom prst="rect">
              <a:avLst/>
            </a:prstGeom>
          </p:spPr>
        </p:pic>
      </p:grpSp>
      <p:grpSp>
        <p:nvGrpSpPr>
          <p:cNvPr id="39" name="Group 38">
            <a:extLst>
              <a:ext uri="{FF2B5EF4-FFF2-40B4-BE49-F238E27FC236}">
                <a16:creationId xmlns:a16="http://schemas.microsoft.com/office/drawing/2014/main" id="{C1C43B50-56B9-48F4-A242-AA07131EB20F}"/>
              </a:ext>
            </a:extLst>
          </p:cNvPr>
          <p:cNvGrpSpPr/>
          <p:nvPr/>
        </p:nvGrpSpPr>
        <p:grpSpPr>
          <a:xfrm>
            <a:off x="3541288" y="877370"/>
            <a:ext cx="1406738" cy="1404632"/>
            <a:chOff x="3583303" y="1017380"/>
            <a:chExt cx="1406738" cy="1404632"/>
          </a:xfrm>
        </p:grpSpPr>
        <p:grpSp>
          <p:nvGrpSpPr>
            <p:cNvPr id="2" name="Group 1">
              <a:extLst>
                <a:ext uri="{FF2B5EF4-FFF2-40B4-BE49-F238E27FC236}">
                  <a16:creationId xmlns:a16="http://schemas.microsoft.com/office/drawing/2014/main" id="{924410D2-E053-4B13-9AF3-7AB02607E8E3}"/>
                </a:ext>
              </a:extLst>
            </p:cNvPr>
            <p:cNvGrpSpPr/>
            <p:nvPr/>
          </p:nvGrpSpPr>
          <p:grpSpPr>
            <a:xfrm>
              <a:off x="3830342" y="1017380"/>
              <a:ext cx="912658" cy="912658"/>
              <a:chOff x="3715046" y="1230483"/>
              <a:chExt cx="1906877" cy="1906877"/>
            </a:xfrm>
          </p:grpSpPr>
          <p:sp>
            <p:nvSpPr>
              <p:cNvPr id="53" name="Rectangle 52">
                <a:extLst>
                  <a:ext uri="{FF2B5EF4-FFF2-40B4-BE49-F238E27FC236}">
                    <a16:creationId xmlns:a16="http://schemas.microsoft.com/office/drawing/2014/main" id="{FC1CE315-88D0-4FAB-B917-12F8669FFDDA}"/>
                  </a:ext>
                </a:extLst>
              </p:cNvPr>
              <p:cNvSpPr/>
              <p:nvPr/>
            </p:nvSpPr>
            <p:spPr>
              <a:xfrm>
                <a:off x="3715046" y="1230483"/>
                <a:ext cx="1906877" cy="1906877"/>
              </a:xfrm>
              <a:prstGeom prst="rect">
                <a:avLst/>
              </a:prstGeom>
              <a:solidFill>
                <a:srgbClr val="156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EA2C26A-014B-4A02-8B74-A5A9C7085E3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910661" y="1298402"/>
                <a:ext cx="1508158" cy="1749464"/>
              </a:xfrm>
              <a:prstGeom prst="rect">
                <a:avLst/>
              </a:prstGeom>
            </p:spPr>
          </p:pic>
        </p:grpSp>
        <p:sp>
          <p:nvSpPr>
            <p:cNvPr id="79" name="TextBox 78">
              <a:extLst>
                <a:ext uri="{FF2B5EF4-FFF2-40B4-BE49-F238E27FC236}">
                  <a16:creationId xmlns:a16="http://schemas.microsoft.com/office/drawing/2014/main" id="{8B8A546D-0D96-41A8-AF3B-4B63418BEC93}"/>
                </a:ext>
              </a:extLst>
            </p:cNvPr>
            <p:cNvSpPr txBox="1"/>
            <p:nvPr/>
          </p:nvSpPr>
          <p:spPr>
            <a:xfrm>
              <a:off x="3583303" y="1964964"/>
              <a:ext cx="1406738" cy="457048"/>
            </a:xfrm>
            <a:prstGeom prst="rect">
              <a:avLst/>
            </a:prstGeom>
            <a:noFill/>
          </p:spPr>
          <p:txBody>
            <a:bodyPr wrap="square" lIns="0" tIns="0" rIns="0" bIns="0" rtlCol="0">
              <a:spAutoFit/>
            </a:bodyPr>
            <a:lstStyle/>
            <a:p>
              <a:pPr algn="ctr">
                <a:lnSpc>
                  <a:spcPct val="90000"/>
                </a:lnSpc>
                <a:spcAft>
                  <a:spcPts val="600"/>
                </a:spcAft>
              </a:pPr>
              <a:r>
                <a:rPr lang="es-ES" sz="1100" b="1" dirty="0"/>
                <a:t>Es importante vacunarse, aunque ya haya tenido COVID-19.</a:t>
              </a:r>
            </a:p>
          </p:txBody>
        </p:sp>
      </p:grpSp>
      <p:grpSp>
        <p:nvGrpSpPr>
          <p:cNvPr id="12" name="Group 11">
            <a:extLst>
              <a:ext uri="{FF2B5EF4-FFF2-40B4-BE49-F238E27FC236}">
                <a16:creationId xmlns:a16="http://schemas.microsoft.com/office/drawing/2014/main" id="{25FCA190-26AF-039A-F2E9-9A02FE797FCF}"/>
              </a:ext>
            </a:extLst>
          </p:cNvPr>
          <p:cNvGrpSpPr/>
          <p:nvPr/>
        </p:nvGrpSpPr>
        <p:grpSpPr>
          <a:xfrm>
            <a:off x="3550890" y="2443194"/>
            <a:ext cx="2931079" cy="1717591"/>
            <a:chOff x="3550890" y="2532867"/>
            <a:chExt cx="2931079" cy="1717591"/>
          </a:xfrm>
        </p:grpSpPr>
        <p:grpSp>
          <p:nvGrpSpPr>
            <p:cNvPr id="15" name="Group 14">
              <a:extLst>
                <a:ext uri="{FF2B5EF4-FFF2-40B4-BE49-F238E27FC236}">
                  <a16:creationId xmlns:a16="http://schemas.microsoft.com/office/drawing/2014/main" id="{CCD5A2D8-73F6-409F-A288-22E919A88FB5}"/>
                </a:ext>
              </a:extLst>
            </p:cNvPr>
            <p:cNvGrpSpPr/>
            <p:nvPr/>
          </p:nvGrpSpPr>
          <p:grpSpPr>
            <a:xfrm>
              <a:off x="5101139" y="2538406"/>
              <a:ext cx="1380830" cy="1548479"/>
              <a:chOff x="5183121" y="2652212"/>
              <a:chExt cx="1380830" cy="1548479"/>
            </a:xfrm>
          </p:grpSpPr>
          <p:grpSp>
            <p:nvGrpSpPr>
              <p:cNvPr id="5" name="Group 4">
                <a:extLst>
                  <a:ext uri="{FF2B5EF4-FFF2-40B4-BE49-F238E27FC236}">
                    <a16:creationId xmlns:a16="http://schemas.microsoft.com/office/drawing/2014/main" id="{2DD5FC86-05F0-48AB-93B0-64165CAF5FD6}"/>
                  </a:ext>
                </a:extLst>
              </p:cNvPr>
              <p:cNvGrpSpPr/>
              <p:nvPr/>
            </p:nvGrpSpPr>
            <p:grpSpPr>
              <a:xfrm>
                <a:off x="5406248" y="2652212"/>
                <a:ext cx="912658" cy="912658"/>
                <a:chOff x="3973660" y="2739932"/>
                <a:chExt cx="1906877" cy="1906877"/>
              </a:xfrm>
            </p:grpSpPr>
            <p:sp>
              <p:nvSpPr>
                <p:cNvPr id="61" name="Rectangle 60">
                  <a:extLst>
                    <a:ext uri="{FF2B5EF4-FFF2-40B4-BE49-F238E27FC236}">
                      <a16:creationId xmlns:a16="http://schemas.microsoft.com/office/drawing/2014/main" id="{F3FB5EBF-5B72-4C2E-BA7D-BD4FB9A8E362}"/>
                    </a:ext>
                  </a:extLst>
                </p:cNvPr>
                <p:cNvSpPr/>
                <p:nvPr/>
              </p:nvSpPr>
              <p:spPr>
                <a:xfrm>
                  <a:off x="3973660" y="2739932"/>
                  <a:ext cx="1906877" cy="1906877"/>
                </a:xfrm>
                <a:prstGeom prst="rect">
                  <a:avLst/>
                </a:prstGeom>
                <a:solidFill>
                  <a:srgbClr val="FF73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Graphic 61">
                  <a:extLst>
                    <a:ext uri="{FF2B5EF4-FFF2-40B4-BE49-F238E27FC236}">
                      <a16:creationId xmlns:a16="http://schemas.microsoft.com/office/drawing/2014/main" id="{49D3CE87-0927-415E-8FD8-75F7856FBFBD}"/>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244229" y="2842702"/>
                  <a:ext cx="1360976" cy="1720366"/>
                </a:xfrm>
                <a:prstGeom prst="rect">
                  <a:avLst/>
                </a:prstGeom>
              </p:spPr>
            </p:pic>
          </p:grpSp>
          <p:sp>
            <p:nvSpPr>
              <p:cNvPr id="78" name="TextBox 77">
                <a:extLst>
                  <a:ext uri="{FF2B5EF4-FFF2-40B4-BE49-F238E27FC236}">
                    <a16:creationId xmlns:a16="http://schemas.microsoft.com/office/drawing/2014/main" id="{E952BE9E-FE66-4F25-BCCB-70DDF04034C7}"/>
                  </a:ext>
                </a:extLst>
              </p:cNvPr>
              <p:cNvSpPr txBox="1"/>
              <p:nvPr/>
            </p:nvSpPr>
            <p:spPr>
              <a:xfrm>
                <a:off x="5183121" y="3591293"/>
                <a:ext cx="1380830" cy="609398"/>
              </a:xfrm>
              <a:prstGeom prst="rect">
                <a:avLst/>
              </a:prstGeom>
              <a:noFill/>
            </p:spPr>
            <p:txBody>
              <a:bodyPr wrap="square" lIns="0" tIns="0" rIns="0" bIns="0" rtlCol="0">
                <a:spAutoFit/>
              </a:bodyPr>
              <a:lstStyle/>
              <a:p>
                <a:pPr algn="ctr">
                  <a:lnSpc>
                    <a:spcPct val="90000"/>
                  </a:lnSpc>
                </a:pPr>
                <a:r>
                  <a:rPr lang="es-VE" sz="1100" b="1" dirty="0">
                    <a:cs typeface="Calibri"/>
                  </a:rPr>
                  <a:t>Después</a:t>
                </a:r>
                <a:r>
                  <a:rPr lang="es-VE" sz="1100" b="1" dirty="0">
                    <a:ea typeface="+mn-lt"/>
                    <a:cs typeface="+mn-lt"/>
                  </a:rPr>
                  <a:t> de vacunarse</a:t>
                </a:r>
                <a:r>
                  <a:rPr lang="es-VE" sz="1100" b="1" dirty="0">
                    <a:ea typeface="+mn-lt"/>
                    <a:cs typeface="Calibri"/>
                  </a:rPr>
                  <a:t> p</a:t>
                </a:r>
                <a:r>
                  <a:rPr lang="es-VE" sz="1100" b="1" dirty="0">
                    <a:ea typeface="+mn-lt"/>
                    <a:cs typeface="Calibri Light"/>
                  </a:rPr>
                  <a:t>uede tener dolor de brazo, dolor de cabeza, fiebre o escalofr</a:t>
                </a:r>
                <a:r>
                  <a:rPr lang="es-VE" sz="1100" b="1" dirty="0">
                    <a:effectLst/>
                    <a:ea typeface="Times New Roman" panose="02020603050405020304" pitchFamily="18" charset="0"/>
                  </a:rPr>
                  <a:t>í</a:t>
                </a:r>
                <a:r>
                  <a:rPr lang="es-VE" sz="1100" b="1" dirty="0">
                    <a:ea typeface="+mn-lt"/>
                    <a:cs typeface="Calibri Light"/>
                  </a:rPr>
                  <a:t>os.</a:t>
                </a:r>
                <a:endParaRPr lang="es-VE" sz="1100" b="1" dirty="0">
                  <a:ea typeface="+mn-lt"/>
                  <a:cs typeface="+mn-lt"/>
                </a:endParaRPr>
              </a:p>
            </p:txBody>
          </p:sp>
        </p:grpSp>
        <p:grpSp>
          <p:nvGrpSpPr>
            <p:cNvPr id="8" name="Group 7">
              <a:extLst>
                <a:ext uri="{FF2B5EF4-FFF2-40B4-BE49-F238E27FC236}">
                  <a16:creationId xmlns:a16="http://schemas.microsoft.com/office/drawing/2014/main" id="{AB2378C2-01EF-6347-7268-BC36E04A0586}"/>
                </a:ext>
              </a:extLst>
            </p:cNvPr>
            <p:cNvGrpSpPr/>
            <p:nvPr/>
          </p:nvGrpSpPr>
          <p:grpSpPr>
            <a:xfrm>
              <a:off x="3550890" y="2532867"/>
              <a:ext cx="1397136" cy="1717591"/>
              <a:chOff x="5175958" y="906455"/>
              <a:chExt cx="1397136" cy="1717591"/>
            </a:xfrm>
          </p:grpSpPr>
          <p:sp>
            <p:nvSpPr>
              <p:cNvPr id="55" name="Rectangle 54">
                <a:extLst>
                  <a:ext uri="{FF2B5EF4-FFF2-40B4-BE49-F238E27FC236}">
                    <a16:creationId xmlns:a16="http://schemas.microsoft.com/office/drawing/2014/main" id="{482EC1C3-0E80-45C7-B781-D237CC6D5E82}"/>
                  </a:ext>
                </a:extLst>
              </p:cNvPr>
              <p:cNvSpPr/>
              <p:nvPr/>
            </p:nvSpPr>
            <p:spPr>
              <a:xfrm>
                <a:off x="5418197" y="906455"/>
                <a:ext cx="912659" cy="912659"/>
              </a:xfrm>
              <a:prstGeom prst="rect">
                <a:avLst/>
              </a:prstGeom>
              <a:solidFill>
                <a:srgbClr val="FBC0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33A254BB-728B-46FC-AE36-69A08FD9FC00}"/>
                  </a:ext>
                </a:extLst>
              </p:cNvPr>
              <p:cNvSpPr txBox="1"/>
              <p:nvPr/>
            </p:nvSpPr>
            <p:spPr>
              <a:xfrm>
                <a:off x="5175958" y="1854605"/>
                <a:ext cx="1397136" cy="769441"/>
              </a:xfrm>
              <a:prstGeom prst="rect">
                <a:avLst/>
              </a:prstGeom>
              <a:noFill/>
            </p:spPr>
            <p:txBody>
              <a:bodyPr wrap="square" lIns="0" tIns="0" rIns="0" bIns="0" rtlCol="0" anchor="t">
                <a:spAutoFit/>
              </a:bodyPr>
              <a:lstStyle/>
              <a:p>
                <a:pPr algn="ctr"/>
                <a:r>
                  <a:rPr lang="es-ES" sz="1000" b="1" dirty="0"/>
                  <a:t>Pregunte si las vacunas se ofrecen gratis en el centro de salud, farmacia o en el departamento de salud local o estatal.</a:t>
                </a:r>
                <a:endParaRPr lang="es-ES" sz="1000" dirty="0">
                  <a:ea typeface="Calibri"/>
                  <a:cs typeface="Calibri"/>
                </a:endParaRPr>
              </a:p>
            </p:txBody>
          </p:sp>
          <p:pic>
            <p:nvPicPr>
              <p:cNvPr id="3" name="Picture 2" descr="A person in a white coat and mask giving a vaccine to a person&#10;&#10;Description automatically generated">
                <a:extLst>
                  <a:ext uri="{FF2B5EF4-FFF2-40B4-BE49-F238E27FC236}">
                    <a16:creationId xmlns:a16="http://schemas.microsoft.com/office/drawing/2014/main" id="{2F633C7B-1EB3-F8AD-22D2-6DF29C2E424A}"/>
                  </a:ext>
                </a:extLst>
              </p:cNvPr>
              <p:cNvPicPr>
                <a:picLocks noChangeAspect="1"/>
              </p:cNvPicPr>
              <p:nvPr/>
            </p:nvPicPr>
            <p:blipFill rotWithShape="1">
              <a:blip r:embed="rId20">
                <a:extLst>
                  <a:ext uri="{28A0092B-C50C-407E-A947-70E740481C1C}">
                    <a14:useLocalDpi xmlns:a14="http://schemas.microsoft.com/office/drawing/2010/main" val="0"/>
                  </a:ext>
                </a:extLst>
              </a:blip>
              <a:srcRect l="17679" r="24859" b="44386"/>
              <a:stretch/>
            </p:blipFill>
            <p:spPr>
              <a:xfrm>
                <a:off x="5419329" y="933060"/>
                <a:ext cx="910394" cy="881125"/>
              </a:xfrm>
              <a:prstGeom prst="rect">
                <a:avLst/>
              </a:prstGeom>
            </p:spPr>
          </p:pic>
        </p:grpSp>
      </p:grpSp>
    </p:spTree>
    <p:extLst>
      <p:ext uri="{BB962C8B-B14F-4D97-AF65-F5344CB8AC3E}">
        <p14:creationId xmlns:p14="http://schemas.microsoft.com/office/powerpoint/2010/main" val="231407630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205106ECAF734D9CC60C8969D22B8A" ma:contentTypeVersion="18" ma:contentTypeDescription="Create a new document." ma:contentTypeScope="" ma:versionID="17fd9f63545b271226ea19c7e97be1af">
  <xsd:schema xmlns:xsd="http://www.w3.org/2001/XMLSchema" xmlns:xs="http://www.w3.org/2001/XMLSchema" xmlns:p="http://schemas.microsoft.com/office/2006/metadata/properties" xmlns:ns2="75afdd44-4aa4-4d0a-9dc0-7606fd3e2ef5" xmlns:ns3="41a82cfb-08d0-4eac-a8a5-9ca94e9619de" targetNamespace="http://schemas.microsoft.com/office/2006/metadata/properties" ma:root="true" ma:fieldsID="caf5d2f84ab60f1877a99a6360b149b7" ns2:_="" ns3:_="">
    <xsd:import namespace="75afdd44-4aa4-4d0a-9dc0-7606fd3e2ef5"/>
    <xsd:import namespace="41a82cfb-08d0-4eac-a8a5-9ca94e9619d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afdd44-4aa4-4d0a-9dc0-7606fd3e2e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ce98c3-52f6-45e3-858d-f92ed8f83fe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1a82cfb-08d0-4eac-a8a5-9ca94e9619d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00e72db-c2aa-41da-91da-e234c5c619be}" ma:internalName="TaxCatchAll" ma:showField="CatchAllData" ma:web="41a82cfb-08d0-4eac-a8a5-9ca94e9619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5afdd44-4aa4-4d0a-9dc0-7606fd3e2ef5">
      <Terms xmlns="http://schemas.microsoft.com/office/infopath/2007/PartnerControls"/>
    </lcf76f155ced4ddcb4097134ff3c332f>
    <TaxCatchAll xmlns="41a82cfb-08d0-4eac-a8a5-9ca94e9619de" xsi:nil="true"/>
    <SharedWithUsers xmlns="41a82cfb-08d0-4eac-a8a5-9ca94e9619de">
      <UserInfo>
        <DisplayName>Alma Galvan</DisplayName>
        <AccountId>20</AccountId>
        <AccountType/>
      </UserInfo>
    </SharedWithUsers>
  </documentManagement>
</p:properties>
</file>

<file path=customXml/itemProps1.xml><?xml version="1.0" encoding="utf-8"?>
<ds:datastoreItem xmlns:ds="http://schemas.openxmlformats.org/officeDocument/2006/customXml" ds:itemID="{DA9AD41F-53B5-4BE8-8793-255A95F85B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afdd44-4aa4-4d0a-9dc0-7606fd3e2ef5"/>
    <ds:schemaRef ds:uri="41a82cfb-08d0-4eac-a8a5-9ca94e9619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616B41-EC9E-431F-A7A7-D5469406C765}">
  <ds:schemaRefs>
    <ds:schemaRef ds:uri="http://schemas.microsoft.com/sharepoint/v3/contenttype/forms"/>
  </ds:schemaRefs>
</ds:datastoreItem>
</file>

<file path=customXml/itemProps3.xml><?xml version="1.0" encoding="utf-8"?>
<ds:datastoreItem xmlns:ds="http://schemas.openxmlformats.org/officeDocument/2006/customXml" ds:itemID="{C925C690-92FE-43A8-B996-9E1A96B7E9BD}">
  <ds:schemaRefs>
    <ds:schemaRef ds:uri="http://purl.org/dc/terms/"/>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41a82cfb-08d0-4eac-a8a5-9ca94e9619de"/>
    <ds:schemaRef ds:uri="75afdd44-4aa4-4d0a-9dc0-7606fd3e2ef5"/>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137</TotalTime>
  <Words>1342</Words>
  <Application>Microsoft Office PowerPoint</Application>
  <PresentationFormat>Custom</PresentationFormat>
  <Paragraphs>95</Paragraphs>
  <Slides>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Arial</vt:lpstr>
      <vt:lpstr>Arial,Sans-Serif</vt:lpstr>
      <vt:lpstr>Calibri</vt:lpstr>
      <vt:lpstr>Calibri Light</vt:lpstr>
      <vt:lpstr>Times New Roman</vt:lpstr>
      <vt:lpstr>Wingdings</vt:lpstr>
      <vt:lpstr>Work Sans</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COVID Vacuna Triptico</dc:title>
  <dc:creator>Migrant Clinicians Network</dc:creator>
  <cp:lastModifiedBy>Sonia Alvarado</cp:lastModifiedBy>
  <cp:revision>124</cp:revision>
  <cp:lastPrinted>2022-11-01T18:23:52Z</cp:lastPrinted>
  <dcterms:created xsi:type="dcterms:W3CDTF">2021-06-09T15:49:13Z</dcterms:created>
  <dcterms:modified xsi:type="dcterms:W3CDTF">2024-10-10T16:41:11Z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0x01010088205106ECAF734D9CC60C8969D22B8A</vt:lpwstr>
  </property>
  <property fmtid="{D5CDD505-2E9C-101B-9397-08002B2CF9AE}" pid="3" name="MediaServiceImageTags">
    <vt:lpwstr/>
  </property>
</Properties>
</file>