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256" r:id="rId5"/>
    <p:sldId id="257" r:id="rId6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920" userDrawn="1">
          <p15:clr>
            <a:srgbClr val="A4A3A4"/>
          </p15:clr>
        </p15:guide>
        <p15:guide id="3" pos="2352" userDrawn="1">
          <p15:clr>
            <a:srgbClr val="A4A3A4"/>
          </p15:clr>
        </p15:guide>
        <p15:guide id="4" pos="4032" userDrawn="1">
          <p15:clr>
            <a:srgbClr val="A4A3A4"/>
          </p15:clr>
        </p15:guide>
        <p15:guide id="5" pos="4464" userDrawn="1">
          <p15:clr>
            <a:srgbClr val="A4A3A4"/>
          </p15:clr>
        </p15:guide>
        <p15:guide id="6" orient="horz" pos="2448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7B99792-8BE8-A8EB-BE8D-E41AC500DBBB}" name="Noel Dufrene" initials="ND" userId="S::ndufrene@migrantclinician.org::131c83a1-d70b-4f56-8487-a9b39281de7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ises Arjona Jr" initials="MAJ" lastIdx="3" clrIdx="0">
    <p:extLst>
      <p:ext uri="{19B8F6BF-5375-455C-9EA6-DF929625EA0E}">
        <p15:presenceInfo xmlns:p15="http://schemas.microsoft.com/office/powerpoint/2012/main" userId="S::mariona@migrantclinician.org::a80d5cef-34f5-4625-8e1e-059da6cac246" providerId="AD"/>
      </p:ext>
    </p:extLst>
  </p:cmAuthor>
  <p:cmAuthor id="2" name="Alma Galvan" initials="AG" lastIdx="4" clrIdx="1">
    <p:extLst>
      <p:ext uri="{19B8F6BF-5375-455C-9EA6-DF929625EA0E}">
        <p15:presenceInfo xmlns:p15="http://schemas.microsoft.com/office/powerpoint/2012/main" userId="S::agalvan@migrantclinician.org::82bfc8be-73ed-4017-b250-fad6233e8710" providerId="AD"/>
      </p:ext>
    </p:extLst>
  </p:cmAuthor>
  <p:cmAuthor id="3" name="Noel Dufrene" initials="ND" lastIdx="18" clrIdx="2">
    <p:extLst>
      <p:ext uri="{19B8F6BF-5375-455C-9EA6-DF929625EA0E}">
        <p15:presenceInfo xmlns:p15="http://schemas.microsoft.com/office/powerpoint/2012/main" userId="S::ndufrene@migrantclinician.org::131c83a1-d70b-4f56-8487-a9b39281de7c" providerId="AD"/>
      </p:ext>
    </p:extLst>
  </p:cmAuthor>
  <p:cmAuthor id="4" name="Moises Arjona Jr" initials="MJ" lastIdx="3" clrIdx="3">
    <p:extLst>
      <p:ext uri="{19B8F6BF-5375-455C-9EA6-DF929625EA0E}">
        <p15:presenceInfo xmlns:p15="http://schemas.microsoft.com/office/powerpoint/2012/main" userId="S::marjona@migrantclinician.org::a80d5cef-34f5-4625-8e1e-059da6cac246" providerId="AD"/>
      </p:ext>
    </p:extLst>
  </p:cmAuthor>
  <p:cmAuthor id="5" name="Amy Liebman" initials="AL" lastIdx="9" clrIdx="4">
    <p:extLst>
      <p:ext uri="{19B8F6BF-5375-455C-9EA6-DF929625EA0E}">
        <p15:presenceInfo xmlns:p15="http://schemas.microsoft.com/office/powerpoint/2012/main" userId="S::aliebman@migrantclinician.org::59da9bd5-3b01-4476-8a94-d6cba23d62c0" providerId="AD"/>
      </p:ext>
    </p:extLst>
  </p:cmAuthor>
  <p:cmAuthor id="6" name="Claire Hutkins Seda" initials="CS" lastIdx="6" clrIdx="5">
    <p:extLst>
      <p:ext uri="{19B8F6BF-5375-455C-9EA6-DF929625EA0E}">
        <p15:presenceInfo xmlns:p15="http://schemas.microsoft.com/office/powerpoint/2012/main" userId="S::cseda@migrantclinician.org::178ef2c6-c3c1-4c44-a37d-ea93e29faab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5299"/>
    <a:srgbClr val="E88B0E"/>
    <a:srgbClr val="F29D2C"/>
    <a:srgbClr val="FFFFFF"/>
    <a:srgbClr val="319997"/>
    <a:srgbClr val="FFD243"/>
    <a:srgbClr val="549FEA"/>
    <a:srgbClr val="2F3492"/>
    <a:srgbClr val="69ABED"/>
    <a:srgbClr val="72B0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70028B-80F0-0354-6469-B9E18A2A48E0}" v="1" dt="2024-10-09T19:48:44.6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3657" autoAdjust="0"/>
    <p:restoredTop sz="94660"/>
  </p:normalViewPr>
  <p:slideViewPr>
    <p:cSldViewPr snapToGrid="0">
      <p:cViewPr varScale="1">
        <p:scale>
          <a:sx n="93" d="100"/>
          <a:sy n="93" d="100"/>
        </p:scale>
        <p:origin x="2544" y="72"/>
      </p:cViewPr>
      <p:guideLst>
        <p:guide pos="1920"/>
        <p:guide pos="2352"/>
        <p:guide pos="4032"/>
        <p:guide pos="4464"/>
        <p:guide orient="horz"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31A2A1-49DD-4A62-9765-ACAB44B00788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A2CE5F-867D-4C67-B4D0-A0B12BB26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12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2CE5F-867D-4C67-B4D0-A0B12BB26D6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264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2CE5F-867D-4C67-B4D0-A0B12BB26D6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85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21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37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854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460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473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62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393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7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725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752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012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278F4-9A08-431F-B491-7EFB91B99DFB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89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18" Type="http://schemas.openxmlformats.org/officeDocument/2006/relationships/image" Target="../media/image19.sv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7.sv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svg"/><Relationship Id="rId19" Type="http://schemas.openxmlformats.org/officeDocument/2006/relationships/image" Target="../media/image20.png"/><Relationship Id="rId4" Type="http://schemas.openxmlformats.org/officeDocument/2006/relationships/hyperlink" Target="http://www.cdc.gov/vaccines/covid-19/clinical-considerations/interim-considerations-us" TargetMode="External"/><Relationship Id="rId9" Type="http://schemas.openxmlformats.org/officeDocument/2006/relationships/image" Target="../media/image10.png"/><Relationship Id="rId14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erson and a child sitting on a chair&#10;&#10;Description automatically generated">
            <a:extLst>
              <a:ext uri="{FF2B5EF4-FFF2-40B4-BE49-F238E27FC236}">
                <a16:creationId xmlns:a16="http://schemas.microsoft.com/office/drawing/2014/main" id="{53481ED2-5CC8-1D75-C223-C77FE2BDF8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95" t="1761" r="19266" b="16551"/>
          <a:stretch/>
        </p:blipFill>
        <p:spPr>
          <a:xfrm>
            <a:off x="6693355" y="-527"/>
            <a:ext cx="3376988" cy="49170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80AC400D-F660-4D51-B47A-3A22B01C9133}"/>
              </a:ext>
            </a:extLst>
          </p:cNvPr>
          <p:cNvSpPr/>
          <p:nvPr/>
        </p:nvSpPr>
        <p:spPr>
          <a:xfrm>
            <a:off x="3312835" y="2"/>
            <a:ext cx="3371380" cy="761998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890165-332A-4C91-946D-B83186D211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1441" y="3937360"/>
            <a:ext cx="3596952" cy="386519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7B8E400-F5C5-42FB-988E-939361ED1137}"/>
              </a:ext>
            </a:extLst>
          </p:cNvPr>
          <p:cNvSpPr txBox="1"/>
          <p:nvPr/>
        </p:nvSpPr>
        <p:spPr>
          <a:xfrm>
            <a:off x="3569896" y="247073"/>
            <a:ext cx="2877268" cy="3877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400" b="1" dirty="0">
                <a:solidFill>
                  <a:schemeClr val="bg1"/>
                </a:solidFill>
              </a:rPr>
              <a:t>KISA POU KONNEN LÈ W GEN TIMOUN K AP PRAN VAKSEN COVID-19 </a:t>
            </a:r>
            <a:endParaRPr lang="es-ES" sz="1400" dirty="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3A4E983-9F63-4335-862E-7EB57F6D2A96}"/>
              </a:ext>
            </a:extLst>
          </p:cNvPr>
          <p:cNvSpPr txBox="1"/>
          <p:nvPr/>
        </p:nvSpPr>
        <p:spPr>
          <a:xfrm>
            <a:off x="3590509" y="840175"/>
            <a:ext cx="2808517" cy="373948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buClr>
                <a:srgbClr val="E88B0E"/>
              </a:buClr>
              <a:buSzPct val="130000"/>
            </a:pPr>
            <a:r>
              <a:rPr lang="en-US" sz="1100" dirty="0" err="1">
                <a:ea typeface="+mn-lt"/>
                <a:cs typeface="+mn-lt"/>
              </a:rPr>
              <a:t>Vaksen</a:t>
            </a:r>
            <a:r>
              <a:rPr lang="en-US" sz="1100" dirty="0">
                <a:ea typeface="+mn-lt"/>
                <a:cs typeface="+mn-lt"/>
              </a:rPr>
              <a:t> an gratis </a:t>
            </a:r>
            <a:r>
              <a:rPr lang="en-US" sz="1100" dirty="0" err="1">
                <a:ea typeface="+mn-lt"/>
                <a:cs typeface="+mn-lt"/>
              </a:rPr>
              <a:t>pou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pifò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moun</a:t>
            </a:r>
            <a:r>
              <a:rPr lang="en-US" sz="1100" dirty="0">
                <a:ea typeface="+mn-lt"/>
                <a:cs typeface="+mn-lt"/>
              </a:rPr>
              <a:t>, </a:t>
            </a:r>
            <a:r>
              <a:rPr lang="en-US" sz="1100" dirty="0" err="1">
                <a:ea typeface="+mn-lt"/>
                <a:cs typeface="+mn-lt"/>
              </a:rPr>
              <a:t>menm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moun</a:t>
            </a:r>
            <a:r>
              <a:rPr lang="en-US" sz="1100" dirty="0">
                <a:ea typeface="+mn-lt"/>
                <a:cs typeface="+mn-lt"/>
              </a:rPr>
              <a:t> ki pa gen </a:t>
            </a:r>
            <a:r>
              <a:rPr lang="en-US" sz="1100" dirty="0" err="1">
                <a:ea typeface="+mn-lt"/>
                <a:cs typeface="+mn-lt"/>
              </a:rPr>
              <a:t>asirans</a:t>
            </a:r>
            <a:r>
              <a:rPr lang="en-US" sz="1100" dirty="0">
                <a:ea typeface="+mn-lt"/>
                <a:cs typeface="+mn-lt"/>
              </a:rPr>
              <a:t>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100" b="1" err="1">
                <a:ea typeface="+mn-lt"/>
                <a:cs typeface="+mn-lt"/>
              </a:rPr>
              <a:t>Tcheke</a:t>
            </a:r>
            <a:r>
              <a:rPr lang="en-US" sz="1100" b="1" dirty="0">
                <a:ea typeface="+mn-lt"/>
                <a:cs typeface="+mn-lt"/>
              </a:rPr>
              <a:t> </a:t>
            </a:r>
            <a:r>
              <a:rPr lang="en-US" sz="1100" b="1" err="1">
                <a:ea typeface="+mn-lt"/>
                <a:cs typeface="+mn-lt"/>
              </a:rPr>
              <a:t>pou</a:t>
            </a:r>
            <a:r>
              <a:rPr lang="en-US" sz="1100" b="1" dirty="0">
                <a:ea typeface="+mn-lt"/>
                <a:cs typeface="+mn-lt"/>
              </a:rPr>
              <a:t> w </a:t>
            </a:r>
            <a:r>
              <a:rPr lang="en-US" sz="1100" b="1" err="1">
                <a:ea typeface="+mn-lt"/>
                <a:cs typeface="+mn-lt"/>
              </a:rPr>
              <a:t>wè</a:t>
            </a:r>
            <a:r>
              <a:rPr lang="en-US" sz="1100" b="1" dirty="0">
                <a:ea typeface="+mn-lt"/>
                <a:cs typeface="+mn-lt"/>
              </a:rPr>
              <a:t> ki </a:t>
            </a:r>
            <a:r>
              <a:rPr lang="en-US" sz="1100" b="1" err="1">
                <a:ea typeface="+mn-lt"/>
                <a:cs typeface="+mn-lt"/>
              </a:rPr>
              <a:t>bò</a:t>
            </a:r>
            <a:r>
              <a:rPr lang="en-US" sz="1100" b="1" dirty="0">
                <a:ea typeface="+mn-lt"/>
                <a:cs typeface="+mn-lt"/>
              </a:rPr>
              <a:t> w ka </a:t>
            </a:r>
            <a:r>
              <a:rPr lang="en-US" sz="1100" b="1" err="1">
                <a:ea typeface="+mn-lt"/>
                <a:cs typeface="+mn-lt"/>
              </a:rPr>
              <a:t>jwenn</a:t>
            </a:r>
            <a:r>
              <a:rPr lang="en-US" sz="1100" b="1" dirty="0">
                <a:ea typeface="+mn-lt"/>
                <a:cs typeface="+mn-lt"/>
              </a:rPr>
              <a:t> </a:t>
            </a:r>
            <a:r>
              <a:rPr lang="en-US" sz="1100" b="1" err="1">
                <a:ea typeface="+mn-lt"/>
                <a:cs typeface="+mn-lt"/>
              </a:rPr>
              <a:t>vaksen</a:t>
            </a:r>
            <a:r>
              <a:rPr lang="en-US" sz="1100" b="1" dirty="0">
                <a:ea typeface="+mn-lt"/>
                <a:cs typeface="+mn-lt"/>
              </a:rPr>
              <a:t> COVID gratis: </a:t>
            </a:r>
            <a:endParaRPr lang="en-US" b="1" dirty="0">
              <a:ea typeface="Calibri"/>
              <a:cs typeface="Calibri"/>
            </a:endParaRPr>
          </a:p>
          <a:p>
            <a:pPr marL="171450" indent="-171450">
              <a:lnSpc>
                <a:spcPct val="90000"/>
              </a:lnSpc>
              <a:spcAft>
                <a:spcPts val="600"/>
              </a:spcAft>
              <a:buClr>
                <a:srgbClr val="E88B0E"/>
              </a:buClr>
              <a:buSzPct val="130000"/>
              <a:buFont typeface="Wingdings" panose="05000000000000000000" pitchFamily="2" charset="2"/>
              <a:buChar char="ü"/>
            </a:pPr>
            <a:r>
              <a:rPr lang="en-US" sz="1100" dirty="0"/>
              <a:t>Mande </a:t>
            </a:r>
            <a:r>
              <a:rPr lang="en-US" sz="1100" dirty="0" err="1"/>
              <a:t>si</a:t>
            </a:r>
            <a:r>
              <a:rPr lang="en-US" sz="1100" dirty="0"/>
              <a:t> pa </a:t>
            </a:r>
            <a:r>
              <a:rPr lang="en-US" sz="1100" dirty="0" err="1"/>
              <a:t>genyen</a:t>
            </a:r>
            <a:r>
              <a:rPr lang="en-US" sz="1100" dirty="0"/>
              <a:t> </a:t>
            </a:r>
            <a:r>
              <a:rPr lang="en-US" sz="1100" dirty="0" err="1"/>
              <a:t>klinik</a:t>
            </a:r>
            <a:r>
              <a:rPr lang="en-US" sz="1100" dirty="0"/>
              <a:t> </a:t>
            </a:r>
            <a:r>
              <a:rPr lang="en-US" sz="1100" dirty="0" err="1"/>
              <a:t>mobil</a:t>
            </a:r>
            <a:r>
              <a:rPr lang="en-US" sz="1100" dirty="0"/>
              <a:t> </a:t>
            </a:r>
            <a:r>
              <a:rPr lang="en-US" sz="1100" dirty="0" err="1"/>
              <a:t>ak</a:t>
            </a:r>
            <a:r>
              <a:rPr lang="en-US" sz="1100" dirty="0"/>
              <a:t> </a:t>
            </a:r>
            <a:r>
              <a:rPr lang="en-US" sz="1100" dirty="0" err="1"/>
              <a:t>ekspozisyon</a:t>
            </a:r>
            <a:r>
              <a:rPr lang="en-US" sz="1100" dirty="0"/>
              <a:t> sou </a:t>
            </a:r>
            <a:r>
              <a:rPr lang="en-US" sz="1100" dirty="0" err="1"/>
              <a:t>sante</a:t>
            </a:r>
            <a:endParaRPr lang="en-US" sz="1100" dirty="0"/>
          </a:p>
          <a:p>
            <a:pPr marL="171450" indent="-171450">
              <a:lnSpc>
                <a:spcPct val="90000"/>
              </a:lnSpc>
              <a:spcAft>
                <a:spcPts val="600"/>
              </a:spcAft>
              <a:buClr>
                <a:srgbClr val="E88B0E"/>
              </a:buClr>
              <a:buSzPct val="130000"/>
              <a:buFont typeface="Wingdings" panose="05000000000000000000" pitchFamily="2" charset="2"/>
              <a:buChar char="ü"/>
            </a:pPr>
            <a:r>
              <a:rPr lang="en-US" sz="1100" dirty="0" err="1"/>
              <a:t>Depatman</a:t>
            </a:r>
            <a:r>
              <a:rPr lang="en-US" sz="1100" dirty="0"/>
              <a:t> </a:t>
            </a:r>
            <a:r>
              <a:rPr lang="en-US" sz="1100" dirty="0" err="1"/>
              <a:t>sante</a:t>
            </a:r>
            <a:endParaRPr lang="en-US" sz="1100" dirty="0"/>
          </a:p>
          <a:p>
            <a:pPr marL="171450" indent="-171450">
              <a:lnSpc>
                <a:spcPct val="90000"/>
              </a:lnSpc>
              <a:spcAft>
                <a:spcPts val="600"/>
              </a:spcAft>
              <a:buClr>
                <a:srgbClr val="E88B0E"/>
              </a:buClr>
              <a:buSzPct val="130000"/>
              <a:buFont typeface="Wingdings" panose="05000000000000000000" pitchFamily="2" charset="2"/>
              <a:buChar char="ü"/>
            </a:pPr>
            <a:r>
              <a:rPr lang="en-US" sz="1100" dirty="0"/>
              <a:t>Sant Sante </a:t>
            </a:r>
            <a:r>
              <a:rPr lang="en-US" sz="1100" dirty="0" err="1"/>
              <a:t>Kominotè</a:t>
            </a:r>
            <a:endParaRPr lang="en-US" sz="1100" dirty="0"/>
          </a:p>
          <a:p>
            <a:pPr marL="171450" indent="-171450">
              <a:lnSpc>
                <a:spcPct val="90000"/>
              </a:lnSpc>
              <a:spcAft>
                <a:spcPts val="600"/>
              </a:spcAft>
              <a:buClr>
                <a:srgbClr val="E88B0E"/>
              </a:buClr>
              <a:buSzPct val="130000"/>
              <a:buFont typeface="Wingdings" panose="05000000000000000000" pitchFamily="2" charset="2"/>
              <a:buChar char="ü"/>
            </a:pPr>
            <a:r>
              <a:rPr lang="en-US" sz="1100" dirty="0"/>
              <a:t>Famasi </a:t>
            </a:r>
            <a:r>
              <a:rPr lang="en-US" sz="1100" dirty="0" err="1"/>
              <a:t>bò</a:t>
            </a:r>
            <a:r>
              <a:rPr lang="en-US" sz="1100" dirty="0"/>
              <a:t> </a:t>
            </a:r>
            <a:r>
              <a:rPr lang="en-US" sz="1100" dirty="0" err="1"/>
              <a:t>lakay</a:t>
            </a:r>
            <a:r>
              <a:rPr lang="en-US" sz="1100" dirty="0"/>
              <a:t> </a:t>
            </a:r>
            <a:r>
              <a:rPr lang="en-US" sz="1100" dirty="0" err="1"/>
              <a:t>ou</a:t>
            </a:r>
            <a:endParaRPr lang="en-US" sz="1100" dirty="0"/>
          </a:p>
          <a:p>
            <a:pPr marL="171450" indent="-171450">
              <a:lnSpc>
                <a:spcPct val="90000"/>
              </a:lnSpc>
              <a:spcAft>
                <a:spcPts val="600"/>
              </a:spcAft>
              <a:buClr>
                <a:srgbClr val="E88B0E"/>
              </a:buClr>
              <a:buSzPct val="130000"/>
              <a:buFont typeface="Wingdings" panose="05000000000000000000" pitchFamily="2" charset="2"/>
              <a:buChar char="ü"/>
            </a:pPr>
            <a:r>
              <a:rPr lang="en-US" sz="1100" b="1" dirty="0">
                <a:ea typeface="+mn-lt"/>
                <a:cs typeface="+mn-lt"/>
              </a:rPr>
              <a:t>Mande </a:t>
            </a:r>
            <a:r>
              <a:rPr lang="en-US" sz="1100" b="1" dirty="0" err="1">
                <a:ea typeface="+mn-lt"/>
                <a:cs typeface="+mn-lt"/>
              </a:rPr>
              <a:t>doktè</a:t>
            </a:r>
            <a:r>
              <a:rPr lang="en-US" sz="1100" b="1" dirty="0">
                <a:ea typeface="+mn-lt"/>
                <a:cs typeface="+mn-lt"/>
              </a:rPr>
              <a:t> </a:t>
            </a:r>
            <a:r>
              <a:rPr lang="en-US" sz="1100" b="1" dirty="0" err="1">
                <a:ea typeface="+mn-lt"/>
                <a:cs typeface="+mn-lt"/>
              </a:rPr>
              <a:t>pitit</a:t>
            </a:r>
            <a:r>
              <a:rPr lang="en-US" sz="1100" b="1" dirty="0">
                <a:ea typeface="+mn-lt"/>
                <a:cs typeface="+mn-lt"/>
              </a:rPr>
              <a:t> </a:t>
            </a:r>
            <a:r>
              <a:rPr lang="en-US" sz="1100" b="1" dirty="0" err="1">
                <a:ea typeface="+mn-lt"/>
                <a:cs typeface="+mn-lt"/>
              </a:rPr>
              <a:t>ou</a:t>
            </a:r>
            <a:r>
              <a:rPr lang="en-US" sz="1100" b="1" dirty="0">
                <a:ea typeface="+mn-lt"/>
                <a:cs typeface="+mn-lt"/>
              </a:rPr>
              <a:t> </a:t>
            </a:r>
            <a:r>
              <a:rPr lang="en-US" sz="1100" b="1" dirty="0" err="1">
                <a:ea typeface="+mn-lt"/>
                <a:cs typeface="+mn-lt"/>
              </a:rPr>
              <a:t>si</a:t>
            </a:r>
            <a:r>
              <a:rPr lang="en-US" sz="1100" b="1" dirty="0">
                <a:ea typeface="+mn-lt"/>
                <a:cs typeface="+mn-lt"/>
              </a:rPr>
              <a:t> </a:t>
            </a:r>
            <a:r>
              <a:rPr lang="en-US" sz="1100" b="1" dirty="0" err="1">
                <a:ea typeface="+mn-lt"/>
                <a:cs typeface="+mn-lt"/>
              </a:rPr>
              <a:t>yo</a:t>
            </a:r>
            <a:r>
              <a:rPr lang="en-US" sz="1100" b="1" dirty="0">
                <a:ea typeface="+mn-lt"/>
                <a:cs typeface="+mn-lt"/>
              </a:rPr>
              <a:t> </a:t>
            </a:r>
            <a:r>
              <a:rPr lang="en-US" sz="1100" b="1" dirty="0" err="1">
                <a:ea typeface="+mn-lt"/>
                <a:cs typeface="+mn-lt"/>
              </a:rPr>
              <a:t>ofri</a:t>
            </a:r>
            <a:r>
              <a:rPr lang="en-US" sz="1100" b="1" dirty="0">
                <a:ea typeface="+mn-lt"/>
                <a:cs typeface="+mn-lt"/>
              </a:rPr>
              <a:t> </a:t>
            </a:r>
            <a:r>
              <a:rPr lang="en-US" sz="1100" b="1" dirty="0" err="1">
                <a:ea typeface="+mn-lt"/>
                <a:cs typeface="+mn-lt"/>
              </a:rPr>
              <a:t>vaksen</a:t>
            </a:r>
            <a:r>
              <a:rPr lang="en-US" sz="1100" b="1" dirty="0">
                <a:ea typeface="+mn-lt"/>
                <a:cs typeface="+mn-lt"/>
              </a:rPr>
              <a:t> </a:t>
            </a:r>
            <a:br>
              <a:rPr lang="en-US" sz="1100" b="1" dirty="0">
                <a:ea typeface="+mn-lt"/>
                <a:cs typeface="+mn-lt"/>
              </a:rPr>
            </a:br>
            <a:r>
              <a:rPr lang="en-US" sz="1100" dirty="0">
                <a:ea typeface="+mn-lt"/>
                <a:cs typeface="+mn-lt"/>
              </a:rPr>
              <a:t>COVID-19 </a:t>
            </a:r>
            <a:r>
              <a:rPr lang="en-US" sz="1100" dirty="0" err="1">
                <a:ea typeface="+mn-lt"/>
                <a:cs typeface="+mn-lt"/>
              </a:rPr>
              <a:t>yo</a:t>
            </a:r>
            <a:r>
              <a:rPr lang="en-US" sz="1100" b="1" dirty="0">
                <a:ea typeface="+mn-lt"/>
                <a:cs typeface="+mn-lt"/>
              </a:rPr>
              <a:t>.</a:t>
            </a:r>
          </a:p>
          <a:p>
            <a:pPr marL="171450" indent="-171450">
              <a:lnSpc>
                <a:spcPct val="90000"/>
              </a:lnSpc>
              <a:spcAft>
                <a:spcPts val="600"/>
              </a:spcAft>
              <a:buClr>
                <a:srgbClr val="E88B0E"/>
              </a:buClr>
              <a:buSzPct val="130000"/>
              <a:buFont typeface="Wingdings" panose="05000000000000000000" pitchFamily="2" charset="2"/>
              <a:buChar char="ü"/>
            </a:pPr>
            <a:r>
              <a:rPr lang="en-US" sz="1100" b="1" dirty="0"/>
              <a:t>Pale </a:t>
            </a:r>
            <a:r>
              <a:rPr lang="en-US" sz="1100" b="1" dirty="0" err="1"/>
              <a:t>ak</a:t>
            </a:r>
            <a:r>
              <a:rPr lang="en-US" sz="1100" b="1" dirty="0"/>
              <a:t> </a:t>
            </a:r>
            <a:r>
              <a:rPr lang="en-US" sz="1100" b="1" dirty="0" err="1"/>
              <a:t>lekòl</a:t>
            </a:r>
            <a:r>
              <a:rPr lang="en-US" sz="1100" b="1" dirty="0"/>
              <a:t> </a:t>
            </a:r>
            <a:r>
              <a:rPr lang="en-US" sz="1100" b="1" dirty="0" err="1"/>
              <a:t>pitit</a:t>
            </a:r>
            <a:r>
              <a:rPr lang="en-US" sz="1100" b="1" dirty="0"/>
              <a:t> </a:t>
            </a:r>
            <a:r>
              <a:rPr lang="en-US" sz="1100" b="1" dirty="0" err="1"/>
              <a:t>ou</a:t>
            </a:r>
            <a:r>
              <a:rPr lang="en-US" sz="1100" b="1" dirty="0"/>
              <a:t> a </a:t>
            </a:r>
            <a:r>
              <a:rPr lang="en-US" sz="1100" dirty="0"/>
              <a:t>sou </a:t>
            </a:r>
            <a:r>
              <a:rPr lang="en-US" sz="1100" dirty="0" err="1"/>
              <a:t>fason</a:t>
            </a:r>
            <a:r>
              <a:rPr lang="en-US" sz="1100" dirty="0"/>
              <a:t> </a:t>
            </a:r>
            <a:r>
              <a:rPr lang="en-US" sz="1100" dirty="0" err="1"/>
              <a:t>ou</a:t>
            </a:r>
            <a:r>
              <a:rPr lang="en-US" sz="1100" dirty="0"/>
              <a:t> </a:t>
            </a:r>
            <a:r>
              <a:rPr lang="en-US" sz="1100" dirty="0" err="1"/>
              <a:t>kapab</a:t>
            </a:r>
            <a:r>
              <a:rPr lang="en-US" sz="1100" dirty="0"/>
              <a:t> </a:t>
            </a:r>
            <a:r>
              <a:rPr lang="en-US" sz="1100" dirty="0" err="1"/>
              <a:t>jwenn</a:t>
            </a:r>
            <a:r>
              <a:rPr lang="en-US" sz="1100" dirty="0"/>
              <a:t> </a:t>
            </a:r>
            <a:r>
              <a:rPr lang="en-US" sz="1100" dirty="0" err="1"/>
              <a:t>vaksen</a:t>
            </a:r>
            <a:r>
              <a:rPr lang="en-US" sz="1100" dirty="0"/>
              <a:t> </a:t>
            </a:r>
            <a:r>
              <a:rPr lang="en-US" sz="1100" dirty="0" err="1"/>
              <a:t>kont</a:t>
            </a:r>
            <a:r>
              <a:rPr lang="en-US" sz="1100" dirty="0"/>
              <a:t> KOVID-19 la. </a:t>
            </a:r>
            <a:r>
              <a:rPr lang="en-US" sz="1100" dirty="0" err="1"/>
              <a:t>Yo</a:t>
            </a:r>
            <a:r>
              <a:rPr lang="en-US" sz="1100" dirty="0"/>
              <a:t> ka </a:t>
            </a:r>
            <a:r>
              <a:rPr lang="en-US" sz="1100" dirty="0" err="1"/>
              <a:t>ofri</a:t>
            </a:r>
            <a:r>
              <a:rPr lang="en-US" sz="1100" dirty="0"/>
              <a:t> </a:t>
            </a:r>
            <a:r>
              <a:rPr lang="en-US" sz="1100" dirty="0" err="1"/>
              <a:t>klinik</a:t>
            </a:r>
            <a:r>
              <a:rPr lang="en-US" sz="1100" dirty="0"/>
              <a:t> </a:t>
            </a:r>
            <a:r>
              <a:rPr lang="en-US" sz="1100" dirty="0" err="1"/>
              <a:t>vaksen</a:t>
            </a:r>
            <a:r>
              <a:rPr lang="en-US" sz="1100" dirty="0"/>
              <a:t> nan </a:t>
            </a:r>
            <a:r>
              <a:rPr lang="en-US" sz="1100" dirty="0" err="1"/>
              <a:t>lekòl</a:t>
            </a:r>
            <a:r>
              <a:rPr lang="en-US" sz="1100" dirty="0"/>
              <a:t> la.</a:t>
            </a:r>
          </a:p>
          <a:p>
            <a:pPr marL="171450" indent="-171450">
              <a:lnSpc>
                <a:spcPct val="90000"/>
              </a:lnSpc>
              <a:spcAft>
                <a:spcPts val="600"/>
              </a:spcAft>
              <a:buClr>
                <a:srgbClr val="E88B0E"/>
              </a:buClr>
              <a:buSzPct val="130000"/>
              <a:buFont typeface="Wingdings" panose="05000000000000000000" pitchFamily="2" charset="2"/>
              <a:buChar char="ü"/>
            </a:pPr>
            <a:r>
              <a:rPr lang="en-US" sz="1100" dirty="0">
                <a:cs typeface="Calibri"/>
              </a:rPr>
              <a:t>Gen </a:t>
            </a:r>
            <a:r>
              <a:rPr lang="en-US" sz="1100" dirty="0" err="1">
                <a:cs typeface="Calibri"/>
              </a:rPr>
              <a:t>kèk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kote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ke</a:t>
            </a:r>
            <a:r>
              <a:rPr lang="en-US" sz="1100" dirty="0">
                <a:cs typeface="Calibri"/>
              </a:rPr>
              <a:t>, </a:t>
            </a:r>
            <a:r>
              <a:rPr lang="en-US" sz="1100" dirty="0" err="1">
                <a:cs typeface="Calibri"/>
              </a:rPr>
              <a:t>yo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ekzije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paran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yo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pou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yo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prezan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lè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pitit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yo</a:t>
            </a:r>
            <a:r>
              <a:rPr lang="en-US" sz="1100" dirty="0">
                <a:cs typeface="Calibri"/>
              </a:rPr>
              <a:t> ap </a:t>
            </a:r>
            <a:r>
              <a:rPr lang="en-US" sz="1100" dirty="0" err="1">
                <a:cs typeface="Calibri"/>
              </a:rPr>
              <a:t>vaksine</a:t>
            </a:r>
            <a:r>
              <a:rPr lang="en-US" sz="1100" dirty="0">
                <a:cs typeface="Calibri"/>
              </a:rPr>
              <a:t>. Chache </a:t>
            </a:r>
            <a:r>
              <a:rPr lang="en-US" sz="1100" dirty="0" err="1">
                <a:cs typeface="Calibri"/>
              </a:rPr>
              <a:t>klinik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apwè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lè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ak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klinik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tanpore</a:t>
            </a:r>
            <a:r>
              <a:rPr lang="en-US" sz="1100" dirty="0">
                <a:cs typeface="Calibri"/>
              </a:rPr>
              <a:t> ap pi fasil </a:t>
            </a:r>
            <a:r>
              <a:rPr lang="en-US" sz="1100" dirty="0" err="1">
                <a:cs typeface="Calibri"/>
              </a:rPr>
              <a:t>pou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paran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kap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travay</a:t>
            </a:r>
            <a:r>
              <a:rPr lang="en-US" sz="1100" dirty="0">
                <a:cs typeface="Calibri"/>
              </a:rPr>
              <a:t>.</a:t>
            </a:r>
          </a:p>
          <a:p>
            <a:pPr marL="171450" indent="-171450">
              <a:lnSpc>
                <a:spcPct val="90000"/>
              </a:lnSpc>
              <a:spcAft>
                <a:spcPts val="600"/>
              </a:spcAft>
              <a:buClr>
                <a:srgbClr val="E88B0E"/>
              </a:buClr>
              <a:buSzPct val="130000"/>
              <a:buFont typeface="Wingdings" panose="05000000000000000000" pitchFamily="2" charset="2"/>
              <a:buChar char="ü"/>
            </a:pPr>
            <a:r>
              <a:rPr lang="fi-FI" sz="1100" dirty="0">
                <a:cs typeface="Calibri"/>
              </a:rPr>
              <a:t>Jwenn vaksen: https://www.vaccines.gov/search/</a:t>
            </a:r>
            <a:endParaRPr lang="en-US" sz="1100" dirty="0">
              <a:cs typeface="Calibri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412BEDF-938B-4552-A838-8D513795A6C4}"/>
              </a:ext>
            </a:extLst>
          </p:cNvPr>
          <p:cNvSpPr txBox="1"/>
          <p:nvPr/>
        </p:nvSpPr>
        <p:spPr>
          <a:xfrm>
            <a:off x="3716299" y="4717232"/>
            <a:ext cx="2584462" cy="26161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1700" b="1"/>
              <a:t>POU PLIS ENFÓMASYON</a:t>
            </a:r>
            <a:endParaRPr lang="en-US" sz="170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1B9FDB4-492B-471F-AA2B-648877AF1225}"/>
              </a:ext>
            </a:extLst>
          </p:cNvPr>
          <p:cNvCxnSpPr>
            <a:cxnSpLocks/>
          </p:cNvCxnSpPr>
          <p:nvPr/>
        </p:nvCxnSpPr>
        <p:spPr>
          <a:xfrm>
            <a:off x="3662671" y="5050035"/>
            <a:ext cx="2691718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A3BD4A0-DEEA-4C27-896B-073409BC72F6}"/>
              </a:ext>
            </a:extLst>
          </p:cNvPr>
          <p:cNvCxnSpPr>
            <a:cxnSpLocks/>
          </p:cNvCxnSpPr>
          <p:nvPr/>
        </p:nvCxnSpPr>
        <p:spPr>
          <a:xfrm>
            <a:off x="3665080" y="7048107"/>
            <a:ext cx="2686901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B2856935-14FB-4AE6-88E2-4E9655334FD4}"/>
              </a:ext>
            </a:extLst>
          </p:cNvPr>
          <p:cNvSpPr txBox="1"/>
          <p:nvPr/>
        </p:nvSpPr>
        <p:spPr>
          <a:xfrm>
            <a:off x="7038210" y="7250412"/>
            <a:ext cx="2686901" cy="1661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200" err="1">
                <a:solidFill>
                  <a:schemeClr val="bg1"/>
                </a:solidFill>
              </a:rPr>
              <a:t>Kanpay</a:t>
            </a:r>
            <a:r>
              <a:rPr lang="en-US" sz="1200">
                <a:solidFill>
                  <a:schemeClr val="bg1"/>
                </a:solidFill>
              </a:rPr>
              <a:t> </a:t>
            </a:r>
            <a:r>
              <a:rPr lang="en-US" sz="1200" err="1">
                <a:solidFill>
                  <a:schemeClr val="bg1"/>
                </a:solidFill>
              </a:rPr>
              <a:t>Sansibilizasyon</a:t>
            </a:r>
            <a:r>
              <a:rPr lang="en-US" sz="1200">
                <a:solidFill>
                  <a:schemeClr val="bg1"/>
                </a:solidFill>
              </a:rPr>
              <a:t> </a:t>
            </a:r>
            <a:r>
              <a:rPr lang="en-US" sz="1200" err="1">
                <a:solidFill>
                  <a:schemeClr val="bg1"/>
                </a:solidFill>
              </a:rPr>
              <a:t>Vaksen</a:t>
            </a:r>
            <a:r>
              <a:rPr lang="en-US" sz="1200">
                <a:solidFill>
                  <a:schemeClr val="bg1"/>
                </a:solidFill>
              </a:rPr>
              <a:t> COVID-19</a:t>
            </a:r>
            <a:endParaRPr lang="es-ES" sz="1200">
              <a:solidFill>
                <a:schemeClr val="bg1"/>
              </a:solidFill>
              <a:cs typeface="Calibri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7823C1-F315-4F28-B47B-640FBEE09E38}"/>
              </a:ext>
            </a:extLst>
          </p:cNvPr>
          <p:cNvSpPr/>
          <p:nvPr/>
        </p:nvSpPr>
        <p:spPr>
          <a:xfrm>
            <a:off x="7847724" y="4526960"/>
            <a:ext cx="914966" cy="914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2014B00-1E2A-4C25-9A16-FA7459458F4D}"/>
              </a:ext>
            </a:extLst>
          </p:cNvPr>
          <p:cNvSpPr txBox="1"/>
          <p:nvPr/>
        </p:nvSpPr>
        <p:spPr>
          <a:xfrm>
            <a:off x="6883406" y="4552827"/>
            <a:ext cx="2953110" cy="131728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2800" b="1" dirty="0" err="1">
                <a:solidFill>
                  <a:schemeClr val="bg1"/>
                </a:solidFill>
                <a:latin typeface="Lato Black" panose="020F0A02020204030203" pitchFamily="34" charset="0"/>
              </a:rPr>
              <a:t>Timoun</a:t>
            </a:r>
            <a:r>
              <a:rPr lang="es-ES" sz="2800" b="1" dirty="0">
                <a:solidFill>
                  <a:schemeClr val="bg1"/>
                </a:solidFill>
                <a:latin typeface="Lato Black" panose="020F0A02020204030203" pitchFamily="34" charset="0"/>
              </a:rPr>
              <a:t> </a:t>
            </a:r>
            <a:r>
              <a:rPr lang="es-ES" sz="2800" b="1" dirty="0" err="1">
                <a:solidFill>
                  <a:schemeClr val="bg1"/>
                </a:solidFill>
                <a:latin typeface="Lato Black" panose="020F0A02020204030203" pitchFamily="34" charset="0"/>
              </a:rPr>
              <a:t>ak</a:t>
            </a:r>
            <a:r>
              <a:rPr lang="es-ES" sz="2800" b="1" dirty="0">
                <a:solidFill>
                  <a:schemeClr val="bg1"/>
                </a:solidFill>
                <a:latin typeface="Lato Black" panose="020F0A02020204030203" pitchFamily="34" charset="0"/>
              </a:rPr>
              <a:t>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2800" b="1" dirty="0" err="1">
                <a:solidFill>
                  <a:schemeClr val="bg1"/>
                </a:solidFill>
                <a:latin typeface="Lato Black" panose="020F0A02020204030203" pitchFamily="34" charset="0"/>
              </a:rPr>
              <a:t>Vaksen</a:t>
            </a:r>
            <a:r>
              <a:rPr lang="es-ES" sz="2800" b="1" dirty="0">
                <a:solidFill>
                  <a:schemeClr val="bg1"/>
                </a:solidFill>
                <a:latin typeface="Lato Black" panose="020F0A02020204030203" pitchFamily="34" charset="0"/>
              </a:rPr>
              <a:t>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2800" b="1" dirty="0">
                <a:solidFill>
                  <a:schemeClr val="bg1"/>
                </a:solidFill>
                <a:latin typeface="Lato Black" panose="020F0A02020204030203" pitchFamily="34" charset="0"/>
              </a:rPr>
              <a:t>COVID-19 la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F0C1D2B-640B-465F-A8D7-4B6E2C22878F}"/>
              </a:ext>
            </a:extLst>
          </p:cNvPr>
          <p:cNvGrpSpPr/>
          <p:nvPr/>
        </p:nvGrpSpPr>
        <p:grpSpPr>
          <a:xfrm>
            <a:off x="234723" y="245783"/>
            <a:ext cx="2859216" cy="2442661"/>
            <a:chOff x="209262" y="242949"/>
            <a:chExt cx="2859216" cy="2442661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BAAB775-307E-4729-8AB5-CF0DE8A46729}"/>
                </a:ext>
              </a:extLst>
            </p:cNvPr>
            <p:cNvSpPr txBox="1"/>
            <p:nvPr/>
          </p:nvSpPr>
          <p:spPr>
            <a:xfrm>
              <a:off x="213788" y="474748"/>
              <a:ext cx="2854690" cy="2210862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spcAft>
                  <a:spcPts val="700"/>
                </a:spcAft>
              </a:pPr>
              <a:r>
                <a:rPr lang="en-US" sz="1100" dirty="0">
                  <a:cs typeface="Calibri"/>
                </a:rPr>
                <a:t>Gen </a:t>
              </a:r>
              <a:r>
                <a:rPr lang="en-US" sz="1100" dirty="0" err="1">
                  <a:cs typeface="Calibri"/>
                </a:rPr>
                <a:t>kèk</a:t>
              </a:r>
              <a:r>
                <a:rPr lang="en-US" sz="1100" dirty="0">
                  <a:cs typeface="Calibri"/>
                </a:rPr>
                <a:t> </a:t>
              </a:r>
              <a:r>
                <a:rPr lang="en-US" sz="1100" dirty="0" err="1">
                  <a:cs typeface="Calibri"/>
                </a:rPr>
                <a:t>timoun</a:t>
              </a:r>
              <a:r>
                <a:rPr lang="en-US" sz="1100" dirty="0">
                  <a:cs typeface="Calibri"/>
                </a:rPr>
                <a:t> ki vin </a:t>
              </a:r>
              <a:r>
                <a:rPr lang="en-US" sz="1100" dirty="0" err="1">
                  <a:cs typeface="Calibri"/>
                </a:rPr>
                <a:t>malad</a:t>
              </a:r>
              <a:r>
                <a:rPr lang="en-US" sz="1100" dirty="0">
                  <a:cs typeface="Calibri"/>
                </a:rPr>
                <a:t> </a:t>
              </a:r>
              <a:r>
                <a:rPr lang="en-US" sz="1100" dirty="0" err="1">
                  <a:cs typeface="Calibri"/>
                </a:rPr>
                <a:t>anpil</a:t>
              </a:r>
              <a:r>
                <a:rPr lang="en-US" sz="1100" dirty="0">
                  <a:cs typeface="Calibri"/>
                </a:rPr>
                <a:t> </a:t>
              </a:r>
              <a:r>
                <a:rPr lang="en-US" sz="1100" dirty="0" err="1">
                  <a:cs typeface="Calibri"/>
                </a:rPr>
                <a:t>ak</a:t>
              </a:r>
              <a:r>
                <a:rPr lang="en-US" sz="1100" dirty="0">
                  <a:cs typeface="Calibri"/>
                </a:rPr>
                <a:t> </a:t>
              </a:r>
              <a:r>
                <a:rPr lang="en-US" sz="1100" dirty="0" err="1">
                  <a:cs typeface="Calibri"/>
                </a:rPr>
                <a:t>kowonaviris</a:t>
              </a:r>
              <a:r>
                <a:rPr lang="en-US" sz="1100" dirty="0">
                  <a:cs typeface="Calibri"/>
                </a:rPr>
                <a:t>. </a:t>
              </a:r>
              <a:r>
                <a:rPr lang="en-US" sz="1100" dirty="0">
                  <a:ea typeface="+mn-lt"/>
                  <a:cs typeface="+mn-lt"/>
                </a:rPr>
                <a:t>COVID-19 se </a:t>
              </a:r>
              <a:r>
                <a:rPr lang="en-US" sz="1100" dirty="0" err="1">
                  <a:ea typeface="+mn-lt"/>
                  <a:cs typeface="+mn-lt"/>
                </a:rPr>
                <a:t>youn</a:t>
              </a:r>
              <a:r>
                <a:rPr lang="en-US" sz="1100" dirty="0">
                  <a:ea typeface="+mn-lt"/>
                  <a:cs typeface="+mn-lt"/>
                </a:rPr>
                <a:t> nan </a:t>
              </a:r>
              <a:r>
                <a:rPr lang="en-US" sz="1100" dirty="0" err="1">
                  <a:ea typeface="+mn-lt"/>
                  <a:cs typeface="+mn-lt"/>
                </a:rPr>
                <a:t>prensipal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koz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lanmò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lakay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ti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moun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yo</a:t>
              </a:r>
              <a:r>
                <a:rPr lang="en-US" sz="1100" dirty="0">
                  <a:ea typeface="+mn-lt"/>
                  <a:cs typeface="+mn-lt"/>
                </a:rPr>
                <a:t>. Li se </a:t>
              </a:r>
              <a:r>
                <a:rPr lang="en-US" sz="1100" dirty="0" err="1">
                  <a:ea typeface="+mn-lt"/>
                  <a:cs typeface="+mn-lt"/>
                </a:rPr>
                <a:t>youn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pami</a:t>
              </a:r>
              <a:r>
                <a:rPr lang="en-US" sz="1100" dirty="0">
                  <a:ea typeface="+mn-lt"/>
                  <a:cs typeface="+mn-lt"/>
                </a:rPr>
                <a:t> pi </a:t>
              </a:r>
              <a:r>
                <a:rPr lang="en-US" sz="1100" dirty="0" err="1">
                  <a:ea typeface="+mn-lt"/>
                  <a:cs typeface="+mn-lt"/>
                </a:rPr>
                <a:t>gwo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koz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lanmò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lakoz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enfeksyon</a:t>
              </a:r>
              <a:r>
                <a:rPr lang="en-US" sz="1100" dirty="0">
                  <a:ea typeface="+mn-lt"/>
                  <a:cs typeface="+mn-lt"/>
                </a:rPr>
                <a:t>/</a:t>
              </a:r>
              <a:r>
                <a:rPr lang="en-US" sz="1100" dirty="0" err="1">
                  <a:ea typeface="+mn-lt"/>
                  <a:cs typeface="+mn-lt"/>
                </a:rPr>
                <a:t>maladi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respiratwa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yo</a:t>
              </a:r>
              <a:r>
                <a:rPr lang="en-US" sz="1100" dirty="0">
                  <a:ea typeface="+mn-lt"/>
                  <a:cs typeface="+mn-lt"/>
                </a:rPr>
                <a:t>.</a:t>
              </a:r>
              <a:r>
                <a:rPr lang="en-US" sz="1100" dirty="0">
                  <a:cs typeface="Calibri"/>
                </a:rPr>
                <a:t> Gen </a:t>
              </a:r>
              <a:r>
                <a:rPr lang="en-US" sz="1100" dirty="0" err="1">
                  <a:cs typeface="Calibri"/>
                </a:rPr>
                <a:t>plizyè</a:t>
              </a:r>
              <a:r>
                <a:rPr lang="en-US" sz="1100" dirty="0">
                  <a:cs typeface="Calibri"/>
                </a:rPr>
                <a:t> </a:t>
              </a:r>
              <a:r>
                <a:rPr lang="en-US" sz="1100" dirty="0" err="1">
                  <a:cs typeface="Calibri"/>
                </a:rPr>
                <a:t>milye</a:t>
              </a:r>
              <a:r>
                <a:rPr lang="en-US" sz="1100" dirty="0">
                  <a:cs typeface="Calibri"/>
                </a:rPr>
                <a:t> </a:t>
              </a:r>
              <a:r>
                <a:rPr lang="en-US" sz="1100" dirty="0" err="1">
                  <a:cs typeface="Calibri"/>
                </a:rPr>
                <a:t>timoun</a:t>
              </a:r>
              <a:r>
                <a:rPr lang="en-US" sz="1100" dirty="0">
                  <a:cs typeface="Calibri"/>
                </a:rPr>
                <a:t> ki </a:t>
              </a:r>
              <a:r>
                <a:rPr lang="en-US" sz="1100" dirty="0" err="1">
                  <a:cs typeface="Calibri"/>
                </a:rPr>
                <a:t>te</a:t>
              </a:r>
              <a:r>
                <a:rPr lang="en-US" sz="1100" dirty="0">
                  <a:cs typeface="Calibri"/>
                </a:rPr>
                <a:t> </a:t>
              </a:r>
              <a:r>
                <a:rPr lang="en-US" sz="1100" dirty="0" err="1">
                  <a:cs typeface="Calibri"/>
                </a:rPr>
                <a:t>entène</a:t>
              </a:r>
              <a:r>
                <a:rPr lang="en-US" sz="1100" dirty="0">
                  <a:cs typeface="Calibri"/>
                </a:rPr>
                <a:t> </a:t>
              </a:r>
              <a:r>
                <a:rPr lang="en-US" sz="1100" dirty="0" err="1">
                  <a:cs typeface="Calibri"/>
                </a:rPr>
                <a:t>lopital</a:t>
              </a:r>
              <a:r>
                <a:rPr lang="en-US" sz="1100" dirty="0">
                  <a:cs typeface="Calibri"/>
                </a:rPr>
                <a:t> </a:t>
              </a:r>
              <a:r>
                <a:rPr lang="en-US" sz="1100" dirty="0" err="1">
                  <a:cs typeface="Calibri"/>
                </a:rPr>
                <a:t>pou</a:t>
              </a:r>
              <a:r>
                <a:rPr lang="en-US" sz="1100" dirty="0">
                  <a:cs typeface="Calibri"/>
                </a:rPr>
                <a:t> COVID-19.</a:t>
              </a:r>
            </a:p>
            <a:p>
              <a:pPr>
                <a:spcAft>
                  <a:spcPts val="700"/>
                </a:spcAft>
              </a:pPr>
              <a:r>
                <a:rPr lang="en-US" sz="1100" dirty="0" err="1">
                  <a:ea typeface="+mn-lt"/>
                  <a:cs typeface="+mn-lt"/>
                </a:rPr>
                <a:t>Pifò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timoun</a:t>
              </a:r>
              <a:r>
                <a:rPr lang="en-US" sz="1100" dirty="0">
                  <a:ea typeface="+mn-lt"/>
                  <a:cs typeface="+mn-lt"/>
                </a:rPr>
                <a:t> pa vin </a:t>
              </a:r>
              <a:r>
                <a:rPr lang="en-US" sz="1100" dirty="0" err="1">
                  <a:ea typeface="+mn-lt"/>
                  <a:cs typeface="+mn-lt"/>
                </a:rPr>
                <a:t>malad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menm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jan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ak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granmoun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yo</a:t>
              </a:r>
              <a:r>
                <a:rPr lang="en-US" sz="1100" dirty="0">
                  <a:ea typeface="+mn-lt"/>
                  <a:cs typeface="+mn-lt"/>
                </a:rPr>
                <a:t>, </a:t>
              </a:r>
              <a:r>
                <a:rPr lang="en-US" sz="1100" b="1" dirty="0">
                  <a:ea typeface="+mn-lt"/>
                  <a:cs typeface="+mn-lt"/>
                </a:rPr>
                <a:t>men </a:t>
              </a:r>
              <a:r>
                <a:rPr lang="en-US" sz="1100" b="1" dirty="0" err="1">
                  <a:ea typeface="+mn-lt"/>
                  <a:cs typeface="+mn-lt"/>
                </a:rPr>
                <a:t>yo</a:t>
              </a:r>
              <a:r>
                <a:rPr lang="en-US" sz="1100" b="1" dirty="0">
                  <a:ea typeface="+mn-lt"/>
                  <a:cs typeface="+mn-lt"/>
                </a:rPr>
                <a:t> </a:t>
              </a:r>
              <a:r>
                <a:rPr lang="en-US" sz="1100" b="1" dirty="0" err="1">
                  <a:ea typeface="+mn-lt"/>
                  <a:cs typeface="+mn-lt"/>
                </a:rPr>
                <a:t>kapab</a:t>
              </a:r>
              <a:r>
                <a:rPr lang="en-US" sz="1100" b="1" dirty="0">
                  <a:ea typeface="+mn-lt"/>
                  <a:cs typeface="+mn-lt"/>
                </a:rPr>
                <a:t> </a:t>
              </a:r>
              <a:r>
                <a:rPr lang="en-US" sz="1100" b="1" dirty="0" err="1">
                  <a:ea typeface="+mn-lt"/>
                  <a:cs typeface="+mn-lt"/>
                </a:rPr>
                <a:t>simaye</a:t>
              </a:r>
              <a:r>
                <a:rPr lang="en-US" sz="1100" b="1" dirty="0">
                  <a:ea typeface="+mn-lt"/>
                  <a:cs typeface="+mn-lt"/>
                </a:rPr>
                <a:t> </a:t>
              </a:r>
              <a:r>
                <a:rPr lang="en-US" sz="1100" b="1" dirty="0" err="1">
                  <a:ea typeface="+mn-lt"/>
                  <a:cs typeface="+mn-lt"/>
                </a:rPr>
                <a:t>viris</a:t>
              </a:r>
              <a:r>
                <a:rPr lang="en-US" sz="1100" b="1" dirty="0">
                  <a:ea typeface="+mn-lt"/>
                  <a:cs typeface="+mn-lt"/>
                </a:rPr>
                <a:t> la </a:t>
              </a:r>
              <a:r>
                <a:rPr lang="en-US" sz="1100" b="1" dirty="0" err="1">
                  <a:ea typeface="+mn-lt"/>
                  <a:cs typeface="+mn-lt"/>
                </a:rPr>
                <a:t>kanmenm</a:t>
              </a:r>
              <a:r>
                <a:rPr lang="en-US" sz="1100" dirty="0">
                  <a:ea typeface="+mn-lt"/>
                  <a:cs typeface="+mn-lt"/>
                </a:rPr>
                <a:t>. </a:t>
              </a:r>
              <a:r>
                <a:rPr lang="en-US" sz="1100" dirty="0" err="1">
                  <a:ea typeface="+mn-lt"/>
                  <a:cs typeface="+mn-lt"/>
                </a:rPr>
                <a:t>Vaksen</a:t>
              </a:r>
              <a:r>
                <a:rPr lang="en-US" sz="1100" dirty="0">
                  <a:ea typeface="+mn-lt"/>
                  <a:cs typeface="+mn-lt"/>
                </a:rPr>
                <a:t> KOVID-19 </a:t>
              </a:r>
              <a:r>
                <a:rPr lang="en-US" sz="1100" dirty="0" err="1">
                  <a:ea typeface="+mn-lt"/>
                  <a:cs typeface="+mn-lt"/>
                </a:rPr>
                <a:t>yo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anpeche</a:t>
              </a:r>
              <a:r>
                <a:rPr lang="en-US" sz="1100" dirty="0">
                  <a:ea typeface="+mn-lt"/>
                  <a:cs typeface="+mn-lt"/>
                </a:rPr>
                <a:t> gran-</a:t>
              </a:r>
              <a:r>
                <a:rPr lang="en-US" sz="1100" dirty="0" err="1">
                  <a:ea typeface="+mn-lt"/>
                  <a:cs typeface="+mn-lt"/>
                </a:rPr>
                <a:t>paran</a:t>
              </a:r>
              <a:r>
                <a:rPr lang="en-US" sz="1100" dirty="0">
                  <a:ea typeface="+mn-lt"/>
                  <a:cs typeface="+mn-lt"/>
                </a:rPr>
                <a:t>, </a:t>
              </a:r>
              <a:r>
                <a:rPr lang="en-US" sz="1100" dirty="0" err="1">
                  <a:ea typeface="+mn-lt"/>
                  <a:cs typeface="+mn-lt"/>
                </a:rPr>
                <a:t>frè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ak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sè</a:t>
              </a:r>
              <a:r>
                <a:rPr lang="en-US" sz="1100" dirty="0">
                  <a:ea typeface="+mn-lt"/>
                  <a:cs typeface="+mn-lt"/>
                </a:rPr>
                <a:t> ki pi </a:t>
              </a:r>
              <a:r>
                <a:rPr lang="en-US" sz="1100" dirty="0" err="1">
                  <a:ea typeface="+mn-lt"/>
                  <a:cs typeface="+mn-lt"/>
                </a:rPr>
                <a:t>jèn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yo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ak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lòt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moun</a:t>
              </a:r>
              <a:r>
                <a:rPr lang="en-US" sz="1100" dirty="0">
                  <a:ea typeface="+mn-lt"/>
                  <a:cs typeface="+mn-lt"/>
                </a:rPr>
                <a:t> vin </a:t>
              </a:r>
              <a:r>
                <a:rPr lang="en-US" sz="1100" dirty="0" err="1">
                  <a:ea typeface="+mn-lt"/>
                  <a:cs typeface="+mn-lt"/>
                </a:rPr>
                <a:t>malad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grav</a:t>
              </a:r>
              <a:r>
                <a:rPr lang="en-US" sz="1100" dirty="0">
                  <a:ea typeface="+mn-lt"/>
                  <a:cs typeface="+mn-lt"/>
                </a:rPr>
                <a:t>, </a:t>
              </a:r>
              <a:r>
                <a:rPr lang="en-US" sz="1100" dirty="0" err="1">
                  <a:ea typeface="+mn-lt"/>
                  <a:cs typeface="+mn-lt"/>
                </a:rPr>
                <a:t>entène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lopital</a:t>
              </a:r>
              <a:r>
                <a:rPr lang="en-US" sz="1100" dirty="0">
                  <a:ea typeface="+mn-lt"/>
                  <a:cs typeface="+mn-lt"/>
                </a:rPr>
                <a:t> epi </a:t>
              </a:r>
              <a:r>
                <a:rPr lang="en-US" sz="1100" dirty="0" err="1">
                  <a:ea typeface="+mn-lt"/>
                  <a:cs typeface="+mn-lt"/>
                </a:rPr>
                <a:t>mouri</a:t>
              </a:r>
              <a:r>
                <a:rPr lang="en-US" sz="1100" dirty="0">
                  <a:ea typeface="+mn-lt"/>
                  <a:cs typeface="+mn-lt"/>
                </a:rPr>
                <a:t>.</a:t>
              </a:r>
            </a:p>
            <a:p>
              <a:pPr>
                <a:spcAft>
                  <a:spcPts val="700"/>
                </a:spcAft>
              </a:pPr>
              <a:r>
                <a:rPr lang="en-US" sz="1100" dirty="0" err="1">
                  <a:cs typeface="Calibri"/>
                </a:rPr>
                <a:t>Fè</a:t>
              </a:r>
              <a:r>
                <a:rPr lang="en-US" sz="1100" dirty="0">
                  <a:cs typeface="Calibri"/>
                </a:rPr>
                <a:t> </a:t>
              </a:r>
              <a:r>
                <a:rPr lang="en-US" sz="1100" dirty="0" err="1">
                  <a:cs typeface="Calibri"/>
                </a:rPr>
                <a:t>timoun</a:t>
              </a:r>
              <a:r>
                <a:rPr lang="en-US" sz="1100" dirty="0">
                  <a:cs typeface="Calibri"/>
                </a:rPr>
                <a:t> </a:t>
              </a:r>
              <a:r>
                <a:rPr lang="en-US" sz="1100" dirty="0" err="1">
                  <a:cs typeface="Calibri"/>
                </a:rPr>
                <a:t>yo</a:t>
              </a:r>
              <a:r>
                <a:rPr lang="en-US" sz="1100" dirty="0">
                  <a:cs typeface="Calibri"/>
                </a:rPr>
                <a:t> </a:t>
              </a:r>
              <a:r>
                <a:rPr lang="en-US" sz="1100" dirty="0" err="1">
                  <a:cs typeface="Calibri"/>
                </a:rPr>
                <a:t>vaksine</a:t>
              </a:r>
              <a:r>
                <a:rPr lang="en-US" sz="1100" dirty="0">
                  <a:cs typeface="Calibri"/>
                </a:rPr>
                <a:t> ap </a:t>
              </a:r>
              <a:r>
                <a:rPr lang="en-US" sz="1100" dirty="0" err="1">
                  <a:cs typeface="Calibri"/>
                </a:rPr>
                <a:t>ede</a:t>
              </a:r>
              <a:r>
                <a:rPr lang="en-US" sz="1100" dirty="0">
                  <a:cs typeface="Calibri"/>
                </a:rPr>
                <a:t> </a:t>
              </a:r>
              <a:r>
                <a:rPr lang="en-US" sz="1100" dirty="0" err="1">
                  <a:cs typeface="Calibri"/>
                </a:rPr>
                <a:t>anpeche</a:t>
              </a:r>
              <a:r>
                <a:rPr lang="en-US" sz="1100" dirty="0">
                  <a:cs typeface="Calibri"/>
                </a:rPr>
                <a:t> </a:t>
              </a:r>
              <a:r>
                <a:rPr lang="en-US" sz="1100" dirty="0" err="1">
                  <a:cs typeface="Calibri"/>
                </a:rPr>
                <a:t>epidemi</a:t>
              </a:r>
              <a:r>
                <a:rPr lang="en-US" sz="1100" dirty="0">
                  <a:cs typeface="Calibri"/>
                </a:rPr>
                <a:t> </a:t>
              </a:r>
              <a:r>
                <a:rPr lang="en-US" sz="1100" dirty="0" err="1">
                  <a:cs typeface="Calibri"/>
                </a:rPr>
                <a:t>kap</a:t>
              </a:r>
              <a:r>
                <a:rPr lang="en-US" sz="1100" dirty="0">
                  <a:cs typeface="Calibri"/>
                </a:rPr>
                <a:t> </a:t>
              </a:r>
              <a:r>
                <a:rPr lang="en-US" sz="1100" dirty="0" err="1">
                  <a:cs typeface="Calibri"/>
                </a:rPr>
                <a:t>pèmèt</a:t>
              </a:r>
              <a:r>
                <a:rPr lang="en-US" sz="1100" dirty="0">
                  <a:cs typeface="Calibri"/>
                </a:rPr>
                <a:t> </a:t>
              </a:r>
              <a:r>
                <a:rPr lang="en-US" sz="1100" dirty="0" err="1">
                  <a:cs typeface="Calibri"/>
                </a:rPr>
                <a:t>lekòl</a:t>
              </a:r>
              <a:r>
                <a:rPr lang="en-US" sz="1100" dirty="0">
                  <a:cs typeface="Calibri"/>
                </a:rPr>
                <a:t> </a:t>
              </a:r>
              <a:r>
                <a:rPr lang="en-US" sz="1100" dirty="0" err="1">
                  <a:cs typeface="Calibri"/>
                </a:rPr>
                <a:t>fèmen</a:t>
              </a:r>
              <a:r>
                <a:rPr lang="en-US" sz="1100" dirty="0">
                  <a:cs typeface="Calibri"/>
                </a:rPr>
                <a:t>.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ED399A5-DD93-4AF1-84E6-6B2A71BB4E98}"/>
                </a:ext>
              </a:extLst>
            </p:cNvPr>
            <p:cNvSpPr txBox="1"/>
            <p:nvPr/>
          </p:nvSpPr>
          <p:spPr>
            <a:xfrm>
              <a:off x="209262" y="242949"/>
              <a:ext cx="2859216" cy="19389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fi-FI" sz="1400" b="1">
                  <a:solidFill>
                    <a:srgbClr val="0E5299"/>
                  </a:solidFill>
                  <a:cs typeface="Calibri"/>
                </a:rPr>
                <a:t>Poukisa nou dwe vaksine timoun?</a:t>
              </a:r>
              <a:endParaRPr lang="en-US" sz="1400" b="1">
                <a:solidFill>
                  <a:srgbClr val="0E5299"/>
                </a:solidFill>
                <a:cs typeface="Calibri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12FF0B3-C930-465A-93C1-A85B582D899E}"/>
              </a:ext>
            </a:extLst>
          </p:cNvPr>
          <p:cNvGrpSpPr/>
          <p:nvPr/>
        </p:nvGrpSpPr>
        <p:grpSpPr>
          <a:xfrm>
            <a:off x="234723" y="2921202"/>
            <a:ext cx="3005975" cy="1361572"/>
            <a:chOff x="213786" y="3527356"/>
            <a:chExt cx="3005975" cy="1361572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C3B3EF6-C2EA-4CA5-9439-67CC1523E96B}"/>
                </a:ext>
              </a:extLst>
            </p:cNvPr>
            <p:cNvSpPr txBox="1"/>
            <p:nvPr/>
          </p:nvSpPr>
          <p:spPr>
            <a:xfrm>
              <a:off x="219814" y="3527356"/>
              <a:ext cx="2785975" cy="18004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nb-NO" sz="1300" b="1">
                  <a:solidFill>
                    <a:srgbClr val="0E5299"/>
                  </a:solidFill>
                  <a:cs typeface="Calibri"/>
                </a:rPr>
                <a:t>Eske vaksen an li san danje pou timoun?</a:t>
              </a:r>
              <a:endParaRPr lang="en-US" sz="1300" b="1">
                <a:solidFill>
                  <a:srgbClr val="0E5299"/>
                </a:solidFill>
                <a:cs typeface="Calibri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D554DF0-F735-45DC-AE29-4EB595134024}"/>
                </a:ext>
              </a:extLst>
            </p:cNvPr>
            <p:cNvSpPr txBox="1"/>
            <p:nvPr/>
          </p:nvSpPr>
          <p:spPr>
            <a:xfrm>
              <a:off x="213786" y="3745025"/>
              <a:ext cx="3005975" cy="114390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spcAft>
                  <a:spcPts val="500"/>
                </a:spcAft>
              </a:pPr>
              <a:r>
                <a:rPr lang="fr-HT" sz="1100">
                  <a:ea typeface="+mn-lt"/>
                  <a:cs typeface="+mn-lt"/>
                </a:rPr>
                <a:t>Nan </a:t>
              </a:r>
              <a:r>
                <a:rPr lang="fr-HT" sz="1100" err="1">
                  <a:ea typeface="+mn-lt"/>
                  <a:cs typeface="+mn-lt"/>
                </a:rPr>
                <a:t>mwa</a:t>
              </a:r>
              <a:r>
                <a:rPr lang="fr-HT" sz="1100">
                  <a:ea typeface="+mn-lt"/>
                  <a:cs typeface="+mn-lt"/>
                </a:rPr>
                <a:t> Me 2023, plis </a:t>
              </a:r>
              <a:r>
                <a:rPr lang="fr-HT" sz="1100" err="1">
                  <a:ea typeface="+mn-lt"/>
                  <a:cs typeface="+mn-lt"/>
                </a:rPr>
                <a:t>pase</a:t>
              </a:r>
              <a:r>
                <a:rPr lang="fr-HT" sz="1100">
                  <a:ea typeface="+mn-lt"/>
                  <a:cs typeface="+mn-lt"/>
                </a:rPr>
                <a:t> 32% </a:t>
              </a:r>
              <a:r>
                <a:rPr lang="fr-HT" sz="1100" err="1">
                  <a:ea typeface="+mn-lt"/>
                  <a:cs typeface="+mn-lt"/>
                </a:rPr>
                <a:t>timoun</a:t>
              </a:r>
              <a:r>
                <a:rPr lang="fr-HT" sz="1100">
                  <a:ea typeface="+mn-lt"/>
                  <a:cs typeface="+mn-lt"/>
                </a:rPr>
                <a:t> nan </a:t>
              </a:r>
              <a:r>
                <a:rPr lang="fr-HT" sz="1100" err="1">
                  <a:ea typeface="+mn-lt"/>
                  <a:cs typeface="+mn-lt"/>
                </a:rPr>
                <a:t>Etazini</a:t>
              </a:r>
              <a:r>
                <a:rPr lang="fr-HT" sz="1100">
                  <a:ea typeface="+mn-lt"/>
                  <a:cs typeface="+mn-lt"/>
                </a:rPr>
                <a:t> </a:t>
              </a:r>
              <a:r>
                <a:rPr lang="fr-HT" sz="1100" err="1">
                  <a:ea typeface="+mn-lt"/>
                  <a:cs typeface="+mn-lt"/>
                </a:rPr>
                <a:t>ki</a:t>
              </a:r>
              <a:r>
                <a:rPr lang="fr-HT" sz="1100">
                  <a:ea typeface="+mn-lt"/>
                  <a:cs typeface="+mn-lt"/>
                </a:rPr>
                <a:t> </a:t>
              </a:r>
              <a:r>
                <a:rPr lang="fr-HT" sz="1100" err="1">
                  <a:ea typeface="+mn-lt"/>
                  <a:cs typeface="+mn-lt"/>
                </a:rPr>
                <a:t>gen</a:t>
              </a:r>
              <a:r>
                <a:rPr lang="fr-HT" sz="1100">
                  <a:ea typeface="+mn-lt"/>
                  <a:cs typeface="+mn-lt"/>
                </a:rPr>
                <a:t> 5 </a:t>
              </a:r>
              <a:r>
                <a:rPr lang="fr-HT" sz="1100" err="1">
                  <a:ea typeface="+mn-lt"/>
                  <a:cs typeface="+mn-lt"/>
                </a:rPr>
                <a:t>jiska</a:t>
              </a:r>
              <a:r>
                <a:rPr lang="fr-HT" sz="1100">
                  <a:ea typeface="+mn-lt"/>
                  <a:cs typeface="+mn-lt"/>
                </a:rPr>
                <a:t> 11 </a:t>
              </a:r>
              <a:r>
                <a:rPr lang="fr-HT" sz="1100" err="1">
                  <a:ea typeface="+mn-lt"/>
                  <a:cs typeface="+mn-lt"/>
                </a:rPr>
                <a:t>zan</a:t>
              </a:r>
              <a:r>
                <a:rPr lang="fr-HT" sz="1100">
                  <a:ea typeface="+mn-lt"/>
                  <a:cs typeface="+mn-lt"/>
                </a:rPr>
                <a:t>, </a:t>
              </a:r>
              <a:r>
                <a:rPr lang="fr-HT" sz="1100" err="1">
                  <a:ea typeface="+mn-lt"/>
                  <a:cs typeface="+mn-lt"/>
                </a:rPr>
                <a:t>ak</a:t>
              </a:r>
              <a:r>
                <a:rPr lang="fr-HT" sz="1100">
                  <a:ea typeface="+mn-lt"/>
                  <a:cs typeface="+mn-lt"/>
                </a:rPr>
                <a:t> 59% nan </a:t>
              </a:r>
              <a:r>
                <a:rPr lang="fr-HT" sz="1100" err="1">
                  <a:ea typeface="+mn-lt"/>
                  <a:cs typeface="+mn-lt"/>
                </a:rPr>
                <a:t>timoun</a:t>
              </a:r>
              <a:r>
                <a:rPr lang="fr-HT" sz="1100">
                  <a:ea typeface="+mn-lt"/>
                  <a:cs typeface="+mn-lt"/>
                </a:rPr>
                <a:t> </a:t>
              </a:r>
              <a:r>
                <a:rPr lang="fr-HT" sz="1100" err="1">
                  <a:ea typeface="+mn-lt"/>
                  <a:cs typeface="+mn-lt"/>
                </a:rPr>
                <a:t>ki</a:t>
              </a:r>
              <a:r>
                <a:rPr lang="fr-HT" sz="1100">
                  <a:ea typeface="+mn-lt"/>
                  <a:cs typeface="+mn-lt"/>
                </a:rPr>
                <a:t> </a:t>
              </a:r>
              <a:r>
                <a:rPr lang="fr-HT" sz="1100" err="1">
                  <a:ea typeface="+mn-lt"/>
                  <a:cs typeface="+mn-lt"/>
                </a:rPr>
                <a:t>gen</a:t>
              </a:r>
              <a:r>
                <a:rPr lang="fr-HT" sz="1100">
                  <a:ea typeface="+mn-lt"/>
                  <a:cs typeface="+mn-lt"/>
                </a:rPr>
                <a:t> 12 </a:t>
              </a:r>
              <a:r>
                <a:rPr lang="fr-HT" sz="1100" err="1">
                  <a:ea typeface="+mn-lt"/>
                  <a:cs typeface="+mn-lt"/>
                </a:rPr>
                <a:t>jiska</a:t>
              </a:r>
              <a:r>
                <a:rPr lang="fr-HT" sz="1100">
                  <a:ea typeface="+mn-lt"/>
                  <a:cs typeface="+mn-lt"/>
                </a:rPr>
                <a:t> 17 an te </a:t>
              </a:r>
              <a:r>
                <a:rPr lang="fr-HT" sz="1100" err="1">
                  <a:ea typeface="+mn-lt"/>
                  <a:cs typeface="+mn-lt"/>
                </a:rPr>
                <a:t>resevwa</a:t>
              </a:r>
              <a:r>
                <a:rPr lang="fr-HT" sz="1100">
                  <a:ea typeface="+mn-lt"/>
                  <a:cs typeface="+mn-lt"/>
                </a:rPr>
                <a:t> </a:t>
              </a:r>
              <a:r>
                <a:rPr lang="fr-HT" sz="1100" err="1">
                  <a:ea typeface="+mn-lt"/>
                  <a:cs typeface="+mn-lt"/>
                </a:rPr>
                <a:t>premye</a:t>
              </a:r>
              <a:r>
                <a:rPr lang="fr-HT" sz="1100">
                  <a:ea typeface="+mn-lt"/>
                  <a:cs typeface="+mn-lt"/>
                </a:rPr>
                <a:t> </a:t>
              </a:r>
              <a:r>
                <a:rPr lang="fr-HT" sz="1100" err="1">
                  <a:ea typeface="+mn-lt"/>
                  <a:cs typeface="+mn-lt"/>
                </a:rPr>
                <a:t>seri</a:t>
              </a:r>
              <a:r>
                <a:rPr lang="fr-HT" sz="1100">
                  <a:ea typeface="+mn-lt"/>
                  <a:cs typeface="+mn-lt"/>
                </a:rPr>
                <a:t> </a:t>
              </a:r>
              <a:r>
                <a:rPr lang="fr-HT" sz="1100" err="1">
                  <a:ea typeface="+mn-lt"/>
                  <a:cs typeface="+mn-lt"/>
                </a:rPr>
                <a:t>vaksen</a:t>
              </a:r>
              <a:r>
                <a:rPr lang="fr-HT" sz="1100">
                  <a:ea typeface="+mn-lt"/>
                  <a:cs typeface="+mn-lt"/>
                </a:rPr>
                <a:t> yo. </a:t>
              </a:r>
            </a:p>
            <a:p>
              <a:pPr>
                <a:spcAft>
                  <a:spcPts val="500"/>
                </a:spcAft>
              </a:pPr>
              <a:r>
                <a:rPr lang="fr-HT" sz="1100">
                  <a:ea typeface="+mn-lt"/>
                  <a:cs typeface="+mn-lt"/>
                </a:rPr>
                <a:t>Anpil ti moun te resevwa yon dòz ajou tou. </a:t>
              </a:r>
              <a:endParaRPr lang="en-US"/>
            </a:p>
            <a:p>
              <a:pPr>
                <a:spcAft>
                  <a:spcPts val="500"/>
                </a:spcAft>
              </a:pPr>
              <a:r>
                <a:rPr lang="en-US" sz="1100" b="1">
                  <a:cs typeface="Calibri"/>
                </a:rPr>
                <a:t>Risk COVID-19 </a:t>
              </a:r>
              <a:r>
                <a:rPr lang="en-US" sz="1100" b="1" err="1">
                  <a:cs typeface="Calibri"/>
                </a:rPr>
                <a:t>yo</a:t>
              </a:r>
              <a:r>
                <a:rPr lang="en-US" sz="1100" b="1">
                  <a:cs typeface="Calibri"/>
                </a:rPr>
                <a:t> </a:t>
              </a:r>
              <a:r>
                <a:rPr lang="en-US" sz="1100" b="1" err="1">
                  <a:cs typeface="Calibri"/>
                </a:rPr>
                <a:t>yo</a:t>
              </a:r>
              <a:r>
                <a:rPr lang="en-US" sz="1100" b="1">
                  <a:cs typeface="Calibri"/>
                </a:rPr>
                <a:t> </a:t>
              </a:r>
              <a:r>
                <a:rPr lang="en-US" sz="1100" b="1" err="1">
                  <a:cs typeface="Calibri"/>
                </a:rPr>
                <a:t>depase</a:t>
              </a:r>
              <a:r>
                <a:rPr lang="en-US" sz="1100" b="1">
                  <a:cs typeface="Calibri"/>
                </a:rPr>
                <a:t> tout risk </a:t>
              </a:r>
              <a:r>
                <a:rPr lang="en-US" sz="1100" b="1" err="1">
                  <a:cs typeface="Calibri"/>
                </a:rPr>
                <a:t>potansyèl</a:t>
              </a:r>
              <a:r>
                <a:rPr lang="en-US" sz="1100" b="1">
                  <a:cs typeface="Calibri"/>
                </a:rPr>
                <a:t> </a:t>
              </a:r>
              <a:r>
                <a:rPr lang="en-US" sz="1100" b="1" err="1">
                  <a:cs typeface="Calibri"/>
                </a:rPr>
                <a:t>vaksen</a:t>
              </a:r>
              <a:r>
                <a:rPr lang="en-US" sz="1100" b="1">
                  <a:cs typeface="Calibri"/>
                </a:rPr>
                <a:t> an.</a:t>
              </a:r>
              <a:endParaRPr lang="en-US" sz="1100" b="1">
                <a:ea typeface="+mn-lt"/>
                <a:cs typeface="+mn-lt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942A534-137E-4FE1-BC47-8DCDA87278EE}"/>
              </a:ext>
            </a:extLst>
          </p:cNvPr>
          <p:cNvGrpSpPr/>
          <p:nvPr/>
        </p:nvGrpSpPr>
        <p:grpSpPr>
          <a:xfrm>
            <a:off x="234722" y="4505986"/>
            <a:ext cx="3073149" cy="2664208"/>
            <a:chOff x="219814" y="5033183"/>
            <a:chExt cx="3124746" cy="2664208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197519F5-EBAC-41ED-B073-88797C167479}"/>
                </a:ext>
              </a:extLst>
            </p:cNvPr>
            <p:cNvSpPr txBox="1"/>
            <p:nvPr/>
          </p:nvSpPr>
          <p:spPr>
            <a:xfrm>
              <a:off x="221269" y="5522580"/>
              <a:ext cx="2838451" cy="67710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spcAft>
                  <a:spcPts val="300"/>
                </a:spcAft>
              </a:pPr>
              <a:r>
                <a:rPr lang="en-US" sz="1100" err="1">
                  <a:cs typeface="Calibri"/>
                </a:rPr>
                <a:t>Aktyèlman</a:t>
              </a:r>
              <a:r>
                <a:rPr lang="en-US" sz="1100">
                  <a:cs typeface="Calibri"/>
                </a:rPr>
                <a:t>, pa gen </a:t>
              </a:r>
              <a:r>
                <a:rPr lang="en-US" sz="1100" err="1">
                  <a:cs typeface="Calibri"/>
                </a:rPr>
                <a:t>okenn</a:t>
              </a:r>
              <a:r>
                <a:rPr lang="en-US" sz="1100">
                  <a:cs typeface="Calibri"/>
                </a:rPr>
                <a:t> </a:t>
              </a:r>
              <a:r>
                <a:rPr lang="en-US" sz="1100" err="1">
                  <a:cs typeface="Calibri"/>
                </a:rPr>
                <a:t>vaksen</a:t>
              </a:r>
              <a:r>
                <a:rPr lang="en-US" sz="1100">
                  <a:cs typeface="Calibri"/>
                </a:rPr>
                <a:t> </a:t>
              </a:r>
              <a:r>
                <a:rPr lang="en-US" sz="1100" err="1">
                  <a:cs typeface="Calibri"/>
                </a:rPr>
                <a:t>kont</a:t>
              </a:r>
              <a:r>
                <a:rPr lang="en-US" sz="1100">
                  <a:cs typeface="Calibri"/>
                </a:rPr>
                <a:t> COVID-19 ki </a:t>
              </a:r>
              <a:r>
                <a:rPr lang="en-US" sz="1100" err="1">
                  <a:cs typeface="Calibri"/>
                </a:rPr>
                <a:t>apwouve</a:t>
              </a:r>
              <a:r>
                <a:rPr lang="en-US" sz="1100">
                  <a:cs typeface="Calibri"/>
                </a:rPr>
                <a:t> </a:t>
              </a:r>
              <a:r>
                <a:rPr lang="en-US" sz="1100" err="1">
                  <a:cs typeface="Calibri"/>
                </a:rPr>
                <a:t>pou</a:t>
              </a:r>
              <a:r>
                <a:rPr lang="en-US" sz="1100">
                  <a:cs typeface="Calibri"/>
                </a:rPr>
                <a:t> </a:t>
              </a:r>
              <a:r>
                <a:rPr lang="en-US" sz="1100" err="1">
                  <a:cs typeface="Calibri"/>
                </a:rPr>
                <a:t>timoun</a:t>
              </a:r>
              <a:r>
                <a:rPr lang="en-US" sz="1100">
                  <a:cs typeface="Calibri"/>
                </a:rPr>
                <a:t> ki </a:t>
              </a:r>
              <a:r>
                <a:rPr lang="en-US" sz="1100" err="1">
                  <a:cs typeface="Calibri"/>
                </a:rPr>
                <a:t>poko</a:t>
              </a:r>
              <a:r>
                <a:rPr lang="en-US" sz="1100">
                  <a:cs typeface="Calibri"/>
                </a:rPr>
                <a:t> gen 6 </a:t>
              </a:r>
              <a:r>
                <a:rPr lang="en-US" sz="1100" err="1">
                  <a:cs typeface="Calibri"/>
                </a:rPr>
                <a:t>mwa</a:t>
              </a:r>
              <a:r>
                <a:rPr lang="en-US" sz="1100">
                  <a:cs typeface="Calibri"/>
                </a:rPr>
                <a:t>. Men </a:t>
              </a:r>
              <a:r>
                <a:rPr lang="en-US" sz="1100" err="1">
                  <a:cs typeface="Calibri"/>
                </a:rPr>
                <a:t>ou</a:t>
              </a:r>
              <a:r>
                <a:rPr lang="en-US" sz="1100">
                  <a:cs typeface="Calibri"/>
                </a:rPr>
                <a:t> </a:t>
              </a:r>
              <a:r>
                <a:rPr lang="en-US" sz="1100" err="1">
                  <a:cs typeface="Calibri"/>
                </a:rPr>
                <a:t>kapab</a:t>
              </a:r>
              <a:r>
                <a:rPr lang="en-US" sz="1100">
                  <a:cs typeface="Calibri"/>
                </a:rPr>
                <a:t> </a:t>
              </a:r>
              <a:r>
                <a:rPr lang="en-US" sz="1100" err="1">
                  <a:cs typeface="Calibri"/>
                </a:rPr>
                <a:t>pwoteje</a:t>
              </a:r>
              <a:r>
                <a:rPr lang="en-US" sz="1100">
                  <a:cs typeface="Calibri"/>
                </a:rPr>
                <a:t> </a:t>
              </a:r>
              <a:r>
                <a:rPr lang="en-US" sz="1100" err="1">
                  <a:cs typeface="Calibri"/>
                </a:rPr>
                <a:t>pitit</a:t>
              </a:r>
              <a:r>
                <a:rPr lang="en-US" sz="1100">
                  <a:cs typeface="Calibri"/>
                </a:rPr>
                <a:t> </a:t>
              </a:r>
              <a:r>
                <a:rPr lang="en-US" sz="1100" err="1">
                  <a:cs typeface="Calibri"/>
                </a:rPr>
                <a:t>ou</a:t>
              </a:r>
              <a:r>
                <a:rPr lang="en-US" sz="1100">
                  <a:cs typeface="Calibri"/>
                </a:rPr>
                <a:t> </a:t>
              </a:r>
              <a:r>
                <a:rPr lang="en-US" sz="1100" err="1">
                  <a:cs typeface="Calibri"/>
                </a:rPr>
                <a:t>poul</a:t>
              </a:r>
              <a:r>
                <a:rPr lang="en-US" sz="1100">
                  <a:cs typeface="Calibri"/>
                </a:rPr>
                <a:t> pa </a:t>
              </a:r>
              <a:r>
                <a:rPr lang="en-US" sz="1100" err="1">
                  <a:cs typeface="Calibri"/>
                </a:rPr>
                <a:t>enfekte</a:t>
              </a:r>
              <a:r>
                <a:rPr lang="en-US" sz="1100">
                  <a:cs typeface="Calibri"/>
                </a:rPr>
                <a:t> </a:t>
              </a:r>
              <a:r>
                <a:rPr lang="en-US" sz="1100" err="1">
                  <a:cs typeface="Calibri"/>
                </a:rPr>
                <a:t>ak</a:t>
              </a:r>
              <a:r>
                <a:rPr lang="en-US" sz="1100">
                  <a:cs typeface="Calibri"/>
                </a:rPr>
                <a:t> </a:t>
              </a:r>
              <a:r>
                <a:rPr lang="en-US" sz="1100" err="1">
                  <a:cs typeface="Calibri"/>
                </a:rPr>
                <a:t>pwopaje</a:t>
              </a:r>
              <a:r>
                <a:rPr lang="en-US" sz="1100">
                  <a:cs typeface="Calibri"/>
                </a:rPr>
                <a:t> </a:t>
              </a:r>
              <a:r>
                <a:rPr lang="en-US" sz="1100" err="1">
                  <a:cs typeface="Calibri"/>
                </a:rPr>
                <a:t>viris</a:t>
              </a:r>
              <a:r>
                <a:rPr lang="en-US" sz="1100">
                  <a:cs typeface="Calibri"/>
                </a:rPr>
                <a:t> la </a:t>
              </a:r>
              <a:r>
                <a:rPr lang="en-US" sz="1100" err="1">
                  <a:cs typeface="Calibri"/>
                </a:rPr>
                <a:t>ak</a:t>
              </a:r>
              <a:r>
                <a:rPr lang="en-US" sz="1100">
                  <a:cs typeface="Calibri"/>
                </a:rPr>
                <a:t> </a:t>
              </a:r>
              <a:r>
                <a:rPr lang="en-US" sz="1100" err="1">
                  <a:cs typeface="Calibri"/>
                </a:rPr>
                <a:t>lòt</a:t>
              </a:r>
              <a:r>
                <a:rPr lang="en-US" sz="1100">
                  <a:cs typeface="Calibri"/>
                </a:rPr>
                <a:t> </a:t>
              </a:r>
              <a:r>
                <a:rPr lang="en-US" sz="1100" err="1">
                  <a:cs typeface="Calibri"/>
                </a:rPr>
                <a:t>moun</a:t>
              </a:r>
              <a:r>
                <a:rPr lang="en-US" sz="1100">
                  <a:cs typeface="Calibri"/>
                </a:rPr>
                <a:t>.</a:t>
              </a:r>
              <a:endParaRPr lang="en-US" sz="160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D3ADBE8-63EB-44E9-A52A-758B6FB9CB81}"/>
                </a:ext>
              </a:extLst>
            </p:cNvPr>
            <p:cNvSpPr txBox="1"/>
            <p:nvPr/>
          </p:nvSpPr>
          <p:spPr>
            <a:xfrm>
              <a:off x="221269" y="5033183"/>
              <a:ext cx="2824380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b="1">
                  <a:solidFill>
                    <a:srgbClr val="0E5299"/>
                  </a:solidFill>
                  <a:cs typeface="Calibri"/>
                </a:rPr>
                <a:t>Ki </a:t>
              </a:r>
              <a:r>
                <a:rPr lang="en-US" sz="1400" b="1" err="1">
                  <a:solidFill>
                    <a:srgbClr val="0E5299"/>
                  </a:solidFill>
                  <a:cs typeface="Calibri"/>
                </a:rPr>
                <a:t>jan</a:t>
              </a:r>
              <a:r>
                <a:rPr lang="en-US" sz="1400" b="1">
                  <a:solidFill>
                    <a:srgbClr val="0E5299"/>
                  </a:solidFill>
                  <a:cs typeface="Calibri"/>
                </a:rPr>
                <a:t> </a:t>
              </a:r>
              <a:r>
                <a:rPr lang="en-US" sz="1400" b="1" err="1">
                  <a:solidFill>
                    <a:srgbClr val="0E5299"/>
                  </a:solidFill>
                  <a:cs typeface="Calibri"/>
                </a:rPr>
                <a:t>nou</a:t>
              </a:r>
              <a:r>
                <a:rPr lang="en-US" sz="1400" b="1">
                  <a:solidFill>
                    <a:srgbClr val="0E5299"/>
                  </a:solidFill>
                  <a:cs typeface="Calibri"/>
                </a:rPr>
                <a:t> </a:t>
              </a:r>
              <a:r>
                <a:rPr lang="en-US" sz="1400" b="1" err="1">
                  <a:solidFill>
                    <a:srgbClr val="0E5299"/>
                  </a:solidFill>
                  <a:cs typeface="Calibri"/>
                </a:rPr>
                <a:t>kapab</a:t>
              </a:r>
              <a:r>
                <a:rPr lang="en-US" sz="1400" b="1">
                  <a:solidFill>
                    <a:srgbClr val="0E5299"/>
                  </a:solidFill>
                  <a:cs typeface="Calibri"/>
                </a:rPr>
                <a:t> </a:t>
              </a:r>
              <a:r>
                <a:rPr lang="en-US" sz="1400" b="1" err="1">
                  <a:solidFill>
                    <a:srgbClr val="0E5299"/>
                  </a:solidFill>
                  <a:cs typeface="Calibri"/>
                </a:rPr>
                <a:t>pwoteje</a:t>
              </a:r>
              <a:r>
                <a:rPr lang="en-US" sz="1400" b="1">
                  <a:solidFill>
                    <a:srgbClr val="0E5299"/>
                  </a:solidFill>
                  <a:cs typeface="Calibri"/>
                </a:rPr>
                <a:t> </a:t>
              </a:r>
              <a:r>
                <a:rPr lang="en-US" sz="1400" b="1" err="1">
                  <a:solidFill>
                    <a:srgbClr val="0E5299"/>
                  </a:solidFill>
                  <a:cs typeface="Calibri"/>
                </a:rPr>
                <a:t>timoun</a:t>
              </a:r>
              <a:r>
                <a:rPr lang="en-US" sz="1400" b="1">
                  <a:solidFill>
                    <a:srgbClr val="0E5299"/>
                  </a:solidFill>
                  <a:cs typeface="Calibri"/>
                </a:rPr>
                <a:t> ki </a:t>
              </a:r>
              <a:r>
                <a:rPr lang="en-US" sz="1400" b="1" err="1">
                  <a:solidFill>
                    <a:srgbClr val="0E5299"/>
                  </a:solidFill>
                  <a:cs typeface="Calibri"/>
                </a:rPr>
                <a:t>poko</a:t>
              </a:r>
              <a:r>
                <a:rPr lang="en-US" sz="1400" b="1">
                  <a:solidFill>
                    <a:srgbClr val="0E5299"/>
                  </a:solidFill>
                  <a:cs typeface="Calibri"/>
                </a:rPr>
                <a:t> gen sis (6) </a:t>
              </a:r>
              <a:r>
                <a:rPr lang="en-US" sz="1400" b="1" err="1">
                  <a:solidFill>
                    <a:srgbClr val="0E5299"/>
                  </a:solidFill>
                  <a:cs typeface="Calibri"/>
                </a:rPr>
                <a:t>mwa</a:t>
              </a:r>
              <a:r>
                <a:rPr lang="en-US" sz="1400" b="1">
                  <a:solidFill>
                    <a:srgbClr val="0E5299"/>
                  </a:solidFill>
                  <a:cs typeface="Calibri"/>
                </a:rPr>
                <a:t> </a:t>
              </a:r>
              <a:r>
                <a:rPr lang="en-US" sz="1400" b="1" err="1">
                  <a:solidFill>
                    <a:srgbClr val="0E5299"/>
                  </a:solidFill>
                  <a:cs typeface="Calibri"/>
                </a:rPr>
                <a:t>yo</a:t>
              </a:r>
              <a:r>
                <a:rPr lang="en-US" sz="1400" b="1">
                  <a:solidFill>
                    <a:srgbClr val="0E5299"/>
                  </a:solidFill>
                  <a:cs typeface="Calibri"/>
                </a:rPr>
                <a:t>?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BAAE0B9-82C8-49D6-8961-B55D7BE678DB}"/>
                </a:ext>
              </a:extLst>
            </p:cNvPr>
            <p:cNvSpPr txBox="1"/>
            <p:nvPr/>
          </p:nvSpPr>
          <p:spPr>
            <a:xfrm>
              <a:off x="219814" y="6227758"/>
              <a:ext cx="3124746" cy="146963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171450" indent="-171450">
                <a:spcAft>
                  <a:spcPts val="300"/>
                </a:spcAft>
                <a:buClr>
                  <a:srgbClr val="0E5299"/>
                </a:buClr>
                <a:buSzPct val="225000"/>
                <a:buFont typeface="Calibri" panose="020F0502020204030204" pitchFamily="34" charset="0"/>
                <a:buChar char="₊"/>
              </a:pPr>
              <a:r>
                <a:rPr lang="en-US" sz="1100" dirty="0">
                  <a:ea typeface="+mn-lt"/>
                  <a:cs typeface="+mn-lt"/>
                </a:rPr>
                <a:t>Asire </a:t>
              </a:r>
              <a:r>
                <a:rPr lang="en-US" sz="1100" dirty="0" err="1">
                  <a:ea typeface="+mn-lt"/>
                  <a:cs typeface="+mn-lt"/>
                </a:rPr>
                <a:t>ou</a:t>
              </a:r>
              <a:r>
                <a:rPr lang="en-US" sz="1100" dirty="0">
                  <a:ea typeface="+mn-lt"/>
                  <a:cs typeface="+mn-lt"/>
                </a:rPr>
                <a:t> tout </a:t>
              </a:r>
              <a:r>
                <a:rPr lang="en-US" sz="1100" dirty="0" err="1">
                  <a:ea typeface="+mn-lt"/>
                  <a:cs typeface="+mn-lt"/>
                </a:rPr>
                <a:t>moun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lakay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ou</a:t>
              </a:r>
              <a:r>
                <a:rPr lang="en-US" sz="1100" dirty="0">
                  <a:ea typeface="+mn-lt"/>
                  <a:cs typeface="+mn-lt"/>
                </a:rPr>
                <a:t> ki gen </a:t>
              </a:r>
              <a:r>
                <a:rPr lang="en-US" sz="1100" dirty="0" err="1">
                  <a:ea typeface="+mn-lt"/>
                  <a:cs typeface="+mn-lt"/>
                </a:rPr>
                <a:t>plis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pase</a:t>
              </a:r>
              <a:r>
                <a:rPr lang="en-US" sz="1100" dirty="0">
                  <a:ea typeface="+mn-lt"/>
                  <a:cs typeface="+mn-lt"/>
                </a:rPr>
                <a:t> 6</a:t>
              </a:r>
              <a:br>
                <a:rPr lang="en-US" sz="1100" dirty="0">
                  <a:ea typeface="+mn-lt"/>
                  <a:cs typeface="+mn-lt"/>
                </a:rPr>
              </a:br>
              <a:r>
                <a:rPr lang="en-US" sz="1100" dirty="0" err="1">
                  <a:ea typeface="+mn-lt"/>
                  <a:cs typeface="+mn-lt"/>
                </a:rPr>
                <a:t>mwa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vaksine</a:t>
              </a:r>
              <a:r>
                <a:rPr lang="en-US" sz="1100" dirty="0">
                  <a:ea typeface="+mn-lt"/>
                  <a:cs typeface="+mn-lt"/>
                </a:rPr>
                <a:t>.</a:t>
              </a:r>
            </a:p>
            <a:p>
              <a:pPr marL="171450" indent="-171450">
                <a:spcAft>
                  <a:spcPts val="300"/>
                </a:spcAft>
                <a:buClr>
                  <a:srgbClr val="0E5299"/>
                </a:buClr>
                <a:buSzPct val="225000"/>
                <a:buFont typeface="Calibri" panose="020F0502020204030204" pitchFamily="34" charset="0"/>
                <a:buChar char="₊"/>
              </a:pPr>
              <a:r>
                <a:rPr lang="en-US" sz="1100" dirty="0" err="1">
                  <a:ea typeface="+mn-lt"/>
                  <a:cs typeface="+mn-lt"/>
                </a:rPr>
                <a:t>Manman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kap</a:t>
              </a:r>
              <a:r>
                <a:rPr lang="en-US" sz="1100" dirty="0">
                  <a:ea typeface="+mn-lt"/>
                  <a:cs typeface="+mn-lt"/>
                </a:rPr>
                <a:t> bay </a:t>
              </a:r>
              <a:r>
                <a:rPr lang="en-US" sz="1100" dirty="0" err="1">
                  <a:ea typeface="+mn-lt"/>
                  <a:cs typeface="+mn-lt"/>
                </a:rPr>
                <a:t>pitit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yo</a:t>
              </a:r>
              <a:r>
                <a:rPr lang="en-US" sz="1100" dirty="0">
                  <a:ea typeface="+mn-lt"/>
                  <a:cs typeface="+mn-lt"/>
                </a:rPr>
                <a:t> tete </a:t>
              </a:r>
              <a:r>
                <a:rPr lang="en-US" sz="1100" dirty="0" err="1">
                  <a:ea typeface="+mn-lt"/>
                  <a:cs typeface="+mn-lt"/>
                </a:rPr>
                <a:t>yo</a:t>
              </a:r>
              <a:r>
                <a:rPr lang="en-US" sz="1100" dirty="0">
                  <a:ea typeface="+mn-lt"/>
                  <a:cs typeface="+mn-lt"/>
                </a:rPr>
                <a:t>, </a:t>
              </a:r>
              <a:r>
                <a:rPr lang="en-US" sz="1100" dirty="0" err="1">
                  <a:ea typeface="+mn-lt"/>
                  <a:cs typeface="+mn-lt"/>
                </a:rPr>
                <a:t>kapabvaksine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br>
                <a:rPr lang="en-US" sz="1100" dirty="0">
                  <a:ea typeface="+mn-lt"/>
                  <a:cs typeface="+mn-lt"/>
                </a:rPr>
              </a:br>
              <a:r>
                <a:rPr lang="en-US" sz="1100" dirty="0" err="1">
                  <a:ea typeface="+mn-lt"/>
                  <a:cs typeface="+mn-lt"/>
                </a:rPr>
                <a:t>pou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yo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ede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transmèt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antikò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akbebe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yo</a:t>
              </a:r>
              <a:r>
                <a:rPr lang="en-US" sz="1100" dirty="0">
                  <a:ea typeface="+mn-lt"/>
                  <a:cs typeface="+mn-lt"/>
                </a:rPr>
                <a:t>.</a:t>
              </a:r>
            </a:p>
            <a:p>
              <a:pPr marL="171450" indent="-171450">
                <a:spcAft>
                  <a:spcPts val="300"/>
                </a:spcAft>
                <a:buClr>
                  <a:srgbClr val="0E5299"/>
                </a:buClr>
                <a:buSzPct val="225000"/>
                <a:buFont typeface="Calibri" panose="020F0502020204030204" pitchFamily="34" charset="0"/>
                <a:buChar char="₊"/>
              </a:pPr>
              <a:r>
                <a:rPr lang="en-US" sz="1100" dirty="0">
                  <a:ea typeface="+mn-lt"/>
                  <a:cs typeface="+mn-lt"/>
                </a:rPr>
                <a:t>Si yon </a:t>
              </a:r>
              <a:r>
                <a:rPr lang="en-US" sz="1100" dirty="0" err="1">
                  <a:ea typeface="+mn-lt"/>
                  <a:cs typeface="+mn-lt"/>
                </a:rPr>
                <a:t>moun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malad</a:t>
              </a:r>
              <a:r>
                <a:rPr lang="en-US" sz="1100" dirty="0">
                  <a:ea typeface="+mn-lt"/>
                  <a:cs typeface="+mn-lt"/>
                </a:rPr>
                <a:t>, li ta </a:t>
              </a:r>
              <a:r>
                <a:rPr lang="en-US" sz="1100" dirty="0" err="1">
                  <a:ea typeface="+mn-lt"/>
                  <a:cs typeface="+mn-lt"/>
                </a:rPr>
                <a:t>dwe</a:t>
              </a:r>
              <a:r>
                <a:rPr lang="en-US" sz="1100" dirty="0">
                  <a:ea typeface="+mn-lt"/>
                  <a:cs typeface="+mn-lt"/>
                </a:rPr>
                <a:t> ret </a:t>
              </a:r>
              <a:r>
                <a:rPr lang="en-US" sz="1100" dirty="0" err="1">
                  <a:ea typeface="+mn-lt"/>
                  <a:cs typeface="+mn-lt"/>
                </a:rPr>
                <a:t>lwen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lòt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moun</a:t>
              </a:r>
              <a:r>
                <a:rPr lang="en-US" sz="1100" dirty="0">
                  <a:ea typeface="+mn-lt"/>
                  <a:cs typeface="+mn-lt"/>
                </a:rPr>
                <a:t> nan kay la, epi </a:t>
              </a:r>
              <a:r>
                <a:rPr lang="en-US" sz="1100" dirty="0" err="1">
                  <a:ea typeface="+mn-lt"/>
                  <a:cs typeface="+mn-lt"/>
                </a:rPr>
                <a:t>pran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lòt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mezi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tankou</a:t>
              </a:r>
              <a:r>
                <a:rPr lang="en-US" sz="1100" dirty="0">
                  <a:ea typeface="+mn-lt"/>
                  <a:cs typeface="+mn-lt"/>
                </a:rPr>
                <a:t> mete mask, </a:t>
              </a:r>
              <a:r>
                <a:rPr lang="en-US" sz="1100" dirty="0" err="1">
                  <a:ea typeface="+mn-lt"/>
                  <a:cs typeface="+mn-lt"/>
                </a:rPr>
                <a:t>fè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pwòpte</a:t>
              </a:r>
              <a:r>
                <a:rPr lang="en-US" sz="1100" dirty="0">
                  <a:ea typeface="+mn-lt"/>
                  <a:cs typeface="+mn-lt"/>
                </a:rPr>
                <a:t>, epi </a:t>
              </a:r>
              <a:r>
                <a:rPr lang="en-US" sz="1100" dirty="0" err="1">
                  <a:ea typeface="+mn-lt"/>
                  <a:cs typeface="+mn-lt"/>
                </a:rPr>
                <a:t>yo</a:t>
              </a:r>
              <a:r>
                <a:rPr lang="en-US" sz="1100" dirty="0">
                  <a:ea typeface="+mn-lt"/>
                  <a:cs typeface="+mn-lt"/>
                </a:rPr>
                <a:t> ta </a:t>
              </a:r>
              <a:r>
                <a:rPr lang="en-US" sz="1100" dirty="0" err="1">
                  <a:ea typeface="+mn-lt"/>
                  <a:cs typeface="+mn-lt"/>
                </a:rPr>
                <a:t>dwe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itilize</a:t>
              </a:r>
              <a:r>
                <a:rPr lang="en-US" sz="1100" dirty="0">
                  <a:ea typeface="+mn-lt"/>
                  <a:cs typeface="+mn-lt"/>
                </a:rPr>
                <a:t> </a:t>
              </a:r>
              <a:r>
                <a:rPr lang="en-US" sz="1100" dirty="0" err="1">
                  <a:ea typeface="+mn-lt"/>
                  <a:cs typeface="+mn-lt"/>
                </a:rPr>
                <a:t>vantilasyon</a:t>
              </a:r>
              <a:r>
                <a:rPr lang="en-US" sz="1100" dirty="0">
                  <a:ea typeface="+mn-lt"/>
                  <a:cs typeface="+mn-lt"/>
                </a:rPr>
                <a:t>. </a:t>
              </a:r>
              <a:endParaRPr lang="en-US" dirty="0"/>
            </a:p>
            <a:p>
              <a:pPr marL="171450" indent="-171450">
                <a:spcAft>
                  <a:spcPts val="300"/>
                </a:spcAft>
                <a:buClr>
                  <a:srgbClr val="0E5299"/>
                </a:buClr>
                <a:buSzPct val="225000"/>
                <a:buFont typeface="Calibri" panose="020F0502020204030204" pitchFamily="34" charset="0"/>
                <a:buChar char="₊"/>
              </a:pPr>
              <a:r>
                <a:rPr lang="en-US" sz="1100" dirty="0">
                  <a:ea typeface="+mn-lt"/>
                  <a:cs typeface="+mn-lt"/>
                </a:rPr>
                <a:t>Lave men </a:t>
              </a:r>
              <a:r>
                <a:rPr lang="en-US" sz="1100" dirty="0" err="1">
                  <a:ea typeface="+mn-lt"/>
                  <a:cs typeface="+mn-lt"/>
                </a:rPr>
                <a:t>ou</a:t>
              </a:r>
              <a:r>
                <a:rPr lang="en-US" sz="1100" dirty="0">
                  <a:ea typeface="+mn-lt"/>
                  <a:cs typeface="+mn-lt"/>
                </a:rPr>
                <a:t>.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F87D3526-D69E-4C75-B1DE-74710FE54D16}"/>
              </a:ext>
            </a:extLst>
          </p:cNvPr>
          <p:cNvSpPr txBox="1"/>
          <p:nvPr/>
        </p:nvSpPr>
        <p:spPr>
          <a:xfrm>
            <a:off x="3814523" y="7102678"/>
            <a:ext cx="2388014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200" b="1" dirty="0" err="1"/>
              <a:t>Mizajou</a:t>
            </a:r>
            <a:r>
              <a:rPr lang="en-US" sz="1200" b="1" dirty="0"/>
              <a:t>: </a:t>
            </a:r>
            <a:r>
              <a:rPr lang="en-US" sz="1200" dirty="0">
                <a:ea typeface="+mn-lt"/>
                <a:cs typeface="+mn-lt"/>
              </a:rPr>
              <a:t>5 Out 2024</a:t>
            </a:r>
            <a:endParaRPr lang="en-US" sz="1200" b="1" dirty="0">
              <a:ea typeface="+mn-lt"/>
              <a:cs typeface="+mn-lt"/>
            </a:endParaRPr>
          </a:p>
        </p:txBody>
      </p:sp>
      <p:pic>
        <p:nvPicPr>
          <p:cNvPr id="9" name="Picture 8" descr="A screenshot of a video game&#10;&#10;Description automatically generated with low confidence">
            <a:extLst>
              <a:ext uri="{FF2B5EF4-FFF2-40B4-BE49-F238E27FC236}">
                <a16:creationId xmlns:a16="http://schemas.microsoft.com/office/drawing/2014/main" id="{7171E898-3D43-E5F7-0A57-A0DF57AD31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1405" y="6245943"/>
            <a:ext cx="951498" cy="51077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C674DE7-D7E3-F975-DB11-33EF87671D13}"/>
              </a:ext>
            </a:extLst>
          </p:cNvPr>
          <p:cNvSpPr txBox="1"/>
          <p:nvPr/>
        </p:nvSpPr>
        <p:spPr>
          <a:xfrm>
            <a:off x="4774699" y="6126468"/>
            <a:ext cx="1636644" cy="69249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1100" err="1"/>
              <a:t>Pou</a:t>
            </a:r>
            <a:r>
              <a:rPr lang="en-US" sz="1100"/>
              <a:t> </a:t>
            </a:r>
            <a:r>
              <a:rPr lang="en-US" sz="1100" err="1"/>
              <a:t>Repons</a:t>
            </a:r>
            <a:r>
              <a:rPr lang="en-US" sz="1100"/>
              <a:t> </a:t>
            </a:r>
            <a:r>
              <a:rPr lang="en-US" sz="1100" err="1"/>
              <a:t>ak</a:t>
            </a:r>
            <a:r>
              <a:rPr lang="en-US" sz="1100"/>
              <a:t> </a:t>
            </a:r>
            <a:r>
              <a:rPr lang="en-US" sz="1100" err="1"/>
              <a:t>Keksyon</a:t>
            </a:r>
            <a:r>
              <a:rPr lang="en-US" sz="1100"/>
              <a:t> </a:t>
            </a:r>
            <a:r>
              <a:rPr lang="en-US" sz="1100" err="1"/>
              <a:t>yo</a:t>
            </a:r>
            <a:r>
              <a:rPr lang="en-US" sz="1100"/>
              <a:t> </a:t>
            </a:r>
            <a:r>
              <a:rPr lang="en-US" sz="1100" err="1"/>
              <a:t>poze</a:t>
            </a:r>
            <a:r>
              <a:rPr lang="en-US" sz="1100"/>
              <a:t> </a:t>
            </a:r>
            <a:r>
              <a:rPr lang="en-US" sz="1100" err="1"/>
              <a:t>souvan</a:t>
            </a:r>
            <a:r>
              <a:rPr lang="en-US" sz="1100"/>
              <a:t>, </a:t>
            </a:r>
            <a:r>
              <a:rPr lang="en-US" sz="1100" err="1"/>
              <a:t>vizite</a:t>
            </a:r>
            <a:r>
              <a:rPr lang="en-US" sz="1100"/>
              <a:t> </a:t>
            </a:r>
            <a:r>
              <a:rPr lang="en-US" sz="1100" b="1"/>
              <a:t>Migrant Clinicians Network</a:t>
            </a:r>
            <a:r>
              <a:rPr lang="en-US" sz="1100"/>
              <a:t>:</a:t>
            </a:r>
            <a:br>
              <a:rPr lang="en-US" sz="1100"/>
            </a:br>
            <a:r>
              <a:rPr lang="en-US" sz="1200"/>
              <a:t>https://bit.ly/3ki1xAI</a:t>
            </a:r>
            <a:endParaRPr lang="en-US" sz="11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885DDA-4B05-60CB-AD39-2AF92CC4149A}"/>
              </a:ext>
            </a:extLst>
          </p:cNvPr>
          <p:cNvSpPr txBox="1"/>
          <p:nvPr/>
        </p:nvSpPr>
        <p:spPr>
          <a:xfrm>
            <a:off x="4774699" y="5246484"/>
            <a:ext cx="1587560" cy="67710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1000"/>
              </a:spcAft>
              <a:buClr>
                <a:srgbClr val="0E5299"/>
              </a:buClr>
              <a:buSzPct val="225000"/>
            </a:pPr>
            <a:r>
              <a:rPr lang="en-US" sz="1100" b="1" err="1">
                <a:ea typeface="+mn-lt"/>
                <a:cs typeface="+mn-lt"/>
              </a:rPr>
              <a:t>Vizite</a:t>
            </a:r>
            <a:r>
              <a:rPr lang="en-US" sz="1100" b="1">
                <a:ea typeface="+mn-lt"/>
                <a:cs typeface="+mn-lt"/>
              </a:rPr>
              <a:t> Sant </a:t>
            </a:r>
            <a:r>
              <a:rPr lang="en-US" sz="1100" b="1" err="1">
                <a:ea typeface="+mn-lt"/>
                <a:cs typeface="+mn-lt"/>
              </a:rPr>
              <a:t>Kontwòl</a:t>
            </a:r>
            <a:r>
              <a:rPr lang="en-US" sz="1100" b="1">
                <a:ea typeface="+mn-lt"/>
                <a:cs typeface="+mn-lt"/>
              </a:rPr>
              <a:t> </a:t>
            </a:r>
            <a:r>
              <a:rPr lang="en-US" sz="1100" b="1" err="1">
                <a:ea typeface="+mn-lt"/>
                <a:cs typeface="+mn-lt"/>
              </a:rPr>
              <a:t>Maladi</a:t>
            </a:r>
            <a:r>
              <a:rPr lang="en-US" sz="1100" b="1">
                <a:ea typeface="+mn-lt"/>
                <a:cs typeface="+mn-lt"/>
              </a:rPr>
              <a:t> </a:t>
            </a:r>
            <a:r>
              <a:rPr lang="en-US" sz="1100" b="1" err="1">
                <a:ea typeface="+mn-lt"/>
                <a:cs typeface="+mn-lt"/>
              </a:rPr>
              <a:t>yo</a:t>
            </a:r>
            <a:r>
              <a:rPr lang="en-US" sz="1100" b="1">
                <a:ea typeface="+mn-lt"/>
                <a:cs typeface="+mn-lt"/>
              </a:rPr>
              <a:t> </a:t>
            </a:r>
            <a:r>
              <a:rPr lang="en-US" sz="1100" b="1" err="1">
                <a:ea typeface="+mn-lt"/>
                <a:cs typeface="+mn-lt"/>
              </a:rPr>
              <a:t>ak</a:t>
            </a:r>
            <a:r>
              <a:rPr lang="en-US" sz="1100" b="1">
                <a:ea typeface="+mn-lt"/>
                <a:cs typeface="+mn-lt"/>
              </a:rPr>
              <a:t> </a:t>
            </a:r>
            <a:r>
              <a:rPr lang="en-US" sz="1100" b="1" err="1">
                <a:ea typeface="+mn-lt"/>
                <a:cs typeface="+mn-lt"/>
              </a:rPr>
              <a:t>Pwevansyon</a:t>
            </a:r>
            <a:r>
              <a:rPr lang="en-US" sz="1100" b="1">
                <a:ea typeface="+mn-lt"/>
                <a:cs typeface="+mn-lt"/>
              </a:rPr>
              <a:t>:</a:t>
            </a:r>
            <a:br>
              <a:rPr lang="en-US" sz="1100" b="1">
                <a:ea typeface="+mn-lt"/>
                <a:cs typeface="+mn-lt"/>
              </a:rPr>
            </a:br>
            <a:r>
              <a:rPr lang="en-US" sz="1100">
                <a:ea typeface="+mn-lt"/>
                <a:cs typeface="+mn-lt"/>
              </a:rPr>
              <a:t>https://www.cdc.gov/coronavirus/2019-ncov/</a:t>
            </a:r>
          </a:p>
        </p:txBody>
      </p:sp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1902BD00-B4EF-24AC-170F-C44E61397A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444" y="5254991"/>
            <a:ext cx="927459" cy="7007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2CC69B-8BAE-B732-C603-3B8DB7D30F1D}"/>
              </a:ext>
            </a:extLst>
          </p:cNvPr>
          <p:cNvSpPr txBox="1"/>
          <p:nvPr/>
        </p:nvSpPr>
        <p:spPr>
          <a:xfrm>
            <a:off x="7107491" y="6116550"/>
            <a:ext cx="2548338" cy="7571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400"/>
              </a:spcAft>
              <a:buClr>
                <a:srgbClr val="FFC000"/>
              </a:buClr>
            </a:pPr>
            <a:r>
              <a:rPr lang="fi-FI" sz="2400" b="1" dirty="0">
                <a:solidFill>
                  <a:schemeClr val="bg1"/>
                </a:solidFill>
                <a:cs typeface="Calibri"/>
              </a:rPr>
              <a:t>Pran yon Vaksen kont KOVID ki ajou</a:t>
            </a:r>
            <a:endParaRPr lang="en-US" sz="24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38C9340-6EA0-A25B-511C-A71D35836017}"/>
              </a:ext>
            </a:extLst>
          </p:cNvPr>
          <p:cNvCxnSpPr>
            <a:cxnSpLocks/>
          </p:cNvCxnSpPr>
          <p:nvPr/>
        </p:nvCxnSpPr>
        <p:spPr>
          <a:xfrm>
            <a:off x="7035801" y="6035367"/>
            <a:ext cx="2691718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8EC667C-9BED-21E9-8EA7-E6553894A418}"/>
              </a:ext>
            </a:extLst>
          </p:cNvPr>
          <p:cNvCxnSpPr>
            <a:cxnSpLocks/>
          </p:cNvCxnSpPr>
          <p:nvPr/>
        </p:nvCxnSpPr>
        <p:spPr>
          <a:xfrm>
            <a:off x="7038210" y="7003970"/>
            <a:ext cx="2686901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3628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68D504F-2ED1-8066-936C-183490EA0E7C}"/>
              </a:ext>
            </a:extLst>
          </p:cNvPr>
          <p:cNvGrpSpPr/>
          <p:nvPr/>
        </p:nvGrpSpPr>
        <p:grpSpPr>
          <a:xfrm>
            <a:off x="2783522" y="143048"/>
            <a:ext cx="489464" cy="534105"/>
            <a:chOff x="322934" y="91320"/>
            <a:chExt cx="875762" cy="955635"/>
          </a:xfrm>
        </p:grpSpPr>
        <p:pic>
          <p:nvPicPr>
            <p:cNvPr id="13" name="Picture 12" descr="A person wearing a red shirt&#10;&#10;Description automatically generated with low confidence">
              <a:extLst>
                <a:ext uri="{FF2B5EF4-FFF2-40B4-BE49-F238E27FC236}">
                  <a16:creationId xmlns:a16="http://schemas.microsoft.com/office/drawing/2014/main" id="{85B1DA52-FBFA-4429-B379-81F0D7BB06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552"/>
            <a:stretch/>
          </p:blipFill>
          <p:spPr>
            <a:xfrm>
              <a:off x="366514" y="91320"/>
              <a:ext cx="733305" cy="948343"/>
            </a:xfrm>
            <a:prstGeom prst="rect">
              <a:avLst/>
            </a:prstGeom>
          </p:spPr>
        </p:pic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5B2C679D-640B-483C-B754-0E536CDB39F1}"/>
                </a:ext>
              </a:extLst>
            </p:cNvPr>
            <p:cNvSpPr/>
            <p:nvPr/>
          </p:nvSpPr>
          <p:spPr>
            <a:xfrm>
              <a:off x="322934" y="492957"/>
              <a:ext cx="875762" cy="553998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/>
                </a:gs>
                <a:gs pos="100000">
                  <a:srgbClr val="FFFFFF">
                    <a:shade val="100000"/>
                    <a:satMod val="115000"/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8" name="TextBox 107">
            <a:extLst>
              <a:ext uri="{FF2B5EF4-FFF2-40B4-BE49-F238E27FC236}">
                <a16:creationId xmlns:a16="http://schemas.microsoft.com/office/drawing/2014/main" id="{BAB95AEC-6B96-462D-AC34-224E370E066C}"/>
              </a:ext>
            </a:extLst>
          </p:cNvPr>
          <p:cNvSpPr txBox="1"/>
          <p:nvPr/>
        </p:nvSpPr>
        <p:spPr>
          <a:xfrm>
            <a:off x="172986" y="593381"/>
            <a:ext cx="3030636" cy="29238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14300" indent="-114300">
              <a:spcAft>
                <a:spcPts val="300"/>
              </a:spcAft>
              <a:buClr>
                <a:srgbClr val="0E5299"/>
              </a:buClr>
              <a:buSzPct val="114999"/>
              <a:buFont typeface="Wingdings" panose="05000000000000000000" pitchFamily="2" charset="2"/>
              <a:buChar char="Ø"/>
            </a:pPr>
            <a:r>
              <a:rPr lang="en-US" sz="1000" b="1" dirty="0" err="1">
                <a:ea typeface="+mn-lt"/>
                <a:cs typeface="+mn-lt"/>
              </a:rPr>
              <a:t>Timoun</a:t>
            </a:r>
            <a:r>
              <a:rPr lang="en-US" sz="1000" b="1" dirty="0">
                <a:ea typeface="+mn-lt"/>
                <a:cs typeface="+mn-lt"/>
              </a:rPr>
              <a:t> 6 mwa-4 lane:</a:t>
            </a:r>
            <a:r>
              <a:rPr lang="en-US" sz="1000" dirty="0">
                <a:ea typeface="+mn-lt"/>
                <a:cs typeface="+mn-lt"/>
              </a:rPr>
              <a:t> Ka </a:t>
            </a:r>
            <a:r>
              <a:rPr lang="en-US" sz="1000" dirty="0" err="1">
                <a:ea typeface="+mn-lt"/>
                <a:cs typeface="+mn-lt"/>
              </a:rPr>
              <a:t>pran</a:t>
            </a:r>
            <a:r>
              <a:rPr lang="en-US" sz="1000" dirty="0">
                <a:ea typeface="+mn-lt"/>
                <a:cs typeface="+mn-lt"/>
              </a:rPr>
              <a:t> 1 </a:t>
            </a:r>
            <a:r>
              <a:rPr lang="en-US" sz="1000" dirty="0" err="1">
                <a:ea typeface="+mn-lt"/>
                <a:cs typeface="+mn-lt"/>
              </a:rPr>
              <a:t>dòz</a:t>
            </a:r>
            <a:r>
              <a:rPr lang="en-US" sz="1000" dirty="0">
                <a:ea typeface="+mn-lt"/>
                <a:cs typeface="+mn-lt"/>
              </a:rPr>
              <a:t> Pfizer </a:t>
            </a:r>
            <a:r>
              <a:rPr lang="en-US" sz="1000" dirty="0" err="1">
                <a:ea typeface="+mn-lt"/>
                <a:cs typeface="+mn-lt"/>
              </a:rPr>
              <a:t>oswa</a:t>
            </a:r>
            <a:r>
              <a:rPr lang="en-US" sz="1000" dirty="0">
                <a:ea typeface="+mn-lt"/>
                <a:cs typeface="+mn-lt"/>
              </a:rPr>
              <a:t> Moderna </a:t>
            </a:r>
            <a:r>
              <a:rPr lang="en-US" sz="1000" dirty="0" err="1">
                <a:ea typeface="+mn-lt"/>
                <a:cs typeface="+mn-lt"/>
              </a:rPr>
              <a:t>si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yo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ajou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ak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vaksen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yo</a:t>
            </a:r>
            <a:r>
              <a:rPr lang="en-US" sz="1000" dirty="0">
                <a:ea typeface="+mn-lt"/>
                <a:cs typeface="+mn-lt"/>
              </a:rPr>
              <a:t>. Si </a:t>
            </a:r>
            <a:r>
              <a:rPr lang="en-US" sz="1000" dirty="0" err="1">
                <a:ea typeface="+mn-lt"/>
                <a:cs typeface="+mn-lt"/>
              </a:rPr>
              <a:t>yo</a:t>
            </a:r>
            <a:r>
              <a:rPr lang="en-US" sz="1000" dirty="0">
                <a:ea typeface="+mn-lt"/>
                <a:cs typeface="+mn-lt"/>
              </a:rPr>
              <a:t> pa t </a:t>
            </a:r>
            <a:r>
              <a:rPr lang="en-US" sz="1000" dirty="0" err="1">
                <a:ea typeface="+mn-lt"/>
                <a:cs typeface="+mn-lt"/>
              </a:rPr>
              <a:t>vaksinen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avan</a:t>
            </a:r>
            <a:r>
              <a:rPr lang="en-US" sz="1000" dirty="0">
                <a:ea typeface="+mn-lt"/>
                <a:cs typeface="+mn-lt"/>
              </a:rPr>
              <a:t>, </a:t>
            </a:r>
            <a:r>
              <a:rPr lang="en-US" sz="1000" dirty="0" err="1">
                <a:ea typeface="+mn-lt"/>
                <a:cs typeface="+mn-lt"/>
              </a:rPr>
              <a:t>yo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pral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bezwen</a:t>
            </a:r>
            <a:r>
              <a:rPr lang="en-US" sz="1000" dirty="0">
                <a:ea typeface="+mn-lt"/>
                <a:cs typeface="+mn-lt"/>
              </a:rPr>
              <a:t> 3 </a:t>
            </a:r>
            <a:r>
              <a:rPr lang="en-US" sz="1000" dirty="0" err="1">
                <a:ea typeface="+mn-lt"/>
                <a:cs typeface="+mn-lt"/>
              </a:rPr>
              <a:t>dòz</a:t>
            </a:r>
            <a:r>
              <a:rPr lang="en-US" sz="1000" dirty="0">
                <a:ea typeface="+mn-lt"/>
                <a:cs typeface="+mn-lt"/>
              </a:rPr>
              <a:t> Pfizer </a:t>
            </a:r>
            <a:r>
              <a:rPr lang="en-US" sz="1000" dirty="0" err="1">
                <a:ea typeface="+mn-lt"/>
                <a:cs typeface="+mn-lt"/>
              </a:rPr>
              <a:t>oswa</a:t>
            </a:r>
            <a:r>
              <a:rPr lang="en-US" sz="1000" dirty="0">
                <a:ea typeface="+mn-lt"/>
                <a:cs typeface="+mn-lt"/>
              </a:rPr>
              <a:t> 2 </a:t>
            </a:r>
            <a:r>
              <a:rPr lang="en-US" sz="1000" dirty="0" err="1">
                <a:ea typeface="+mn-lt"/>
                <a:cs typeface="+mn-lt"/>
              </a:rPr>
              <a:t>dòz</a:t>
            </a:r>
            <a:r>
              <a:rPr lang="en-US" sz="1000" dirty="0">
                <a:ea typeface="+mn-lt"/>
                <a:cs typeface="+mn-lt"/>
              </a:rPr>
              <a:t> Moderna </a:t>
            </a:r>
            <a:r>
              <a:rPr lang="en-US" sz="1000" dirty="0" err="1">
                <a:ea typeface="+mn-lt"/>
                <a:cs typeface="+mn-lt"/>
              </a:rPr>
              <a:t>pou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yo</a:t>
            </a:r>
            <a:r>
              <a:rPr lang="en-US" sz="1000" dirty="0">
                <a:ea typeface="+mn-lt"/>
                <a:cs typeface="+mn-lt"/>
              </a:rPr>
              <a:t> ka </a:t>
            </a:r>
            <a:r>
              <a:rPr lang="en-US" sz="1000" dirty="0" err="1">
                <a:ea typeface="+mn-lt"/>
                <a:cs typeface="+mn-lt"/>
              </a:rPr>
              <a:t>ajou</a:t>
            </a:r>
            <a:r>
              <a:rPr lang="en-US" sz="1000" dirty="0">
                <a:ea typeface="+mn-lt"/>
                <a:cs typeface="+mn-lt"/>
              </a:rPr>
              <a:t>. </a:t>
            </a:r>
            <a:endParaRPr lang="en-US" sz="1000" dirty="0"/>
          </a:p>
          <a:p>
            <a:pPr marL="114300" indent="-114300">
              <a:spcAft>
                <a:spcPts val="300"/>
              </a:spcAft>
              <a:buClr>
                <a:srgbClr val="0E5299"/>
              </a:buClr>
              <a:buSzPct val="114999"/>
              <a:buFont typeface="Wingdings" panose="05000000000000000000" pitchFamily="2" charset="2"/>
              <a:buChar char="Ø"/>
            </a:pPr>
            <a:r>
              <a:rPr lang="en-US" sz="1000" b="1" dirty="0" err="1">
                <a:ea typeface="+mn-lt"/>
                <a:cs typeface="+mn-lt"/>
              </a:rPr>
              <a:t>Timoun</a:t>
            </a:r>
            <a:r>
              <a:rPr lang="en-US" sz="1000" b="1" dirty="0">
                <a:ea typeface="+mn-lt"/>
                <a:cs typeface="+mn-lt"/>
              </a:rPr>
              <a:t> 5 lane-11 lane: </a:t>
            </a:r>
            <a:r>
              <a:rPr lang="en-US" sz="1000" dirty="0">
                <a:ea typeface="+mn-lt"/>
                <a:cs typeface="+mn-lt"/>
              </a:rPr>
              <a:t>Ka </a:t>
            </a:r>
            <a:r>
              <a:rPr lang="en-US" sz="1000" dirty="0" err="1">
                <a:ea typeface="+mn-lt"/>
                <a:cs typeface="+mn-lt"/>
              </a:rPr>
              <a:t>pran</a:t>
            </a:r>
            <a:r>
              <a:rPr lang="en-US" sz="1000" dirty="0">
                <a:ea typeface="+mn-lt"/>
                <a:cs typeface="+mn-lt"/>
              </a:rPr>
              <a:t> 1 </a:t>
            </a:r>
            <a:r>
              <a:rPr lang="en-US" sz="1000" dirty="0" err="1">
                <a:ea typeface="+mn-lt"/>
                <a:cs typeface="+mn-lt"/>
              </a:rPr>
              <a:t>dòz</a:t>
            </a:r>
            <a:r>
              <a:rPr lang="en-US" sz="1000" dirty="0">
                <a:ea typeface="+mn-lt"/>
                <a:cs typeface="+mn-lt"/>
              </a:rPr>
              <a:t> Pfizer </a:t>
            </a:r>
            <a:r>
              <a:rPr lang="en-US" sz="1000" dirty="0" err="1">
                <a:ea typeface="+mn-lt"/>
                <a:cs typeface="+mn-lt"/>
              </a:rPr>
              <a:t>oswa</a:t>
            </a:r>
            <a:r>
              <a:rPr lang="en-US" sz="1000" dirty="0">
                <a:ea typeface="+mn-lt"/>
                <a:cs typeface="+mn-lt"/>
              </a:rPr>
              <a:t> Moderna </a:t>
            </a:r>
            <a:r>
              <a:rPr lang="en-US" sz="1000" dirty="0" err="1">
                <a:ea typeface="+mn-lt"/>
                <a:cs typeface="+mn-lt"/>
              </a:rPr>
              <a:t>pou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yo</a:t>
            </a:r>
            <a:r>
              <a:rPr lang="en-US" sz="1000" dirty="0">
                <a:ea typeface="+mn-lt"/>
                <a:cs typeface="+mn-lt"/>
              </a:rPr>
              <a:t> ka </a:t>
            </a:r>
            <a:r>
              <a:rPr lang="en-US" sz="1000" dirty="0" err="1">
                <a:ea typeface="+mn-lt"/>
                <a:cs typeface="+mn-lt"/>
              </a:rPr>
              <a:t>ajou</a:t>
            </a:r>
            <a:r>
              <a:rPr lang="en-US" sz="1000" dirty="0">
                <a:ea typeface="+mn-lt"/>
                <a:cs typeface="+mn-lt"/>
              </a:rPr>
              <a:t>, </a:t>
            </a:r>
            <a:r>
              <a:rPr lang="en-US" sz="1000" dirty="0" err="1">
                <a:ea typeface="+mn-lt"/>
                <a:cs typeface="+mn-lt"/>
              </a:rPr>
              <a:t>san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pran</a:t>
            </a:r>
            <a:r>
              <a:rPr lang="en-US" sz="1000" dirty="0">
                <a:ea typeface="+mn-lt"/>
                <a:cs typeface="+mn-lt"/>
              </a:rPr>
              <a:t> an </a:t>
            </a:r>
            <a:r>
              <a:rPr lang="en-US" sz="1000" dirty="0" err="1">
                <a:ea typeface="+mn-lt"/>
                <a:cs typeface="+mn-lt"/>
              </a:rPr>
              <a:t>kont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vaksen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avan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yo</a:t>
            </a:r>
            <a:r>
              <a:rPr lang="en-US" sz="1000" dirty="0">
                <a:ea typeface="+mn-lt"/>
                <a:cs typeface="+mn-lt"/>
              </a:rPr>
              <a:t>. </a:t>
            </a:r>
            <a:endParaRPr lang="en-US" sz="1000" dirty="0"/>
          </a:p>
          <a:p>
            <a:pPr marL="114300" indent="-114300">
              <a:spcAft>
                <a:spcPts val="300"/>
              </a:spcAft>
              <a:buClr>
                <a:srgbClr val="0E5299"/>
              </a:buClr>
              <a:buSzPct val="114999"/>
              <a:buFont typeface="Wingdings" panose="05000000000000000000" pitchFamily="2" charset="2"/>
              <a:buChar char="Ø"/>
            </a:pPr>
            <a:r>
              <a:rPr lang="en-US" sz="1000" b="1" dirty="0" err="1">
                <a:ea typeface="+mn-lt"/>
                <a:cs typeface="+mn-lt"/>
              </a:rPr>
              <a:t>Timoun</a:t>
            </a:r>
            <a:r>
              <a:rPr lang="en-US" sz="1000" b="1" dirty="0">
                <a:ea typeface="+mn-lt"/>
                <a:cs typeface="+mn-lt"/>
              </a:rPr>
              <a:t> 12 lane </a:t>
            </a:r>
            <a:r>
              <a:rPr lang="en-US" sz="1000" b="1" dirty="0" err="1">
                <a:ea typeface="+mn-lt"/>
                <a:cs typeface="+mn-lt"/>
              </a:rPr>
              <a:t>oubyen</a:t>
            </a:r>
            <a:r>
              <a:rPr lang="en-US" sz="1000" b="1" dirty="0">
                <a:ea typeface="+mn-lt"/>
                <a:cs typeface="+mn-lt"/>
              </a:rPr>
              <a:t> </a:t>
            </a:r>
            <a:r>
              <a:rPr lang="en-US" sz="1000" b="1" dirty="0" err="1">
                <a:ea typeface="+mn-lt"/>
                <a:cs typeface="+mn-lt"/>
              </a:rPr>
              <a:t>plis</a:t>
            </a:r>
            <a:r>
              <a:rPr lang="en-US" sz="1000" b="1" dirty="0">
                <a:ea typeface="+mn-lt"/>
                <a:cs typeface="+mn-lt"/>
              </a:rPr>
              <a:t>:</a:t>
            </a:r>
            <a:r>
              <a:rPr lang="en-US" sz="1000" dirty="0">
                <a:ea typeface="+mn-lt"/>
                <a:cs typeface="+mn-lt"/>
              </a:rPr>
              <a:t> Ka </a:t>
            </a:r>
            <a:r>
              <a:rPr lang="en-US" sz="1000" dirty="0" err="1">
                <a:ea typeface="+mn-lt"/>
                <a:cs typeface="+mn-lt"/>
              </a:rPr>
              <a:t>pran</a:t>
            </a:r>
            <a:r>
              <a:rPr lang="en-US" sz="1000" dirty="0">
                <a:ea typeface="+mn-lt"/>
                <a:cs typeface="+mn-lt"/>
              </a:rPr>
              <a:t> yon </a:t>
            </a:r>
            <a:r>
              <a:rPr lang="en-US" sz="1000" dirty="0" err="1">
                <a:ea typeface="+mn-lt"/>
                <a:cs typeface="+mn-lt"/>
              </a:rPr>
              <a:t>dòz</a:t>
            </a:r>
            <a:r>
              <a:rPr lang="en-US" sz="1000" dirty="0">
                <a:ea typeface="+mn-lt"/>
                <a:cs typeface="+mn-lt"/>
              </a:rPr>
              <a:t> Pfizer, Moderna </a:t>
            </a:r>
            <a:r>
              <a:rPr lang="en-US" sz="1000" dirty="0" err="1">
                <a:ea typeface="+mn-lt"/>
                <a:cs typeface="+mn-lt"/>
              </a:rPr>
              <a:t>oswa</a:t>
            </a:r>
            <a:r>
              <a:rPr lang="en-US" sz="1000" dirty="0">
                <a:ea typeface="+mn-lt"/>
                <a:cs typeface="+mn-lt"/>
              </a:rPr>
              <a:t> Novavax </a:t>
            </a:r>
            <a:r>
              <a:rPr lang="en-US" sz="1000" dirty="0" err="1">
                <a:ea typeface="+mn-lt"/>
                <a:cs typeface="+mn-lt"/>
              </a:rPr>
              <a:t>si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yo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te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ajou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ak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vaksen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yo</a:t>
            </a:r>
            <a:r>
              <a:rPr lang="en-US" sz="1000" dirty="0">
                <a:ea typeface="+mn-lt"/>
                <a:cs typeface="+mn-lt"/>
              </a:rPr>
              <a:t>. Si </a:t>
            </a:r>
            <a:r>
              <a:rPr lang="en-US" sz="1000" dirty="0" err="1">
                <a:ea typeface="+mn-lt"/>
                <a:cs typeface="+mn-lt"/>
              </a:rPr>
              <a:t>yo</a:t>
            </a:r>
            <a:r>
              <a:rPr lang="en-US" sz="1000" dirty="0">
                <a:ea typeface="+mn-lt"/>
                <a:cs typeface="+mn-lt"/>
              </a:rPr>
              <a:t> pa t </a:t>
            </a:r>
            <a:r>
              <a:rPr lang="en-US" sz="1000" dirty="0" err="1">
                <a:ea typeface="+mn-lt"/>
                <a:cs typeface="+mn-lt"/>
              </a:rPr>
              <a:t>ajou</a:t>
            </a:r>
            <a:r>
              <a:rPr lang="en-US" sz="1000" dirty="0">
                <a:ea typeface="+mn-lt"/>
                <a:cs typeface="+mn-lt"/>
              </a:rPr>
              <a:t>, </a:t>
            </a:r>
            <a:r>
              <a:rPr lang="en-US" sz="1000" dirty="0" err="1">
                <a:ea typeface="+mn-lt"/>
                <a:cs typeface="+mn-lt"/>
              </a:rPr>
              <a:t>yo</a:t>
            </a:r>
            <a:r>
              <a:rPr lang="en-US" sz="1000" dirty="0">
                <a:ea typeface="+mn-lt"/>
                <a:cs typeface="+mn-lt"/>
              </a:rPr>
              <a:t> ka </a:t>
            </a:r>
            <a:r>
              <a:rPr lang="en-US" sz="1000" dirty="0" err="1">
                <a:ea typeface="+mn-lt"/>
                <a:cs typeface="+mn-lt"/>
              </a:rPr>
              <a:t>pran</a:t>
            </a:r>
            <a:r>
              <a:rPr lang="en-US" sz="1000" dirty="0">
                <a:ea typeface="+mn-lt"/>
                <a:cs typeface="+mn-lt"/>
              </a:rPr>
              <a:t> yon </a:t>
            </a:r>
            <a:r>
              <a:rPr lang="en-US" sz="1000" dirty="0" err="1">
                <a:ea typeface="+mn-lt"/>
                <a:cs typeface="+mn-lt"/>
              </a:rPr>
              <a:t>dòz</a:t>
            </a:r>
            <a:r>
              <a:rPr lang="en-US" sz="1000" dirty="0">
                <a:ea typeface="+mn-lt"/>
                <a:cs typeface="+mn-lt"/>
              </a:rPr>
              <a:t> Pfizer </a:t>
            </a:r>
            <a:r>
              <a:rPr lang="en-US" sz="1000" dirty="0" err="1">
                <a:ea typeface="+mn-lt"/>
                <a:cs typeface="+mn-lt"/>
              </a:rPr>
              <a:t>oswa</a:t>
            </a:r>
            <a:r>
              <a:rPr lang="en-US" sz="1000" dirty="0">
                <a:ea typeface="+mn-lt"/>
                <a:cs typeface="+mn-lt"/>
              </a:rPr>
              <a:t> Moderna </a:t>
            </a:r>
            <a:r>
              <a:rPr lang="en-US" sz="1000" dirty="0" err="1">
                <a:ea typeface="+mn-lt"/>
                <a:cs typeface="+mn-lt"/>
              </a:rPr>
              <a:t>oswa</a:t>
            </a:r>
            <a:r>
              <a:rPr lang="en-US" sz="1000" dirty="0">
                <a:ea typeface="+mn-lt"/>
                <a:cs typeface="+mn-lt"/>
              </a:rPr>
              <a:t> 2 </a:t>
            </a:r>
            <a:r>
              <a:rPr lang="en-US" sz="1000" dirty="0" err="1">
                <a:ea typeface="+mn-lt"/>
                <a:cs typeface="+mn-lt"/>
              </a:rPr>
              <a:t>dòz</a:t>
            </a:r>
            <a:r>
              <a:rPr lang="en-US" sz="1000" dirty="0">
                <a:ea typeface="+mn-lt"/>
                <a:cs typeface="+mn-lt"/>
              </a:rPr>
              <a:t> Novavax. </a:t>
            </a:r>
            <a:endParaRPr lang="en-US" sz="1000" dirty="0"/>
          </a:p>
          <a:p>
            <a:pPr marL="114300" indent="-114300">
              <a:spcAft>
                <a:spcPts val="300"/>
              </a:spcAft>
              <a:buClr>
                <a:srgbClr val="0E5299"/>
              </a:buClr>
              <a:buSzPct val="115000"/>
              <a:buFont typeface="Wingdings" panose="05000000000000000000" pitchFamily="2" charset="2"/>
              <a:buChar char="Ø"/>
            </a:pPr>
            <a:r>
              <a:rPr lang="en-US" sz="1000" b="1" dirty="0" err="1">
                <a:ea typeface="+mn-lt"/>
                <a:cs typeface="+mn-lt"/>
              </a:rPr>
              <a:t>Timoun</a:t>
            </a:r>
            <a:r>
              <a:rPr lang="en-US" sz="1000" b="1" dirty="0">
                <a:ea typeface="+mn-lt"/>
                <a:cs typeface="+mn-lt"/>
              </a:rPr>
              <a:t> ki gen </a:t>
            </a:r>
            <a:r>
              <a:rPr lang="en-US" sz="1000" b="1" dirty="0" err="1">
                <a:ea typeface="+mn-lt"/>
                <a:cs typeface="+mn-lt"/>
              </a:rPr>
              <a:t>Sistèm</a:t>
            </a:r>
            <a:r>
              <a:rPr lang="en-US" sz="1000" b="1" dirty="0">
                <a:ea typeface="+mn-lt"/>
                <a:cs typeface="+mn-lt"/>
              </a:rPr>
              <a:t> </a:t>
            </a:r>
            <a:r>
              <a:rPr lang="en-US" sz="1000" b="1" dirty="0" err="1">
                <a:ea typeface="+mn-lt"/>
                <a:cs typeface="+mn-lt"/>
              </a:rPr>
              <a:t>Iminitè</a:t>
            </a:r>
            <a:r>
              <a:rPr lang="en-US" sz="1000" b="1" dirty="0">
                <a:ea typeface="+mn-lt"/>
                <a:cs typeface="+mn-lt"/>
              </a:rPr>
              <a:t> </a:t>
            </a:r>
            <a:r>
              <a:rPr lang="en-US" sz="1000" b="1" dirty="0" err="1">
                <a:ea typeface="+mn-lt"/>
                <a:cs typeface="+mn-lt"/>
              </a:rPr>
              <a:t>fèb</a:t>
            </a:r>
            <a:r>
              <a:rPr lang="en-US" sz="1000" b="1" dirty="0">
                <a:ea typeface="+mn-lt"/>
                <a:cs typeface="+mn-lt"/>
              </a:rPr>
              <a:t>: </a:t>
            </a:r>
            <a:br>
              <a:rPr lang="en-US" sz="1000" dirty="0">
                <a:ea typeface="+mn-lt"/>
                <a:cs typeface="+mn-lt"/>
              </a:rPr>
            </a:br>
            <a:r>
              <a:rPr lang="en-US" sz="1000" dirty="0">
                <a:ea typeface="+mn-lt"/>
                <a:cs typeface="+mn-lt"/>
              </a:rPr>
              <a:t>Mande </a:t>
            </a:r>
            <a:r>
              <a:rPr lang="en-US" sz="1000" dirty="0" err="1">
                <a:ea typeface="+mn-lt"/>
                <a:cs typeface="+mn-lt"/>
              </a:rPr>
              <a:t>pwofesyonèl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swen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sante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timoun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ou</a:t>
            </a:r>
            <a:r>
              <a:rPr lang="en-US" sz="1000" dirty="0">
                <a:ea typeface="+mn-lt"/>
                <a:cs typeface="+mn-lt"/>
              </a:rPr>
              <a:t> an </a:t>
            </a:r>
            <a:r>
              <a:rPr lang="en-US" sz="1000" dirty="0" err="1">
                <a:ea typeface="+mn-lt"/>
                <a:cs typeface="+mn-lt"/>
              </a:rPr>
              <a:t>pou</a:t>
            </a:r>
            <a:r>
              <a:rPr lang="en-US" sz="1000" dirty="0">
                <a:ea typeface="+mn-lt"/>
                <a:cs typeface="+mn-lt"/>
              </a:rPr>
              <a:t> l </a:t>
            </a:r>
            <a:r>
              <a:rPr lang="en-US" sz="1000" dirty="0" err="1">
                <a:ea typeface="+mn-lt"/>
                <a:cs typeface="+mn-lt"/>
              </a:rPr>
              <a:t>ba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ou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enfòmasyon</a:t>
            </a:r>
            <a:r>
              <a:rPr lang="en-US" sz="1000" dirty="0">
                <a:ea typeface="+mn-lt"/>
                <a:cs typeface="+mn-lt"/>
              </a:rPr>
              <a:t> sou </a:t>
            </a:r>
            <a:r>
              <a:rPr lang="en-US" sz="1000" dirty="0" err="1">
                <a:ea typeface="+mn-lt"/>
                <a:cs typeface="+mn-lt"/>
              </a:rPr>
              <a:t>dòz</a:t>
            </a:r>
            <a:r>
              <a:rPr lang="en-US" sz="1000" dirty="0">
                <a:ea typeface="+mn-lt"/>
                <a:cs typeface="+mn-lt"/>
              </a:rPr>
              <a:t> ki </a:t>
            </a:r>
            <a:r>
              <a:rPr lang="en-US" sz="1000" dirty="0" err="1">
                <a:ea typeface="+mn-lt"/>
                <a:cs typeface="+mn-lt"/>
              </a:rPr>
              <a:t>nesesè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yo</a:t>
            </a:r>
            <a:r>
              <a:rPr lang="en-US" sz="1000" dirty="0">
                <a:ea typeface="+mn-lt"/>
                <a:cs typeface="+mn-lt"/>
              </a:rPr>
              <a:t>.</a:t>
            </a:r>
          </a:p>
          <a:p>
            <a:pPr marL="114300" indent="-114300">
              <a:spcAft>
                <a:spcPts val="300"/>
              </a:spcAft>
              <a:buClr>
                <a:srgbClr val="0E5299"/>
              </a:buClr>
              <a:buSzPct val="115000"/>
              <a:buFont typeface="Wingdings" panose="05000000000000000000" pitchFamily="2" charset="2"/>
              <a:buChar char="Ø"/>
            </a:pPr>
            <a:r>
              <a:rPr lang="en-US" sz="1000" dirty="0" err="1">
                <a:ea typeface="+mn-lt"/>
                <a:cs typeface="+mn-lt"/>
              </a:rPr>
              <a:t>Entèval</a:t>
            </a:r>
            <a:r>
              <a:rPr lang="en-US" sz="1000" dirty="0">
                <a:ea typeface="+mn-lt"/>
                <a:cs typeface="+mn-lt"/>
              </a:rPr>
              <a:t> ant </a:t>
            </a:r>
            <a:r>
              <a:rPr lang="en-US" sz="1000" dirty="0" err="1">
                <a:ea typeface="+mn-lt"/>
                <a:cs typeface="+mn-lt"/>
              </a:rPr>
              <a:t>dòz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yo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varye</a:t>
            </a:r>
            <a:r>
              <a:rPr lang="en-US" sz="1000" dirty="0">
                <a:ea typeface="+mn-lt"/>
                <a:cs typeface="+mn-lt"/>
              </a:rPr>
              <a:t>, </a:t>
            </a:r>
            <a:r>
              <a:rPr lang="en-US" sz="1000" dirty="0" err="1">
                <a:ea typeface="+mn-lt"/>
                <a:cs typeface="+mn-lt"/>
              </a:rPr>
              <a:t>selon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laj</a:t>
            </a:r>
            <a:r>
              <a:rPr lang="en-US" sz="1000" dirty="0">
                <a:ea typeface="+mn-lt"/>
                <a:cs typeface="+mn-lt"/>
              </a:rPr>
              <a:t> la: Mande </a:t>
            </a:r>
            <a:r>
              <a:rPr lang="en-US" sz="1000" dirty="0" err="1">
                <a:ea typeface="+mn-lt"/>
                <a:cs typeface="+mn-lt"/>
              </a:rPr>
              <a:t>pwofesyonèl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swen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sante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timoun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ou</a:t>
            </a:r>
            <a:r>
              <a:rPr lang="en-US" sz="1000" dirty="0">
                <a:ea typeface="+mn-lt"/>
                <a:cs typeface="+mn-lt"/>
              </a:rPr>
              <a:t> an. </a:t>
            </a:r>
            <a:r>
              <a:rPr lang="en-US" sz="1000" dirty="0" err="1">
                <a:ea typeface="+mn-lt"/>
                <a:cs typeface="+mn-lt"/>
              </a:rPr>
              <a:t>Vizite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paj</a:t>
            </a:r>
            <a:r>
              <a:rPr lang="en-US" sz="1000" dirty="0">
                <a:ea typeface="+mn-lt"/>
                <a:cs typeface="+mn-lt"/>
              </a:rPr>
              <a:t> CDC a </a:t>
            </a:r>
            <a:r>
              <a:rPr lang="en-US" sz="1000" dirty="0" err="1">
                <a:ea typeface="+mn-lt"/>
                <a:cs typeface="+mn-lt"/>
              </a:rPr>
              <a:t>pou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entèval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yo</a:t>
            </a:r>
            <a:r>
              <a:rPr lang="en-US" sz="1000" dirty="0">
                <a:ea typeface="+mn-lt"/>
                <a:cs typeface="+mn-lt"/>
              </a:rPr>
              <a:t>: </a:t>
            </a:r>
            <a:r>
              <a:rPr lang="en-US" sz="1000" dirty="0">
                <a:ea typeface="+mn-lt"/>
                <a:cs typeface="+mn-lt"/>
                <a:hlinkClick r:id="rId4"/>
              </a:rPr>
              <a:t>www.cdc.gov/vaccines/covid-19/clinical-considerations/interim-considerations-us</a:t>
            </a:r>
            <a:endParaRPr lang="en-US" sz="1000" dirty="0">
              <a:ea typeface="+mn-lt"/>
              <a:cs typeface="+mn-lt"/>
            </a:endParaRPr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53716B9E-D91F-48E2-BF56-22DB7FDF43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1496" y="-2345"/>
            <a:ext cx="3316904" cy="1665140"/>
          </a:xfrm>
          <a:prstGeom prst="rect">
            <a:avLst/>
          </a:prstGeom>
        </p:spPr>
      </p:pic>
      <p:pic>
        <p:nvPicPr>
          <p:cNvPr id="10" name="Picture 9" descr="A group of people in garment&#10;&#10;Description automatically generated with low confidence">
            <a:extLst>
              <a:ext uri="{FF2B5EF4-FFF2-40B4-BE49-F238E27FC236}">
                <a16:creationId xmlns:a16="http://schemas.microsoft.com/office/drawing/2014/main" id="{3433935C-77ED-4734-B470-D34906EACB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032" y="102571"/>
            <a:ext cx="2933118" cy="1450672"/>
          </a:xfrm>
          <a:prstGeom prst="rect">
            <a:avLst/>
          </a:prstGeom>
        </p:spPr>
      </p:pic>
      <p:sp>
        <p:nvSpPr>
          <p:cNvPr id="89" name="Rectangle 88">
            <a:extLst>
              <a:ext uri="{FF2B5EF4-FFF2-40B4-BE49-F238E27FC236}">
                <a16:creationId xmlns:a16="http://schemas.microsoft.com/office/drawing/2014/main" id="{1514A06F-6C9B-400A-813A-0BB94C3D4BDA}"/>
              </a:ext>
            </a:extLst>
          </p:cNvPr>
          <p:cNvSpPr/>
          <p:nvPr/>
        </p:nvSpPr>
        <p:spPr>
          <a:xfrm>
            <a:off x="3371847" y="-2345"/>
            <a:ext cx="3371306" cy="760881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E25588B-FE07-48CB-A7BA-42DD444F277B}"/>
              </a:ext>
            </a:extLst>
          </p:cNvPr>
          <p:cNvSpPr txBox="1"/>
          <p:nvPr/>
        </p:nvSpPr>
        <p:spPr>
          <a:xfrm>
            <a:off x="3615979" y="216350"/>
            <a:ext cx="2883586" cy="4431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600" b="1">
                <a:solidFill>
                  <a:schemeClr val="bg1"/>
                </a:solidFill>
                <a:cs typeface="Calibri"/>
              </a:rPr>
              <a:t>KISA POU ESPERE APWÈ TIMOUN YO FIN VAKSINE?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E219E5C-240E-4E38-9050-D19698E7D036}"/>
              </a:ext>
            </a:extLst>
          </p:cNvPr>
          <p:cNvGrpSpPr/>
          <p:nvPr/>
        </p:nvGrpSpPr>
        <p:grpSpPr>
          <a:xfrm>
            <a:off x="3621238" y="4398882"/>
            <a:ext cx="3003410" cy="1410724"/>
            <a:chOff x="3643289" y="4315161"/>
            <a:chExt cx="3003410" cy="1410724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FD3EC11-B334-473F-BCC6-24366A951BED}"/>
                </a:ext>
              </a:extLst>
            </p:cNvPr>
            <p:cNvGrpSpPr/>
            <p:nvPr/>
          </p:nvGrpSpPr>
          <p:grpSpPr>
            <a:xfrm>
              <a:off x="3643289" y="4315161"/>
              <a:ext cx="1286764" cy="1409202"/>
              <a:chOff x="3643289" y="4315161"/>
              <a:chExt cx="1286764" cy="140920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4C3BAA96-8C90-41D8-A7B5-0119B6C9224E}"/>
                  </a:ext>
                </a:extLst>
              </p:cNvPr>
              <p:cNvGrpSpPr/>
              <p:nvPr/>
            </p:nvGrpSpPr>
            <p:grpSpPr>
              <a:xfrm>
                <a:off x="3830342" y="4315161"/>
                <a:ext cx="912659" cy="912659"/>
                <a:chOff x="4125623" y="3537465"/>
                <a:chExt cx="1906877" cy="1906877"/>
              </a:xfrm>
            </p:grpSpPr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475462CB-7506-47B5-BEF3-D13CAE4F1353}"/>
                    </a:ext>
                  </a:extLst>
                </p:cNvPr>
                <p:cNvSpPr/>
                <p:nvPr/>
              </p:nvSpPr>
              <p:spPr>
                <a:xfrm>
                  <a:off x="4125623" y="3537465"/>
                  <a:ext cx="1906877" cy="1906877"/>
                </a:xfrm>
                <a:prstGeom prst="rect">
                  <a:avLst/>
                </a:prstGeom>
                <a:solidFill>
                  <a:srgbClr val="1565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4" name="Graphic 63">
                  <a:extLst>
                    <a:ext uri="{FF2B5EF4-FFF2-40B4-BE49-F238E27FC236}">
                      <a16:creationId xmlns:a16="http://schemas.microsoft.com/office/drawing/2014/main" id="{5CABCE15-D27A-47DA-946E-92F6653B15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93589" y="3691146"/>
                  <a:ext cx="1599516" cy="1599516"/>
                </a:xfrm>
                <a:prstGeom prst="rect">
                  <a:avLst/>
                </a:prstGeom>
              </p:spPr>
            </p:pic>
          </p:grp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A34D6256-75F4-4D11-9E4D-F4ABDB12E451}"/>
                  </a:ext>
                </a:extLst>
              </p:cNvPr>
              <p:cNvSpPr txBox="1"/>
              <p:nvPr/>
            </p:nvSpPr>
            <p:spPr>
              <a:xfrm>
                <a:off x="3643289" y="5267315"/>
                <a:ext cx="1286764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/>
                  <a:t>Yap </a:t>
                </a:r>
                <a:r>
                  <a:rPr lang="en-US" sz="1100" b="1" err="1"/>
                  <a:t>santi</a:t>
                </a:r>
                <a:r>
                  <a:rPr lang="en-US" sz="1100" b="1"/>
                  <a:t> </a:t>
                </a:r>
                <a:r>
                  <a:rPr lang="en-US" sz="1100" b="1" err="1"/>
                  <a:t>yo</a:t>
                </a:r>
                <a:r>
                  <a:rPr lang="en-US" sz="1100" b="1"/>
                  <a:t> pi </a:t>
                </a:r>
                <a:r>
                  <a:rPr lang="en-US" sz="1100" b="1" err="1"/>
                  <a:t>byen</a:t>
                </a:r>
                <a:r>
                  <a:rPr lang="en-US" sz="1100" b="1"/>
                  <a:t> </a:t>
                </a:r>
                <a:r>
                  <a:rPr lang="en-US" sz="1100" b="1" err="1"/>
                  <a:t>kelke</a:t>
                </a:r>
                <a:r>
                  <a:rPr lang="en-US" sz="1100" b="1"/>
                  <a:t> </a:t>
                </a:r>
                <a:r>
                  <a:rPr lang="en-US" sz="1100" b="1" err="1"/>
                  <a:t>jou</a:t>
                </a:r>
                <a:r>
                  <a:rPr lang="en-US" sz="1100" b="1"/>
                  <a:t> </a:t>
                </a:r>
                <a:r>
                  <a:rPr lang="en-US" sz="1100" b="1" err="1"/>
                  <a:t>apwè</a:t>
                </a:r>
                <a:r>
                  <a:rPr lang="en-US" sz="1100" b="1"/>
                  <a:t> </a:t>
                </a:r>
                <a:r>
                  <a:rPr lang="en-US" sz="1100" b="1" err="1"/>
                  <a:t>vaksen</a:t>
                </a:r>
                <a:r>
                  <a:rPr lang="en-US" sz="1100" b="1"/>
                  <a:t> </a:t>
                </a:r>
                <a:r>
                  <a:rPr lang="en-US" sz="1100" b="1" err="1"/>
                  <a:t>yan</a:t>
                </a:r>
                <a:r>
                  <a:rPr lang="en-US" sz="1100" b="1"/>
                  <a:t>.</a:t>
                </a:r>
                <a:endParaRPr lang="en-US" sz="1100" b="1">
                  <a:cs typeface="Calibri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7D2CB385-2E8F-4957-A6FF-8EAA8DF3FEDC}"/>
                </a:ext>
              </a:extLst>
            </p:cNvPr>
            <p:cNvGrpSpPr/>
            <p:nvPr/>
          </p:nvGrpSpPr>
          <p:grpSpPr>
            <a:xfrm>
              <a:off x="5071601" y="4315758"/>
              <a:ext cx="1575098" cy="1410127"/>
              <a:chOff x="5071601" y="4315758"/>
              <a:chExt cx="1575098" cy="1410127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E53BD4F8-AFAC-4BB2-8D4D-6D1B2FDADE7F}"/>
                  </a:ext>
                </a:extLst>
              </p:cNvPr>
              <p:cNvGrpSpPr/>
              <p:nvPr/>
            </p:nvGrpSpPr>
            <p:grpSpPr>
              <a:xfrm>
                <a:off x="5406247" y="4315758"/>
                <a:ext cx="912659" cy="912659"/>
                <a:chOff x="5310651" y="3880938"/>
                <a:chExt cx="1906877" cy="1906877"/>
              </a:xfrm>
            </p:grpSpPr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4D389D62-A03D-46AE-B379-DEA9A654EFD2}"/>
                    </a:ext>
                  </a:extLst>
                </p:cNvPr>
                <p:cNvSpPr/>
                <p:nvPr/>
              </p:nvSpPr>
              <p:spPr>
                <a:xfrm>
                  <a:off x="5310651" y="3880938"/>
                  <a:ext cx="1906877" cy="1906877"/>
                </a:xfrm>
                <a:prstGeom prst="rect">
                  <a:avLst/>
                </a:prstGeom>
                <a:solidFill>
                  <a:srgbClr val="FBC02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6" name="Graphic 65">
                  <a:extLst>
                    <a:ext uri="{FF2B5EF4-FFF2-40B4-BE49-F238E27FC236}">
                      <a16:creationId xmlns:a16="http://schemas.microsoft.com/office/drawing/2014/main" id="{2982380A-5821-4881-8F72-A31E399D9B3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78794" y="3931315"/>
                  <a:ext cx="1806122" cy="1806122"/>
                </a:xfrm>
                <a:prstGeom prst="rect">
                  <a:avLst/>
                </a:prstGeom>
              </p:spPr>
            </p:pic>
          </p:grp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9494E1F9-E0B9-48F3-A35C-C638E094663E}"/>
                  </a:ext>
                </a:extLst>
              </p:cNvPr>
              <p:cNvSpPr txBox="1"/>
              <p:nvPr/>
            </p:nvSpPr>
            <p:spPr>
              <a:xfrm>
                <a:off x="5071601" y="5268837"/>
                <a:ext cx="1575098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 dirty="0" err="1">
                    <a:cs typeface="Calibri"/>
                  </a:rPr>
                  <a:t>Yo</a:t>
                </a:r>
                <a:r>
                  <a:rPr lang="en-US" sz="1100" b="1" dirty="0">
                    <a:cs typeface="Calibri"/>
                  </a:rPr>
                  <a:t> </a:t>
                </a:r>
                <a:r>
                  <a:rPr lang="en-US" sz="1100" b="1" dirty="0" err="1">
                    <a:cs typeface="Calibri"/>
                  </a:rPr>
                  <a:t>konsidere</a:t>
                </a:r>
                <a:r>
                  <a:rPr lang="en-US" sz="1100" b="1" dirty="0">
                    <a:cs typeface="Calibri"/>
                  </a:rPr>
                  <a:t> </a:t>
                </a:r>
                <a:r>
                  <a:rPr lang="en-US" sz="1100" b="1" dirty="0" err="1">
                    <a:cs typeface="Calibri"/>
                  </a:rPr>
                  <a:t>timoun</a:t>
                </a:r>
                <a:r>
                  <a:rPr lang="en-US" sz="1100" b="1" dirty="0">
                    <a:cs typeface="Calibri"/>
                  </a:rPr>
                  <a:t> </a:t>
                </a:r>
                <a:r>
                  <a:rPr lang="en-US" sz="1100" b="1" dirty="0" err="1">
                    <a:cs typeface="Calibri"/>
                  </a:rPr>
                  <a:t>yo</a:t>
                </a:r>
                <a:r>
                  <a:rPr lang="en-US" sz="1100" b="1" dirty="0">
                    <a:cs typeface="Calibri"/>
                  </a:rPr>
                  <a:t> </a:t>
                </a:r>
                <a:r>
                  <a:rPr lang="en-US" sz="1100" b="1" dirty="0" err="1">
                    <a:cs typeface="Calibri"/>
                  </a:rPr>
                  <a:t>ajou</a:t>
                </a:r>
                <a:r>
                  <a:rPr lang="en-US" sz="1100" b="1" dirty="0">
                    <a:cs typeface="Calibri"/>
                  </a:rPr>
                  <a:t> </a:t>
                </a:r>
                <a:r>
                  <a:rPr lang="en-US" sz="1100" b="1" dirty="0" err="1">
                    <a:cs typeface="Calibri"/>
                  </a:rPr>
                  <a:t>depi</a:t>
                </a:r>
                <a:r>
                  <a:rPr lang="en-US" sz="1100" b="1" dirty="0">
                    <a:cs typeface="Calibri"/>
                  </a:rPr>
                  <a:t> </a:t>
                </a:r>
                <a:r>
                  <a:rPr lang="en-US" sz="1100" b="1" dirty="0" err="1">
                    <a:cs typeface="Calibri"/>
                  </a:rPr>
                  <a:t>yo</a:t>
                </a:r>
                <a:r>
                  <a:rPr lang="en-US" sz="1100" b="1" dirty="0">
                    <a:cs typeface="Calibri"/>
                  </a:rPr>
                  <a:t> </a:t>
                </a:r>
                <a:r>
                  <a:rPr lang="en-US" sz="1100" b="1" dirty="0" err="1">
                    <a:cs typeface="Calibri"/>
                  </a:rPr>
                  <a:t>resevwa</a:t>
                </a:r>
                <a:r>
                  <a:rPr lang="en-US" sz="1100" b="1" dirty="0">
                    <a:cs typeface="Calibri"/>
                  </a:rPr>
                  <a:t> </a:t>
                </a:r>
                <a:r>
                  <a:rPr lang="en-US" sz="1100" b="1" dirty="0" err="1">
                    <a:cs typeface="Calibri"/>
                  </a:rPr>
                  <a:t>dènye</a:t>
                </a:r>
                <a:r>
                  <a:rPr lang="en-US" sz="1100" b="1" dirty="0">
                    <a:cs typeface="Calibri"/>
                  </a:rPr>
                  <a:t> </a:t>
                </a:r>
                <a:r>
                  <a:rPr lang="en-US" sz="1100" b="1" dirty="0" err="1">
                    <a:cs typeface="Calibri"/>
                  </a:rPr>
                  <a:t>dòz</a:t>
                </a:r>
                <a:r>
                  <a:rPr lang="en-US" sz="1100" b="1" dirty="0">
                    <a:cs typeface="Calibri"/>
                  </a:rPr>
                  <a:t> </a:t>
                </a:r>
                <a:r>
                  <a:rPr lang="en-US" sz="1100" b="1" dirty="0" err="1">
                    <a:cs typeface="Calibri"/>
                  </a:rPr>
                  <a:t>vaksen</a:t>
                </a:r>
                <a:r>
                  <a:rPr lang="en-US" sz="1100" b="1" dirty="0">
                    <a:cs typeface="Calibri"/>
                  </a:rPr>
                  <a:t> an (</a:t>
                </a:r>
                <a:r>
                  <a:rPr lang="en-US" sz="1100" b="1" dirty="0" err="1">
                    <a:cs typeface="Calibri"/>
                  </a:rPr>
                  <a:t>yo</a:t>
                </a:r>
                <a:r>
                  <a:rPr lang="en-US" sz="1100" b="1" dirty="0">
                    <a:cs typeface="Calibri"/>
                  </a:rPr>
                  <a:t>).</a:t>
                </a:r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FD9E393-0A72-457D-A10E-4A652B5FDD1C}"/>
              </a:ext>
            </a:extLst>
          </p:cNvPr>
          <p:cNvGrpSpPr/>
          <p:nvPr/>
        </p:nvGrpSpPr>
        <p:grpSpPr>
          <a:xfrm>
            <a:off x="5103296" y="6040126"/>
            <a:ext cx="1521352" cy="1535355"/>
            <a:chOff x="5125347" y="5978676"/>
            <a:chExt cx="1521352" cy="1535355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6A300940-612E-4434-A90A-166319E03B88}"/>
                </a:ext>
              </a:extLst>
            </p:cNvPr>
            <p:cNvGrpSpPr/>
            <p:nvPr/>
          </p:nvGrpSpPr>
          <p:grpSpPr>
            <a:xfrm>
              <a:off x="5406247" y="5978676"/>
              <a:ext cx="910394" cy="992251"/>
              <a:chOff x="5310651" y="6616319"/>
              <a:chExt cx="1906877" cy="2078332"/>
            </a:xfrm>
          </p:grpSpPr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4ECC08A2-238A-4CB1-8AE0-794CADCFE2CA}"/>
                  </a:ext>
                </a:extLst>
              </p:cNvPr>
              <p:cNvSpPr/>
              <p:nvPr/>
            </p:nvSpPr>
            <p:spPr>
              <a:xfrm>
                <a:off x="5310651" y="6616319"/>
                <a:ext cx="1906877" cy="1906877"/>
              </a:xfrm>
              <a:prstGeom prst="rect">
                <a:avLst/>
              </a:prstGeom>
              <a:solidFill>
                <a:srgbClr val="96CF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0" name="Graphic 69">
                <a:extLst>
                  <a:ext uri="{FF2B5EF4-FFF2-40B4-BE49-F238E27FC236}">
                    <a16:creationId xmlns:a16="http://schemas.microsoft.com/office/drawing/2014/main" id="{A5138267-2CC7-4BD0-98E1-87BB31AA73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5538062" y="6787774"/>
                <a:ext cx="1496070" cy="1906877"/>
              </a:xfrm>
              <a:prstGeom prst="rect">
                <a:avLst/>
              </a:prstGeom>
            </p:spPr>
          </p:pic>
        </p:grp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450DF418-A625-4960-A393-2A15BFEA09B0}"/>
                </a:ext>
              </a:extLst>
            </p:cNvPr>
            <p:cNvSpPr txBox="1"/>
            <p:nvPr/>
          </p:nvSpPr>
          <p:spPr>
            <a:xfrm>
              <a:off x="5125347" y="6932333"/>
              <a:ext cx="1521352" cy="58169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 sz="1050" b="1" dirty="0" err="1"/>
                <a:t>Lè</a:t>
              </a:r>
              <a:r>
                <a:rPr lang="en-US" sz="1050" b="1" dirty="0"/>
                <a:t> </a:t>
              </a:r>
              <a:r>
                <a:rPr lang="en-US" sz="1050" b="1" dirty="0" err="1"/>
                <a:t>nou</a:t>
              </a:r>
              <a:r>
                <a:rPr lang="en-US" sz="1050" b="1" dirty="0"/>
                <a:t> </a:t>
              </a:r>
              <a:r>
                <a:rPr lang="en-US" sz="1050" b="1" dirty="0" err="1"/>
                <a:t>pran</a:t>
              </a:r>
              <a:r>
                <a:rPr lang="en-US" sz="1050" b="1" dirty="0"/>
                <a:t> </a:t>
              </a:r>
              <a:r>
                <a:rPr lang="en-US" sz="1050" b="1" dirty="0" err="1"/>
                <a:t>vaksen</a:t>
              </a:r>
              <a:r>
                <a:rPr lang="en-US" sz="1050" b="1" dirty="0"/>
                <a:t>, </a:t>
              </a:r>
              <a:r>
                <a:rPr lang="en-US" sz="1050" b="1" dirty="0" err="1"/>
                <a:t>sa</a:t>
              </a:r>
              <a:r>
                <a:rPr lang="en-US" sz="1050" b="1" dirty="0"/>
                <a:t> </a:t>
              </a:r>
              <a:r>
                <a:rPr lang="en-US" sz="1050" b="1" dirty="0" err="1"/>
                <a:t>pèmèt</a:t>
              </a:r>
              <a:r>
                <a:rPr lang="en-US" sz="1050" b="1" dirty="0"/>
                <a:t> </a:t>
              </a:r>
              <a:r>
                <a:rPr lang="en-US" sz="1050" b="1" dirty="0" err="1"/>
                <a:t>nou</a:t>
              </a:r>
              <a:r>
                <a:rPr lang="en-US" sz="1050" b="1" dirty="0"/>
                <a:t> </a:t>
              </a:r>
              <a:r>
                <a:rPr lang="en-US" sz="1050" b="1" dirty="0" err="1"/>
                <a:t>pwoteje</a:t>
              </a:r>
              <a:r>
                <a:rPr lang="en-US" sz="1050" b="1" dirty="0"/>
                <a:t> </a:t>
              </a:r>
              <a:r>
                <a:rPr lang="en-US" sz="1050" b="1" dirty="0" err="1"/>
                <a:t>timoun</a:t>
              </a:r>
              <a:r>
                <a:rPr lang="en-US" sz="1050" b="1" dirty="0"/>
                <a:t> </a:t>
              </a:r>
              <a:r>
                <a:rPr lang="en-US" sz="1050" b="1" dirty="0" err="1"/>
                <a:t>ak</a:t>
              </a:r>
              <a:r>
                <a:rPr lang="en-US" sz="1050" b="1" dirty="0"/>
                <a:t> </a:t>
              </a:r>
              <a:r>
                <a:rPr lang="en-US" sz="1050" b="1" dirty="0" err="1"/>
                <a:t>lòt</a:t>
              </a:r>
              <a:r>
                <a:rPr lang="en-US" sz="1050" b="1" dirty="0"/>
                <a:t> </a:t>
              </a:r>
              <a:r>
                <a:rPr lang="en-US" sz="1050" b="1" dirty="0" err="1"/>
                <a:t>moun</a:t>
              </a:r>
              <a:r>
                <a:rPr lang="en-US" sz="1050" b="1" dirty="0"/>
                <a:t> </a:t>
              </a:r>
              <a:r>
                <a:rPr lang="en-US" sz="1050" b="1" dirty="0" err="1"/>
                <a:t>kont</a:t>
              </a:r>
              <a:r>
                <a:rPr lang="en-US" sz="1050" b="1" dirty="0"/>
                <a:t> </a:t>
              </a:r>
              <a:r>
                <a:rPr lang="en-US" sz="1050" b="1" dirty="0" err="1"/>
                <a:t>maladi</a:t>
              </a:r>
              <a:r>
                <a:rPr lang="en-US" sz="1050" b="1" dirty="0"/>
                <a:t> </a:t>
              </a:r>
              <a:r>
                <a:rPr lang="en-US" sz="1050" b="1" dirty="0" err="1"/>
                <a:t>grav</a:t>
              </a:r>
              <a:r>
                <a:rPr lang="en-US" sz="1050" b="1" dirty="0"/>
                <a:t> COVID-19 </a:t>
              </a:r>
              <a:r>
                <a:rPr lang="en-US" sz="1050" b="1" dirty="0" err="1"/>
                <a:t>lakoz</a:t>
              </a:r>
              <a:r>
                <a:rPr lang="en-US" sz="1050" b="1" dirty="0"/>
                <a:t>!</a:t>
              </a:r>
              <a:endParaRPr lang="en-US" sz="1050" b="1" dirty="0">
                <a:cs typeface="Calibri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D77C0E5-23FA-49E5-BF97-77E73A22E292}"/>
              </a:ext>
            </a:extLst>
          </p:cNvPr>
          <p:cNvGrpSpPr/>
          <p:nvPr/>
        </p:nvGrpSpPr>
        <p:grpSpPr>
          <a:xfrm>
            <a:off x="5196736" y="895216"/>
            <a:ext cx="1286764" cy="1392385"/>
            <a:chOff x="3643289" y="2655956"/>
            <a:chExt cx="1286764" cy="139238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C92E1F6-CB79-4454-8F75-4337B1CD1240}"/>
                </a:ext>
              </a:extLst>
            </p:cNvPr>
            <p:cNvGrpSpPr/>
            <p:nvPr/>
          </p:nvGrpSpPr>
          <p:grpSpPr>
            <a:xfrm>
              <a:off x="3830342" y="2655956"/>
              <a:ext cx="912659" cy="904573"/>
              <a:chOff x="5308054" y="1151350"/>
              <a:chExt cx="1912070" cy="1895129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18E70612-92D9-41E3-A0B5-16C06E125376}"/>
                  </a:ext>
                </a:extLst>
              </p:cNvPr>
              <p:cNvSpPr/>
              <p:nvPr/>
            </p:nvSpPr>
            <p:spPr>
              <a:xfrm>
                <a:off x="5308054" y="1151350"/>
                <a:ext cx="1912070" cy="1895129"/>
              </a:xfrm>
              <a:prstGeom prst="rect">
                <a:avLst/>
              </a:prstGeom>
              <a:solidFill>
                <a:srgbClr val="96CF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0" name="Graphic 59">
                <a:extLst>
                  <a:ext uri="{FF2B5EF4-FFF2-40B4-BE49-F238E27FC236}">
                    <a16:creationId xmlns:a16="http://schemas.microsoft.com/office/drawing/2014/main" id="{897F88EE-9380-4C72-87E9-2CFBA51EAA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5614345" y="1287880"/>
                <a:ext cx="1266835" cy="1747664"/>
              </a:xfrm>
              <a:prstGeom prst="rect">
                <a:avLst/>
              </a:prstGeom>
            </p:spPr>
          </p:pic>
        </p:grp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72B83FDF-F93F-4618-9DBE-B31F40A0657A}"/>
                </a:ext>
              </a:extLst>
            </p:cNvPr>
            <p:cNvSpPr txBox="1"/>
            <p:nvPr/>
          </p:nvSpPr>
          <p:spPr>
            <a:xfrm>
              <a:off x="3643289" y="3591293"/>
              <a:ext cx="1286764" cy="45704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it-IT" sz="1100" b="1" dirty="0"/>
                <a:t>Vaksen COVID-19 </a:t>
              </a:r>
              <a:br>
                <a:rPr lang="it-IT" sz="1100" b="1" dirty="0"/>
              </a:br>
              <a:r>
                <a:rPr lang="it-IT" sz="1100" b="1" dirty="0"/>
                <a:t>la li san danje e li </a:t>
              </a:r>
              <a:br>
                <a:rPr lang="it-IT" sz="1100" b="1" dirty="0"/>
              </a:br>
              <a:r>
                <a:rPr lang="it-IT" sz="1100" b="1" dirty="0"/>
                <a:t>efikas pou timoun.</a:t>
              </a:r>
              <a:endParaRPr lang="en-US" sz="1100" b="1" dirty="0">
                <a:cs typeface="Calibri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CD5A2D8-73F6-409F-A288-22E919A88FB5}"/>
              </a:ext>
            </a:extLst>
          </p:cNvPr>
          <p:cNvGrpSpPr/>
          <p:nvPr/>
        </p:nvGrpSpPr>
        <p:grpSpPr>
          <a:xfrm>
            <a:off x="5124371" y="2496058"/>
            <a:ext cx="1396062" cy="1704346"/>
            <a:chOff x="5146422" y="2652212"/>
            <a:chExt cx="1396062" cy="170434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DD5FC86-05F0-48AB-93B0-64165CAF5FD6}"/>
                </a:ext>
              </a:extLst>
            </p:cNvPr>
            <p:cNvGrpSpPr/>
            <p:nvPr/>
          </p:nvGrpSpPr>
          <p:grpSpPr>
            <a:xfrm>
              <a:off x="5406248" y="2652212"/>
              <a:ext cx="912658" cy="914142"/>
              <a:chOff x="3973660" y="2739932"/>
              <a:chExt cx="1906877" cy="1909978"/>
            </a:xfrm>
          </p:grpSpPr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F3FB5EBF-5B72-4C2E-BA7D-BD4FB9A8E362}"/>
                  </a:ext>
                </a:extLst>
              </p:cNvPr>
              <p:cNvSpPr/>
              <p:nvPr/>
            </p:nvSpPr>
            <p:spPr>
              <a:xfrm>
                <a:off x="3973660" y="2739932"/>
                <a:ext cx="1906877" cy="1906877"/>
              </a:xfrm>
              <a:prstGeom prst="rect">
                <a:avLst/>
              </a:prstGeom>
              <a:solidFill>
                <a:srgbClr val="FF738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2" name="Graphic 61">
                <a:extLst>
                  <a:ext uri="{FF2B5EF4-FFF2-40B4-BE49-F238E27FC236}">
                    <a16:creationId xmlns:a16="http://schemas.microsoft.com/office/drawing/2014/main" id="{49D3CE87-0927-415E-8FD8-75F7856FBF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4244229" y="2929544"/>
                <a:ext cx="1360976" cy="1720366"/>
              </a:xfrm>
              <a:prstGeom prst="rect">
                <a:avLst/>
              </a:prstGeom>
            </p:spPr>
          </p:pic>
        </p:grp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E952BE9E-FE66-4F25-BCCB-70DDF04034C7}"/>
                </a:ext>
              </a:extLst>
            </p:cNvPr>
            <p:cNvSpPr txBox="1"/>
            <p:nvPr/>
          </p:nvSpPr>
          <p:spPr>
            <a:xfrm>
              <a:off x="5146422" y="3594811"/>
              <a:ext cx="1396062" cy="76174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b="1" err="1">
                  <a:ea typeface="+mn-lt"/>
                  <a:cs typeface="Calibri Light"/>
                </a:rPr>
                <a:t>Apwè</a:t>
              </a:r>
              <a:r>
                <a:rPr lang="en-US" sz="1100" b="1">
                  <a:ea typeface="+mn-lt"/>
                  <a:cs typeface="Calibri Light"/>
                </a:rPr>
                <a:t> </a:t>
              </a:r>
              <a:r>
                <a:rPr lang="en-US" sz="1100" b="1" err="1">
                  <a:ea typeface="+mn-lt"/>
                  <a:cs typeface="Calibri Light"/>
                </a:rPr>
                <a:t>vaksinasyon</a:t>
              </a:r>
              <a:r>
                <a:rPr lang="en-US" sz="1100" b="1">
                  <a:ea typeface="+mn-lt"/>
                  <a:cs typeface="Calibri Light"/>
                </a:rPr>
                <a:t>, </a:t>
              </a:r>
              <a:r>
                <a:rPr lang="en-US" sz="1100" b="1" err="1">
                  <a:ea typeface="+mn-lt"/>
                  <a:cs typeface="Calibri Light"/>
                </a:rPr>
                <a:t>timoun</a:t>
              </a:r>
              <a:r>
                <a:rPr lang="en-US" sz="1100" b="1">
                  <a:ea typeface="+mn-lt"/>
                  <a:cs typeface="Calibri Light"/>
                </a:rPr>
                <a:t> </a:t>
              </a:r>
              <a:r>
                <a:rPr lang="en-US" sz="1100" b="1" err="1">
                  <a:ea typeface="+mn-lt"/>
                  <a:cs typeface="Calibri Light"/>
                </a:rPr>
                <a:t>yo</a:t>
              </a:r>
              <a:r>
                <a:rPr lang="en-US" sz="1100" b="1">
                  <a:ea typeface="+mn-lt"/>
                  <a:cs typeface="Calibri Light"/>
                </a:rPr>
                <a:t> </a:t>
              </a:r>
              <a:r>
                <a:rPr lang="en-US" sz="1100" b="1" err="1">
                  <a:ea typeface="+mn-lt"/>
                  <a:cs typeface="Calibri Light"/>
                </a:rPr>
                <a:t>kapab</a:t>
              </a:r>
              <a:r>
                <a:rPr lang="en-US" sz="1100" b="1">
                  <a:ea typeface="+mn-lt"/>
                  <a:cs typeface="Calibri Light"/>
                </a:rPr>
                <a:t> </a:t>
              </a:r>
              <a:r>
                <a:rPr lang="en-US" sz="1100" b="1" err="1">
                  <a:ea typeface="+mn-lt"/>
                  <a:cs typeface="Calibri Light"/>
                </a:rPr>
                <a:t>eksperimante</a:t>
              </a:r>
              <a:r>
                <a:rPr lang="en-US" sz="1100" b="1">
                  <a:ea typeface="+mn-lt"/>
                  <a:cs typeface="Calibri Light"/>
                </a:rPr>
                <a:t> </a:t>
              </a:r>
              <a:r>
                <a:rPr lang="en-US" sz="1100" b="1" err="1">
                  <a:ea typeface="+mn-lt"/>
                  <a:cs typeface="Calibri Light"/>
                </a:rPr>
                <a:t>ponyètfèmal</a:t>
              </a:r>
              <a:r>
                <a:rPr lang="en-US" sz="1100" b="1">
                  <a:ea typeface="+mn-lt"/>
                  <a:cs typeface="Calibri Light"/>
                </a:rPr>
                <a:t>, </a:t>
              </a:r>
              <a:r>
                <a:rPr lang="en-US" sz="1100" b="1" err="1">
                  <a:ea typeface="+mn-lt"/>
                  <a:cs typeface="Calibri Light"/>
                </a:rPr>
                <a:t>tètfèmal</a:t>
              </a:r>
              <a:r>
                <a:rPr lang="en-US" sz="1100" b="1">
                  <a:ea typeface="+mn-lt"/>
                  <a:cs typeface="Calibri Light"/>
                </a:rPr>
                <a:t>, </a:t>
              </a:r>
              <a:r>
                <a:rPr lang="en-US" sz="1100" b="1" err="1">
                  <a:ea typeface="+mn-lt"/>
                  <a:cs typeface="Calibri Light"/>
                </a:rPr>
                <a:t>lafyèv</a:t>
              </a:r>
              <a:r>
                <a:rPr lang="en-US" sz="1100" b="1">
                  <a:ea typeface="+mn-lt"/>
                  <a:cs typeface="Calibri Light"/>
                </a:rPr>
                <a:t> </a:t>
              </a:r>
              <a:r>
                <a:rPr lang="en-US" sz="1100" b="1" err="1">
                  <a:ea typeface="+mn-lt"/>
                  <a:cs typeface="Calibri Light"/>
                </a:rPr>
                <a:t>oswa</a:t>
              </a:r>
              <a:r>
                <a:rPr lang="en-US" sz="1100" b="1">
                  <a:ea typeface="+mn-lt"/>
                  <a:cs typeface="Calibri Light"/>
                </a:rPr>
                <a:t> </a:t>
              </a:r>
              <a:r>
                <a:rPr lang="en-US" sz="1100" b="1" err="1">
                  <a:ea typeface="+mn-lt"/>
                  <a:cs typeface="Calibri Light"/>
                </a:rPr>
                <a:t>frison</a:t>
              </a:r>
              <a:r>
                <a:rPr lang="en-US" sz="1100" b="1">
                  <a:ea typeface="+mn-lt"/>
                  <a:cs typeface="Calibri Light"/>
                </a:rPr>
                <a:t>.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1C43B50-56B9-48F4-A242-AA07131EB20F}"/>
              </a:ext>
            </a:extLst>
          </p:cNvPr>
          <p:cNvGrpSpPr/>
          <p:nvPr/>
        </p:nvGrpSpPr>
        <p:grpSpPr>
          <a:xfrm>
            <a:off x="3437697" y="898398"/>
            <a:ext cx="1539548" cy="1405190"/>
            <a:chOff x="3459748" y="1017380"/>
            <a:chExt cx="1539548" cy="1405190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24410D2-E053-4B13-9AF3-7AB02607E8E3}"/>
                </a:ext>
              </a:extLst>
            </p:cNvPr>
            <p:cNvGrpSpPr/>
            <p:nvPr/>
          </p:nvGrpSpPr>
          <p:grpSpPr>
            <a:xfrm>
              <a:off x="3830342" y="1017380"/>
              <a:ext cx="912658" cy="912658"/>
              <a:chOff x="3715046" y="1230483"/>
              <a:chExt cx="1906877" cy="1906877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FC1CE315-88D0-4FAB-B917-12F8669FFDDA}"/>
                  </a:ext>
                </a:extLst>
              </p:cNvPr>
              <p:cNvSpPr/>
              <p:nvPr/>
            </p:nvSpPr>
            <p:spPr>
              <a:xfrm>
                <a:off x="3715046" y="1230483"/>
                <a:ext cx="1906877" cy="1906877"/>
              </a:xfrm>
              <a:prstGeom prst="rect">
                <a:avLst/>
              </a:prstGeom>
              <a:solidFill>
                <a:srgbClr val="1565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4" name="Graphic 53">
                <a:extLst>
                  <a:ext uri="{FF2B5EF4-FFF2-40B4-BE49-F238E27FC236}">
                    <a16:creationId xmlns:a16="http://schemas.microsoft.com/office/drawing/2014/main" id="{4EA2C26A-014B-4A02-8B74-A5A9C7085E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p:blipFill>
            <p:spPr>
              <a:xfrm>
                <a:off x="3910661" y="1298402"/>
                <a:ext cx="1508158" cy="1749464"/>
              </a:xfrm>
              <a:prstGeom prst="rect">
                <a:avLst/>
              </a:prstGeom>
            </p:spPr>
          </p:pic>
        </p:grp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8B8A546D-0D96-41A8-AF3B-4B63418BEC93}"/>
                </a:ext>
              </a:extLst>
            </p:cNvPr>
            <p:cNvSpPr txBox="1"/>
            <p:nvPr/>
          </p:nvSpPr>
          <p:spPr>
            <a:xfrm>
              <a:off x="3459748" y="1965522"/>
              <a:ext cx="1539548" cy="45704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 sz="1100" b="1"/>
                <a:t>Li </a:t>
              </a:r>
              <a:r>
                <a:rPr lang="en-US" sz="1100" b="1" err="1"/>
                <a:t>enpòtan</a:t>
              </a:r>
              <a:r>
                <a:rPr lang="en-US" sz="1100" b="1"/>
                <a:t> </a:t>
              </a:r>
              <a:r>
                <a:rPr lang="en-US" sz="1100" b="1" err="1"/>
                <a:t>pou</a:t>
              </a:r>
              <a:r>
                <a:rPr lang="en-US" sz="1100" b="1"/>
                <a:t> </a:t>
              </a:r>
              <a:r>
                <a:rPr lang="en-US" sz="1100" b="1" err="1"/>
                <a:t>timoun</a:t>
              </a:r>
              <a:r>
                <a:rPr lang="en-US" sz="1100" b="1"/>
                <a:t> </a:t>
              </a:r>
              <a:r>
                <a:rPr lang="en-US" sz="1100" b="1" err="1"/>
                <a:t>yo</a:t>
              </a:r>
              <a:r>
                <a:rPr lang="en-US" sz="1100" b="1"/>
                <a:t> </a:t>
              </a:r>
              <a:r>
                <a:rPr lang="en-US" sz="1100" b="1" err="1"/>
                <a:t>vaksine</a:t>
              </a:r>
              <a:r>
                <a:rPr lang="en-US" sz="1100" b="1"/>
                <a:t> </a:t>
              </a:r>
              <a:r>
                <a:rPr lang="en-US" sz="1100" b="1" err="1"/>
                <a:t>menm</a:t>
              </a:r>
              <a:r>
                <a:rPr lang="en-US" sz="1100" b="1"/>
                <a:t> </a:t>
              </a:r>
              <a:r>
                <a:rPr lang="en-US" sz="1100" b="1" err="1"/>
                <a:t>lè</a:t>
              </a:r>
              <a:r>
                <a:rPr lang="en-US" sz="1100" b="1"/>
                <a:t> </a:t>
              </a:r>
              <a:r>
                <a:rPr lang="en-US" sz="1100" b="1" err="1"/>
                <a:t>yo</a:t>
              </a:r>
              <a:r>
                <a:rPr lang="en-US" sz="1100" b="1"/>
                <a:t> </a:t>
              </a:r>
              <a:r>
                <a:rPr lang="en-US" sz="1100" b="1" err="1"/>
                <a:t>te</a:t>
              </a:r>
              <a:r>
                <a:rPr lang="en-US" sz="1100" b="1"/>
                <a:t> </a:t>
              </a:r>
              <a:r>
                <a:rPr lang="en-US" sz="1100" b="1" err="1"/>
                <a:t>genyen</a:t>
              </a:r>
              <a:r>
                <a:rPr lang="en-US" sz="1100" b="1"/>
                <a:t> COVID-19 la.</a:t>
              </a:r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5B5B4C32-5690-42D3-8E0F-8B8D57B90BE8}"/>
              </a:ext>
            </a:extLst>
          </p:cNvPr>
          <p:cNvSpPr/>
          <p:nvPr/>
        </p:nvSpPr>
        <p:spPr>
          <a:xfrm>
            <a:off x="6741496" y="1550194"/>
            <a:ext cx="3320995" cy="453210"/>
          </a:xfrm>
          <a:prstGeom prst="rect">
            <a:avLst/>
          </a:prstGeom>
          <a:solidFill>
            <a:srgbClr val="549F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5469997-340E-4E4D-9DDD-329EFC5C9422}"/>
              </a:ext>
            </a:extLst>
          </p:cNvPr>
          <p:cNvSpPr txBox="1"/>
          <p:nvPr/>
        </p:nvSpPr>
        <p:spPr>
          <a:xfrm>
            <a:off x="7141767" y="1678048"/>
            <a:ext cx="2472410" cy="2354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700" b="1">
                <a:solidFill>
                  <a:schemeClr val="bg1"/>
                </a:solidFill>
                <a:cs typeface="Calibri"/>
              </a:rPr>
              <a:t>AVANTAJ VAKSINASYON YO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C180C783-5033-41A5-818F-D7E275EF2D0F}"/>
              </a:ext>
            </a:extLst>
          </p:cNvPr>
          <p:cNvSpPr/>
          <p:nvPr/>
        </p:nvSpPr>
        <p:spPr>
          <a:xfrm>
            <a:off x="6743697" y="5277687"/>
            <a:ext cx="3318795" cy="453210"/>
          </a:xfrm>
          <a:prstGeom prst="rect">
            <a:avLst/>
          </a:prstGeom>
          <a:gradFill flip="none" rotWithShape="1">
            <a:gsLst>
              <a:gs pos="0">
                <a:srgbClr val="C00000">
                  <a:alpha val="78000"/>
                </a:srgbClr>
              </a:gs>
              <a:gs pos="63000">
                <a:srgbClr val="C00000">
                  <a:alpha val="85000"/>
                </a:srgbClr>
              </a:gs>
              <a:gs pos="100000">
                <a:srgbClr val="C0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DB90134A-2100-44CE-B08A-1B5B56D1DA59}"/>
              </a:ext>
            </a:extLst>
          </p:cNvPr>
          <p:cNvSpPr txBox="1"/>
          <p:nvPr/>
        </p:nvSpPr>
        <p:spPr>
          <a:xfrm>
            <a:off x="6989950" y="5402891"/>
            <a:ext cx="2817608" cy="2354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700" b="1" dirty="0">
                <a:solidFill>
                  <a:schemeClr val="bg1"/>
                </a:solidFill>
                <a:cs typeface="Calibri"/>
              </a:rPr>
              <a:t>RISK POU MOUN KI PAVAKSINE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44FF3B32-BCBB-4E36-AA4F-850C58A6E173}"/>
              </a:ext>
            </a:extLst>
          </p:cNvPr>
          <p:cNvSpPr txBox="1"/>
          <p:nvPr/>
        </p:nvSpPr>
        <p:spPr>
          <a:xfrm>
            <a:off x="7014120" y="5837081"/>
            <a:ext cx="2821366" cy="160043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8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200" dirty="0">
                <a:cs typeface="Calibri"/>
              </a:rPr>
              <a:t>Risk </a:t>
            </a:r>
            <a:r>
              <a:rPr lang="en-US" sz="1200" dirty="0" err="1">
                <a:cs typeface="Calibri"/>
              </a:rPr>
              <a:t>enfeksyon</a:t>
            </a:r>
            <a:r>
              <a:rPr lang="en-US" sz="1200" dirty="0">
                <a:cs typeface="Calibri"/>
              </a:rPr>
              <a:t> COVID la vin pi wo.</a:t>
            </a:r>
            <a:endParaRPr lang="en-US" sz="1200" dirty="0"/>
          </a:p>
          <a:p>
            <a:pPr marL="171450" indent="-171450">
              <a:spcAft>
                <a:spcPts val="8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200" dirty="0"/>
              <a:t>Risk </a:t>
            </a:r>
            <a:r>
              <a:rPr lang="en-US" sz="1200" dirty="0" err="1"/>
              <a:t>enfeksyon</a:t>
            </a:r>
            <a:r>
              <a:rPr lang="en-US" sz="1200" dirty="0"/>
              <a:t> </a:t>
            </a:r>
            <a:r>
              <a:rPr lang="en-US" sz="1200" dirty="0" err="1"/>
              <a:t>grav</a:t>
            </a:r>
            <a:r>
              <a:rPr lang="en-US" sz="1200" dirty="0"/>
              <a:t>, </a:t>
            </a:r>
            <a:r>
              <a:rPr lang="en-US" sz="1200" dirty="0" err="1"/>
              <a:t>ospitalizasyon</a:t>
            </a:r>
            <a:r>
              <a:rPr lang="en-US" sz="1200" dirty="0"/>
              <a:t> </a:t>
            </a:r>
            <a:r>
              <a:rPr lang="en-US" sz="1200" dirty="0" err="1"/>
              <a:t>ak</a:t>
            </a:r>
            <a:r>
              <a:rPr lang="en-US" sz="1200" dirty="0"/>
              <a:t> </a:t>
            </a:r>
            <a:r>
              <a:rPr lang="en-US" sz="1200" dirty="0" err="1"/>
              <a:t>lanmò</a:t>
            </a:r>
            <a:r>
              <a:rPr lang="en-US" sz="1200" dirty="0"/>
              <a:t> vin pi </a:t>
            </a:r>
            <a:r>
              <a:rPr lang="en-US" sz="1200" dirty="0" err="1"/>
              <a:t>grav</a:t>
            </a:r>
            <a:r>
              <a:rPr lang="en-US" sz="1200" dirty="0"/>
              <a:t>.</a:t>
            </a:r>
            <a:endParaRPr lang="en-US" sz="1200" dirty="0">
              <a:cs typeface="Calibri"/>
            </a:endParaRPr>
          </a:p>
          <a:p>
            <a:pPr marL="171450" indent="-171450">
              <a:spcAft>
                <a:spcPts val="8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200" dirty="0">
                <a:ea typeface="+mn-lt"/>
                <a:cs typeface="+mn-lt"/>
              </a:rPr>
              <a:t>Risk </a:t>
            </a:r>
            <a:r>
              <a:rPr lang="en-US" sz="1200" dirty="0" err="1">
                <a:ea typeface="+mn-lt"/>
                <a:cs typeface="+mn-lt"/>
              </a:rPr>
              <a:t>pou</a:t>
            </a:r>
            <a:r>
              <a:rPr lang="en-US" sz="1200" dirty="0">
                <a:ea typeface="+mn-lt"/>
                <a:cs typeface="+mn-lt"/>
              </a:rPr>
              <a:t> </a:t>
            </a:r>
            <a:r>
              <a:rPr lang="en-US" sz="1200" dirty="0" err="1">
                <a:ea typeface="+mn-lt"/>
                <a:cs typeface="+mn-lt"/>
              </a:rPr>
              <a:t>devlope</a:t>
            </a:r>
            <a:r>
              <a:rPr lang="en-US" sz="1200" dirty="0">
                <a:ea typeface="+mn-lt"/>
                <a:cs typeface="+mn-lt"/>
              </a:rPr>
              <a:t> </a:t>
            </a:r>
            <a:r>
              <a:rPr lang="en-US" sz="1200" dirty="0" err="1">
                <a:ea typeface="+mn-lt"/>
                <a:cs typeface="+mn-lt"/>
              </a:rPr>
              <a:t>sinptom</a:t>
            </a:r>
            <a:r>
              <a:rPr lang="en-US" sz="1200" dirty="0">
                <a:ea typeface="+mn-lt"/>
                <a:cs typeface="+mn-lt"/>
              </a:rPr>
              <a:t> long </a:t>
            </a:r>
            <a:r>
              <a:rPr lang="en-US" sz="1200" dirty="0" err="1">
                <a:ea typeface="+mn-lt"/>
                <a:cs typeface="+mn-lt"/>
              </a:rPr>
              <a:t>tèm</a:t>
            </a:r>
            <a:r>
              <a:rPr lang="en-US" sz="1200" dirty="0">
                <a:ea typeface="+mn-lt"/>
                <a:cs typeface="+mn-lt"/>
              </a:rPr>
              <a:t> deCOVID-19 la vin pi wo.</a:t>
            </a:r>
          </a:p>
          <a:p>
            <a:pPr marL="171450" indent="-171450">
              <a:spcAft>
                <a:spcPts val="800"/>
              </a:spcAft>
              <a:buClr>
                <a:srgbClr val="C00000"/>
              </a:buClr>
              <a:buSzPct val="150000"/>
              <a:buFont typeface="Calibri,Sans-Serif" panose="020F0502020204030204" pitchFamily="34" charset="0"/>
              <a:buChar char="x"/>
            </a:pPr>
            <a:r>
              <a:rPr lang="en-US" sz="1200" dirty="0">
                <a:ea typeface="+mn-lt"/>
                <a:cs typeface="+mn-lt"/>
              </a:rPr>
              <a:t>Risk </a:t>
            </a:r>
            <a:r>
              <a:rPr lang="en-US" sz="1200" dirty="0" err="1">
                <a:ea typeface="+mn-lt"/>
                <a:cs typeface="+mn-lt"/>
              </a:rPr>
              <a:t>pou</a:t>
            </a:r>
            <a:r>
              <a:rPr lang="en-US" sz="1200" dirty="0">
                <a:ea typeface="+mn-lt"/>
                <a:cs typeface="+mn-lt"/>
              </a:rPr>
              <a:t> </a:t>
            </a:r>
            <a:r>
              <a:rPr lang="en-US" sz="1200" dirty="0" err="1">
                <a:ea typeface="+mn-lt"/>
                <a:cs typeface="+mn-lt"/>
              </a:rPr>
              <a:t>ekspoze</a:t>
            </a:r>
            <a:r>
              <a:rPr lang="en-US" sz="1200" dirty="0">
                <a:ea typeface="+mn-lt"/>
                <a:cs typeface="+mn-lt"/>
              </a:rPr>
              <a:t> </a:t>
            </a:r>
            <a:r>
              <a:rPr lang="en-US" sz="1200" dirty="0" err="1">
                <a:ea typeface="+mn-lt"/>
                <a:cs typeface="+mn-lt"/>
              </a:rPr>
              <a:t>ak</a:t>
            </a:r>
            <a:r>
              <a:rPr lang="en-US" sz="1200" dirty="0">
                <a:ea typeface="+mn-lt"/>
                <a:cs typeface="+mn-lt"/>
              </a:rPr>
              <a:t> </a:t>
            </a:r>
            <a:r>
              <a:rPr lang="en-US" sz="1200" dirty="0" err="1">
                <a:ea typeface="+mn-lt"/>
                <a:cs typeface="+mn-lt"/>
              </a:rPr>
              <a:t>nouvo</a:t>
            </a:r>
            <a:r>
              <a:rPr lang="en-US" sz="1200" dirty="0">
                <a:ea typeface="+mn-lt"/>
                <a:cs typeface="+mn-lt"/>
              </a:rPr>
              <a:t> </a:t>
            </a:r>
            <a:r>
              <a:rPr lang="en-US" sz="1200" dirty="0" err="1">
                <a:ea typeface="+mn-lt"/>
                <a:cs typeface="+mn-lt"/>
              </a:rPr>
              <a:t>fòm</a:t>
            </a:r>
            <a:r>
              <a:rPr lang="en-US" sz="1200" dirty="0">
                <a:ea typeface="+mn-lt"/>
                <a:cs typeface="+mn-lt"/>
              </a:rPr>
              <a:t> de </a:t>
            </a:r>
            <a:r>
              <a:rPr lang="en-US" sz="1200" dirty="0" err="1">
                <a:ea typeface="+mn-lt"/>
                <a:cs typeface="+mn-lt"/>
              </a:rPr>
              <a:t>viris</a:t>
            </a:r>
            <a:r>
              <a:rPr lang="en-US" sz="1200" dirty="0">
                <a:ea typeface="+mn-lt"/>
                <a:cs typeface="+mn-lt"/>
              </a:rPr>
              <a:t> </a:t>
            </a:r>
            <a:r>
              <a:rPr lang="en-US" sz="1200" dirty="0" err="1">
                <a:ea typeface="+mn-lt"/>
                <a:cs typeface="+mn-lt"/>
              </a:rPr>
              <a:t>vinpi</a:t>
            </a:r>
            <a:r>
              <a:rPr lang="en-US" sz="1200" dirty="0">
                <a:ea typeface="+mn-lt"/>
                <a:cs typeface="+mn-lt"/>
              </a:rPr>
              <a:t> </a:t>
            </a:r>
            <a:r>
              <a:rPr lang="en-US" sz="1200" dirty="0" err="1">
                <a:ea typeface="+mn-lt"/>
                <a:cs typeface="+mn-lt"/>
              </a:rPr>
              <a:t>kontajye</a:t>
            </a:r>
            <a:r>
              <a:rPr lang="en-US" sz="1200" dirty="0">
                <a:ea typeface="+mn-lt"/>
                <a:cs typeface="+mn-lt"/>
              </a:rPr>
              <a:t> e pi </a:t>
            </a:r>
            <a:r>
              <a:rPr lang="en-US" sz="1200" dirty="0" err="1">
                <a:ea typeface="+mn-lt"/>
                <a:cs typeface="+mn-lt"/>
              </a:rPr>
              <a:t>danjere</a:t>
            </a:r>
            <a:r>
              <a:rPr lang="en-US" sz="1200" dirty="0">
                <a:ea typeface="+mn-lt"/>
                <a:cs typeface="+mn-lt"/>
              </a:rPr>
              <a:t>.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202A308C-7CEE-4935-B621-3628895777AE}"/>
              </a:ext>
            </a:extLst>
          </p:cNvPr>
          <p:cNvSpPr txBox="1"/>
          <p:nvPr/>
        </p:nvSpPr>
        <p:spPr>
          <a:xfrm>
            <a:off x="6972866" y="2118217"/>
            <a:ext cx="2834692" cy="299569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8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 dirty="0" err="1">
                <a:cs typeface="Calibri"/>
              </a:rPr>
              <a:t>Vaksinasyon</a:t>
            </a:r>
            <a:r>
              <a:rPr lang="en-US" sz="1200" dirty="0">
                <a:cs typeface="Calibri"/>
              </a:rPr>
              <a:t> ap </a:t>
            </a:r>
            <a:r>
              <a:rPr lang="en-US" sz="1200" dirty="0" err="1">
                <a:cs typeface="Calibri"/>
              </a:rPr>
              <a:t>pwoteje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timoun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ak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fanmi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yo</a:t>
            </a:r>
            <a:r>
              <a:rPr lang="en-US" sz="1200" dirty="0">
                <a:cs typeface="Calibri"/>
              </a:rPr>
              <a:t> de </a:t>
            </a:r>
            <a:r>
              <a:rPr lang="en-US" sz="1200" dirty="0" err="1">
                <a:cs typeface="Calibri"/>
              </a:rPr>
              <a:t>maladi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grav</a:t>
            </a:r>
            <a:r>
              <a:rPr lang="en-US" sz="1200" dirty="0">
                <a:cs typeface="Calibri"/>
              </a:rPr>
              <a:t> e </a:t>
            </a:r>
            <a:r>
              <a:rPr lang="en-US" sz="1200" dirty="0" err="1">
                <a:cs typeface="Calibri"/>
              </a:rPr>
              <a:t>pou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yo</a:t>
            </a:r>
            <a:r>
              <a:rPr lang="en-US" sz="1200" dirty="0">
                <a:cs typeface="Calibri"/>
              </a:rPr>
              <a:t> </a:t>
            </a:r>
            <a:br>
              <a:rPr lang="en-US" sz="1200" dirty="0">
                <a:cs typeface="Calibri"/>
              </a:rPr>
            </a:br>
            <a:r>
              <a:rPr lang="en-US" sz="1200" dirty="0">
                <a:cs typeface="Calibri"/>
              </a:rPr>
              <a:t>pa </a:t>
            </a:r>
            <a:r>
              <a:rPr lang="en-US" sz="1200" dirty="0" err="1">
                <a:cs typeface="Calibri"/>
              </a:rPr>
              <a:t>ospitalize</a:t>
            </a:r>
            <a:r>
              <a:rPr lang="en-US" sz="1200" dirty="0">
                <a:cs typeface="Calibri"/>
              </a:rPr>
              <a:t>.</a:t>
            </a:r>
          </a:p>
          <a:p>
            <a:pPr marL="171450" indent="-171450">
              <a:spcAft>
                <a:spcPts val="8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 dirty="0" err="1">
                <a:cs typeface="Calibri"/>
              </a:rPr>
              <a:t>Vaksinasyon</a:t>
            </a:r>
            <a:r>
              <a:rPr lang="en-US" sz="1200" dirty="0">
                <a:cs typeface="Calibri"/>
              </a:rPr>
              <a:t> an </a:t>
            </a:r>
            <a:r>
              <a:rPr lang="en-US" sz="1200" dirty="0" err="1">
                <a:cs typeface="Calibri"/>
              </a:rPr>
              <a:t>diminye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kantite</a:t>
            </a:r>
            <a:r>
              <a:rPr lang="en-US" sz="1200" dirty="0">
                <a:cs typeface="Calibri"/>
              </a:rPr>
              <a:t> ka ki </a:t>
            </a:r>
            <a:r>
              <a:rPr lang="en-US" sz="1200" dirty="0" err="1">
                <a:cs typeface="Calibri"/>
              </a:rPr>
              <a:t>grav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ak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kantite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lanmò</a:t>
            </a:r>
            <a:r>
              <a:rPr lang="en-US" sz="1200" dirty="0">
                <a:cs typeface="Calibri"/>
              </a:rPr>
              <a:t> COVID-19 </a:t>
            </a:r>
            <a:r>
              <a:rPr lang="en-US" sz="1200" dirty="0" err="1">
                <a:cs typeface="Calibri"/>
              </a:rPr>
              <a:t>lakoz</a:t>
            </a:r>
            <a:r>
              <a:rPr lang="en-US" sz="1200" dirty="0">
                <a:cs typeface="Calibri"/>
              </a:rPr>
              <a:t> nan </a:t>
            </a:r>
            <a:br>
              <a:rPr lang="en-US" sz="1200" dirty="0">
                <a:cs typeface="Calibri"/>
              </a:rPr>
            </a:br>
            <a:r>
              <a:rPr lang="en-US" sz="1200" dirty="0" err="1">
                <a:cs typeface="Calibri"/>
              </a:rPr>
              <a:t>kominote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ou</a:t>
            </a:r>
            <a:r>
              <a:rPr lang="en-US" sz="1200" dirty="0">
                <a:cs typeface="Calibri"/>
              </a:rPr>
              <a:t> a.</a:t>
            </a:r>
          </a:p>
          <a:p>
            <a:pPr marL="171450" indent="-171450">
              <a:spcAft>
                <a:spcPts val="8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 dirty="0" err="1">
                <a:cs typeface="Calibri"/>
              </a:rPr>
              <a:t>Vaksinasyon</a:t>
            </a:r>
            <a:r>
              <a:rPr lang="en-US" sz="1200" dirty="0">
                <a:cs typeface="Calibri"/>
              </a:rPr>
              <a:t> ap </a:t>
            </a:r>
            <a:r>
              <a:rPr lang="en-US" sz="1200" dirty="0" err="1">
                <a:cs typeface="Calibri"/>
              </a:rPr>
              <a:t>pwoteje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lopital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ak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founisè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swen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yo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pou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yo</a:t>
            </a:r>
            <a:r>
              <a:rPr lang="en-US" sz="1200" dirty="0">
                <a:cs typeface="Calibri"/>
              </a:rPr>
              <a:t> pa </a:t>
            </a:r>
            <a:r>
              <a:rPr lang="en-US" sz="1200" dirty="0" err="1">
                <a:cs typeface="Calibri"/>
              </a:rPr>
              <a:t>sichaje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avèk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maladi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grav</a:t>
            </a:r>
            <a:r>
              <a:rPr lang="en-US" sz="1200" dirty="0">
                <a:cs typeface="Calibri"/>
              </a:rPr>
              <a:t> de COVID-19 la.</a:t>
            </a:r>
            <a:endParaRPr lang="en-US" sz="1200" dirty="0"/>
          </a:p>
          <a:p>
            <a:pPr marL="171450" indent="-171450">
              <a:spcAft>
                <a:spcPts val="8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 dirty="0" err="1">
                <a:cs typeface="Calibri"/>
              </a:rPr>
              <a:t>Lè</a:t>
            </a:r>
            <a:r>
              <a:rPr lang="en-US" sz="1200" dirty="0">
                <a:cs typeface="Calibri"/>
              </a:rPr>
              <a:t> gen </a:t>
            </a:r>
            <a:r>
              <a:rPr lang="en-US" sz="1200" dirty="0" err="1">
                <a:cs typeface="Calibri"/>
              </a:rPr>
              <a:t>plis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moun</a:t>
            </a:r>
            <a:r>
              <a:rPr lang="en-US" sz="1200" dirty="0">
                <a:cs typeface="Calibri"/>
              </a:rPr>
              <a:t> ki </a:t>
            </a:r>
            <a:r>
              <a:rPr lang="en-US" sz="1200" dirty="0" err="1">
                <a:cs typeface="Calibri"/>
              </a:rPr>
              <a:t>vaksine</a:t>
            </a:r>
            <a:r>
              <a:rPr lang="en-US" sz="1200" dirty="0">
                <a:cs typeface="Calibri"/>
              </a:rPr>
              <a:t> nan </a:t>
            </a:r>
            <a:r>
              <a:rPr lang="en-US" sz="1200" dirty="0" err="1">
                <a:cs typeface="Calibri"/>
              </a:rPr>
              <a:t>kominote</a:t>
            </a:r>
            <a:r>
              <a:rPr lang="en-US" sz="1200" dirty="0">
                <a:cs typeface="Calibri"/>
              </a:rPr>
              <a:t> a, </a:t>
            </a:r>
            <a:r>
              <a:rPr lang="en-US" sz="1200" dirty="0" err="1">
                <a:cs typeface="Calibri"/>
              </a:rPr>
              <a:t>mwens</a:t>
            </a:r>
            <a:r>
              <a:rPr lang="en-US" sz="1200" dirty="0">
                <a:cs typeface="Calibri"/>
              </a:rPr>
              <a:t> nap </a:t>
            </a:r>
            <a:r>
              <a:rPr lang="en-US" sz="1200" dirty="0" err="1">
                <a:cs typeface="Calibri"/>
              </a:rPr>
              <a:t>genyen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poun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enkyete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pou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nouvo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varyan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yo</a:t>
            </a:r>
            <a:r>
              <a:rPr lang="en-US" sz="1200" dirty="0">
                <a:cs typeface="Calibri"/>
              </a:rPr>
              <a:t>.</a:t>
            </a:r>
          </a:p>
          <a:p>
            <a:pPr marL="171450" indent="-171450">
              <a:spcAft>
                <a:spcPts val="8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 dirty="0" err="1"/>
              <a:t>Timoun</a:t>
            </a:r>
            <a:r>
              <a:rPr lang="en-US" sz="1200" dirty="0"/>
              <a:t> </a:t>
            </a:r>
            <a:r>
              <a:rPr lang="en-US" sz="1200" dirty="0" err="1"/>
              <a:t>yo</a:t>
            </a:r>
            <a:r>
              <a:rPr lang="en-US" sz="1200" dirty="0"/>
              <a:t> ap </a:t>
            </a:r>
            <a:r>
              <a:rPr lang="en-US" sz="1200" dirty="0" err="1"/>
              <a:t>kapab</a:t>
            </a:r>
            <a:r>
              <a:rPr lang="en-US" sz="1200" dirty="0"/>
              <a:t> </a:t>
            </a:r>
            <a:r>
              <a:rPr lang="en-US" sz="1200" dirty="0" err="1"/>
              <a:t>retounen</a:t>
            </a:r>
            <a:r>
              <a:rPr lang="en-US" sz="1200" dirty="0"/>
              <a:t> nan </a:t>
            </a:r>
            <a:r>
              <a:rPr lang="en-US" sz="1200" dirty="0" err="1"/>
              <a:t>aktivite</a:t>
            </a:r>
            <a:r>
              <a:rPr lang="en-US" sz="1200" dirty="0"/>
              <a:t> </a:t>
            </a:r>
            <a:r>
              <a:rPr lang="en-US" sz="1200" dirty="0" err="1"/>
              <a:t>lekòl</a:t>
            </a:r>
            <a:r>
              <a:rPr lang="en-US" sz="1200" dirty="0"/>
              <a:t> </a:t>
            </a:r>
            <a:r>
              <a:rPr lang="en-US" sz="1200" dirty="0" err="1"/>
              <a:t>yo</a:t>
            </a:r>
            <a:r>
              <a:rPr lang="en-US" sz="1200" dirty="0"/>
              <a:t> pi </a:t>
            </a:r>
            <a:r>
              <a:rPr lang="en-US" sz="1200" dirty="0" err="1"/>
              <a:t>bonè</a:t>
            </a:r>
            <a:r>
              <a:rPr lang="en-US" sz="1200" dirty="0"/>
              <a:t> </a:t>
            </a:r>
            <a:r>
              <a:rPr lang="en-US" sz="1200" dirty="0" err="1"/>
              <a:t>si</a:t>
            </a:r>
            <a:r>
              <a:rPr lang="en-US" sz="1200" dirty="0"/>
              <a:t> </a:t>
            </a:r>
            <a:r>
              <a:rPr lang="en-US" sz="1200" dirty="0" err="1"/>
              <a:t>plis</a:t>
            </a:r>
            <a:r>
              <a:rPr lang="en-US" sz="1200" dirty="0"/>
              <a:t> </a:t>
            </a:r>
            <a:r>
              <a:rPr lang="en-US" sz="1200" dirty="0" err="1"/>
              <a:t>moun</a:t>
            </a:r>
            <a:r>
              <a:rPr lang="en-US" sz="1200" dirty="0"/>
              <a:t> </a:t>
            </a:r>
            <a:r>
              <a:rPr lang="en-US" sz="1200" dirty="0" err="1"/>
              <a:t>vaksine</a:t>
            </a:r>
            <a:r>
              <a:rPr lang="en-US" sz="1200" dirty="0"/>
              <a:t>.</a:t>
            </a:r>
            <a:endParaRPr lang="en-US" sz="1200" dirty="0">
              <a:cs typeface="Calibri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9F5F32ED-BA3F-4570-8A07-AC8AB4B9934F}"/>
              </a:ext>
            </a:extLst>
          </p:cNvPr>
          <p:cNvSpPr txBox="1"/>
          <p:nvPr/>
        </p:nvSpPr>
        <p:spPr>
          <a:xfrm>
            <a:off x="149064" y="275824"/>
            <a:ext cx="2770349" cy="2154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R="121420"/>
            <a:r>
              <a:rPr lang="en-US" sz="1400" b="1" i="0" u="none" strike="noStrike" baseline="0">
                <a:solidFill>
                  <a:srgbClr val="0E5299"/>
                </a:solidFill>
                <a:latin typeface="Calibri" panose="020F0502020204030204" pitchFamily="34" charset="0"/>
              </a:rPr>
              <a:t>VAKSEN COVID-19 YO POU TIMOU</a:t>
            </a:r>
            <a:r>
              <a:rPr lang="en-US" sz="1400" b="1">
                <a:solidFill>
                  <a:srgbClr val="0E5299"/>
                </a:solidFill>
                <a:latin typeface="Calibri" panose="020F0502020204030204" pitchFamily="34" charset="0"/>
              </a:rPr>
              <a:t>N</a:t>
            </a:r>
            <a:endParaRPr lang="es-ES" sz="1400" b="1">
              <a:solidFill>
                <a:srgbClr val="0E5299"/>
              </a:solidFill>
              <a:cs typeface="Calibri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ACD0DCBD-3FEF-4229-A339-0F2FC7A58552}"/>
              </a:ext>
            </a:extLst>
          </p:cNvPr>
          <p:cNvSpPr/>
          <p:nvPr/>
        </p:nvSpPr>
        <p:spPr>
          <a:xfrm>
            <a:off x="-5032" y="3628746"/>
            <a:ext cx="3376878" cy="310972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E49E698-502A-4032-A4BF-1A132E2086B9}"/>
              </a:ext>
            </a:extLst>
          </p:cNvPr>
          <p:cNvSpPr txBox="1"/>
          <p:nvPr/>
        </p:nvSpPr>
        <p:spPr>
          <a:xfrm>
            <a:off x="473212" y="3681046"/>
            <a:ext cx="2493998" cy="23544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R="118020">
              <a:lnSpc>
                <a:spcPct val="90000"/>
              </a:lnSpc>
            </a:pPr>
            <a:r>
              <a:rPr lang="en-US" sz="1600" b="1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KIJANOU PROTEJE PITIT OU</a:t>
            </a:r>
            <a:endParaRPr lang="es-ES" sz="1600" b="1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904400D5-4235-44E3-A0F0-2183C360E0EB}"/>
              </a:ext>
            </a:extLst>
          </p:cNvPr>
          <p:cNvSpPr txBox="1"/>
          <p:nvPr/>
        </p:nvSpPr>
        <p:spPr>
          <a:xfrm>
            <a:off x="236801" y="4023336"/>
            <a:ext cx="2966821" cy="238526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3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000" dirty="0"/>
              <a:t>Al </a:t>
            </a:r>
            <a:r>
              <a:rPr lang="en-US" sz="1000" dirty="0" err="1"/>
              <a:t>pran</a:t>
            </a:r>
            <a:r>
              <a:rPr lang="en-US" sz="1000" dirty="0"/>
              <a:t> </a:t>
            </a:r>
            <a:r>
              <a:rPr lang="en-US" sz="1000" dirty="0" err="1"/>
              <a:t>vaksen</a:t>
            </a:r>
            <a:r>
              <a:rPr lang="en-US" sz="1000" dirty="0"/>
              <a:t> epi </a:t>
            </a:r>
            <a:r>
              <a:rPr lang="en-US" sz="1000" dirty="0" err="1"/>
              <a:t>fè</a:t>
            </a:r>
            <a:r>
              <a:rPr lang="en-US" sz="1000" dirty="0"/>
              <a:t> </a:t>
            </a:r>
            <a:r>
              <a:rPr lang="en-US" sz="1000" dirty="0" err="1"/>
              <a:t>timoun</a:t>
            </a:r>
            <a:r>
              <a:rPr lang="en-US" sz="1000" dirty="0"/>
              <a:t> </a:t>
            </a:r>
            <a:r>
              <a:rPr lang="en-US" sz="1000" dirty="0" err="1"/>
              <a:t>ou</a:t>
            </a:r>
            <a:r>
              <a:rPr lang="en-US" sz="1000" dirty="0"/>
              <a:t> </a:t>
            </a:r>
            <a:r>
              <a:rPr lang="en-US" sz="1000" dirty="0" err="1"/>
              <a:t>yo</a:t>
            </a:r>
            <a:r>
              <a:rPr lang="en-US" sz="1000" dirty="0"/>
              <a:t> ki gen 6 </a:t>
            </a:r>
            <a:r>
              <a:rPr lang="en-US" sz="1000" dirty="0" err="1"/>
              <a:t>mwa</a:t>
            </a:r>
            <a:r>
              <a:rPr lang="en-US" sz="1000" dirty="0"/>
              <a:t> </a:t>
            </a:r>
            <a:r>
              <a:rPr lang="en-US" sz="1000" dirty="0" err="1"/>
              <a:t>oswa</a:t>
            </a:r>
            <a:r>
              <a:rPr lang="en-US" sz="1000" dirty="0"/>
              <a:t> ki pi gran </a:t>
            </a:r>
            <a:r>
              <a:rPr lang="en-US" sz="1000" dirty="0" err="1"/>
              <a:t>pran</a:t>
            </a:r>
            <a:r>
              <a:rPr lang="en-US" sz="1000" dirty="0"/>
              <a:t> </a:t>
            </a:r>
            <a:r>
              <a:rPr lang="en-US" sz="1000" dirty="0" err="1"/>
              <a:t>vaksen</a:t>
            </a:r>
            <a:r>
              <a:rPr lang="en-US" sz="1000" dirty="0"/>
              <a:t>.</a:t>
            </a:r>
            <a:endParaRPr lang="en-US" sz="1000" dirty="0">
              <a:cs typeface="Calibri"/>
            </a:endParaRPr>
          </a:p>
          <a:p>
            <a:pPr marL="171450" indent="-171450">
              <a:spcAft>
                <a:spcPts val="3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000" dirty="0">
                <a:ea typeface="+mn-lt"/>
                <a:cs typeface="+mn-lt"/>
              </a:rPr>
              <a:t>Nou pa an 2020 </a:t>
            </a:r>
            <a:r>
              <a:rPr lang="en-US" sz="1000" dirty="0" err="1">
                <a:ea typeface="+mn-lt"/>
                <a:cs typeface="+mn-lt"/>
              </a:rPr>
              <a:t>ankò</a:t>
            </a:r>
            <a:r>
              <a:rPr lang="en-US" sz="1000" dirty="0">
                <a:ea typeface="+mn-lt"/>
                <a:cs typeface="+mn-lt"/>
              </a:rPr>
              <a:t> – men COVID </a:t>
            </a:r>
            <a:r>
              <a:rPr lang="en-US" sz="1000" dirty="0" err="1">
                <a:ea typeface="+mn-lt"/>
                <a:cs typeface="+mn-lt"/>
              </a:rPr>
              <a:t>toujou</a:t>
            </a:r>
            <a:r>
              <a:rPr lang="en-US" sz="1000" dirty="0">
                <a:ea typeface="+mn-lt"/>
                <a:cs typeface="+mn-lt"/>
              </a:rPr>
              <a:t> ap </a:t>
            </a:r>
            <a:r>
              <a:rPr lang="en-US" sz="1000" dirty="0" err="1">
                <a:ea typeface="+mn-lt"/>
                <a:cs typeface="+mn-lt"/>
              </a:rPr>
              <a:t>fè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moun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malad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grav</a:t>
            </a:r>
            <a:r>
              <a:rPr lang="en-US" sz="1000" dirty="0">
                <a:ea typeface="+mn-lt"/>
                <a:cs typeface="+mn-lt"/>
              </a:rPr>
              <a:t> epi </a:t>
            </a:r>
            <a:r>
              <a:rPr lang="en-US" sz="1000" dirty="0" err="1">
                <a:ea typeface="+mn-lt"/>
                <a:cs typeface="+mn-lt"/>
              </a:rPr>
              <a:t>nou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dwe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pran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mezi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pou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nou</a:t>
            </a:r>
            <a:r>
              <a:rPr lang="en-US" sz="1000" dirty="0">
                <a:ea typeface="+mn-lt"/>
                <a:cs typeface="+mn-lt"/>
              </a:rPr>
              <a:t> ka </a:t>
            </a:r>
            <a:r>
              <a:rPr lang="en-US" sz="1000" dirty="0" err="1">
                <a:ea typeface="+mn-lt"/>
                <a:cs typeface="+mn-lt"/>
              </a:rPr>
              <a:t>alabri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ak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pou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nou</a:t>
            </a:r>
            <a:r>
              <a:rPr lang="en-US" sz="1000" dirty="0">
                <a:ea typeface="+mn-lt"/>
                <a:cs typeface="+mn-lt"/>
              </a:rPr>
              <a:t> pa </a:t>
            </a:r>
            <a:r>
              <a:rPr lang="en-US" sz="1000" dirty="0" err="1">
                <a:ea typeface="+mn-lt"/>
                <a:cs typeface="+mn-lt"/>
              </a:rPr>
              <a:t>gaye</a:t>
            </a:r>
            <a:r>
              <a:rPr lang="en-US" sz="1000" dirty="0">
                <a:ea typeface="+mn-lt"/>
                <a:cs typeface="+mn-lt"/>
              </a:rPr>
              <a:t> li!</a:t>
            </a:r>
          </a:p>
          <a:p>
            <a:pPr marL="171450" indent="-171450">
              <a:spcAft>
                <a:spcPts val="3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000" b="1" dirty="0">
                <a:effectLst/>
                <a:ea typeface="+mn-lt"/>
                <a:cs typeface="+mn-lt"/>
              </a:rPr>
              <a:t>Si </a:t>
            </a:r>
            <a:r>
              <a:rPr lang="en-US" sz="1000" b="1" dirty="0" err="1">
                <a:ea typeface="+mn-lt"/>
                <a:cs typeface="+mn-lt"/>
              </a:rPr>
              <a:t>ti</a:t>
            </a:r>
            <a:r>
              <a:rPr lang="en-US" sz="1000" b="1" dirty="0">
                <a:ea typeface="+mn-lt"/>
                <a:cs typeface="+mn-lt"/>
              </a:rPr>
              <a:t> </a:t>
            </a:r>
            <a:r>
              <a:rPr lang="en-US" sz="1000" b="1" dirty="0" err="1">
                <a:ea typeface="+mn-lt"/>
                <a:cs typeface="+mn-lt"/>
              </a:rPr>
              <a:t>moun</a:t>
            </a:r>
            <a:r>
              <a:rPr lang="en-US" sz="1000" b="1" dirty="0">
                <a:ea typeface="+mn-lt"/>
                <a:cs typeface="+mn-lt"/>
              </a:rPr>
              <a:t> </a:t>
            </a:r>
            <a:r>
              <a:rPr lang="en-US" sz="1000" b="1" dirty="0" err="1">
                <a:effectLst/>
                <a:ea typeface="+mn-lt"/>
                <a:cs typeface="+mn-lt"/>
              </a:rPr>
              <a:t>ou</a:t>
            </a:r>
            <a:r>
              <a:rPr lang="en-US" sz="1000" b="1" dirty="0">
                <a:effectLst/>
                <a:ea typeface="+mn-lt"/>
                <a:cs typeface="+mn-lt"/>
              </a:rPr>
              <a:t> </a:t>
            </a:r>
            <a:r>
              <a:rPr lang="en-US" sz="1000" b="1" dirty="0">
                <a:ea typeface="+mn-lt"/>
                <a:cs typeface="+mn-lt"/>
              </a:rPr>
              <a:t>an </a:t>
            </a:r>
            <a:r>
              <a:rPr lang="en-US" sz="1000" b="1" dirty="0" err="1">
                <a:ea typeface="+mn-lt"/>
                <a:cs typeface="+mn-lt"/>
              </a:rPr>
              <a:t>tonbe</a:t>
            </a:r>
            <a:r>
              <a:rPr lang="en-US" sz="1000" b="1" dirty="0">
                <a:ea typeface="+mn-lt"/>
                <a:cs typeface="+mn-lt"/>
              </a:rPr>
              <a:t> </a:t>
            </a:r>
            <a:r>
              <a:rPr lang="en-US" sz="1000" b="1" dirty="0" err="1">
                <a:ea typeface="+mn-lt"/>
                <a:cs typeface="+mn-lt"/>
              </a:rPr>
              <a:t>malad</a:t>
            </a:r>
            <a:r>
              <a:rPr lang="en-US" sz="1000" b="1" dirty="0">
                <a:effectLst/>
                <a:ea typeface="+mn-lt"/>
                <a:cs typeface="+mn-lt"/>
              </a:rPr>
              <a:t>:</a:t>
            </a:r>
            <a:r>
              <a:rPr lang="en-US" sz="1000" b="1" dirty="0">
                <a:ea typeface="+mn-lt"/>
                <a:cs typeface="+mn-lt"/>
              </a:rPr>
              <a:t> </a:t>
            </a:r>
            <a:endParaRPr lang="en-US" sz="1000" b="1" dirty="0">
              <a:ea typeface="Calibri"/>
              <a:cs typeface="Calibri"/>
            </a:endParaRPr>
          </a:p>
          <a:p>
            <a:pPr marL="228600" indent="-114300">
              <a:spcAft>
                <a:spcPts val="300"/>
              </a:spcAft>
              <a:buClr>
                <a:srgbClr val="0E5299"/>
              </a:buClr>
              <a:buSzPct val="127000"/>
              <a:buFont typeface="Arial" panose="020B0604020202020204" pitchFamily="34" charset="0"/>
              <a:buChar char="•"/>
            </a:pPr>
            <a:r>
              <a:rPr lang="en-US" sz="1000" dirty="0">
                <a:ea typeface="+mn-lt"/>
                <a:cs typeface="+mn-lt"/>
              </a:rPr>
              <a:t>Li </a:t>
            </a:r>
            <a:r>
              <a:rPr lang="en-US" sz="1000" dirty="0" err="1">
                <a:ea typeface="+mn-lt"/>
                <a:cs typeface="+mn-lt"/>
              </a:rPr>
              <a:t>rekòmande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pou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fè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tès</a:t>
            </a:r>
            <a:r>
              <a:rPr lang="en-US" sz="1000" dirty="0">
                <a:ea typeface="+mn-lt"/>
                <a:cs typeface="+mn-lt"/>
              </a:rPr>
              <a:t> men li pa </a:t>
            </a:r>
            <a:r>
              <a:rPr lang="en-US" sz="1000" dirty="0" err="1">
                <a:ea typeface="+mn-lt"/>
                <a:cs typeface="+mn-lt"/>
              </a:rPr>
              <a:t>obligatwa</a:t>
            </a:r>
            <a:r>
              <a:rPr lang="en-US" sz="1000" dirty="0">
                <a:ea typeface="+mn-lt"/>
                <a:cs typeface="+mn-lt"/>
              </a:rPr>
              <a:t>.</a:t>
            </a:r>
            <a:endParaRPr lang="en-US" sz="1000" dirty="0">
              <a:effectLst/>
              <a:ea typeface="Times New Roman" panose="02020603050405020304" pitchFamily="18" charset="0"/>
              <a:cs typeface="Calibri"/>
            </a:endParaRPr>
          </a:p>
          <a:p>
            <a:pPr marL="228600" indent="-114300">
              <a:spcAft>
                <a:spcPts val="300"/>
              </a:spcAft>
              <a:buClr>
                <a:srgbClr val="0E5299"/>
              </a:buClr>
              <a:buSzPct val="127000"/>
              <a:buFont typeface="Arial" panose="020B0604020202020204" pitchFamily="34" charset="0"/>
              <a:buChar char="•"/>
            </a:pPr>
            <a:r>
              <a:rPr lang="en-US" sz="1000" dirty="0">
                <a:ea typeface="+mn-lt"/>
                <a:cs typeface="+mn-lt"/>
              </a:rPr>
              <a:t>Rete </a:t>
            </a:r>
            <a:r>
              <a:rPr lang="en-US" sz="1000" dirty="0" err="1">
                <a:ea typeface="+mn-lt"/>
                <a:cs typeface="+mn-lt"/>
              </a:rPr>
              <a:t>lakay</a:t>
            </a:r>
            <a:r>
              <a:rPr lang="en-US" sz="1000" dirty="0">
                <a:ea typeface="+mn-lt"/>
                <a:cs typeface="+mn-lt"/>
              </a:rPr>
              <a:t> epi evite an </a:t>
            </a:r>
            <a:r>
              <a:rPr lang="en-US" sz="1000" dirty="0" err="1">
                <a:ea typeface="+mn-lt"/>
                <a:cs typeface="+mn-lt"/>
              </a:rPr>
              <a:t>kontak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ak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lòt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moun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jiska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lè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ffectLst/>
                <a:ea typeface="+mn-lt"/>
                <a:cs typeface="+mn-lt"/>
              </a:rPr>
              <a:t>yo</a:t>
            </a:r>
            <a:r>
              <a:rPr lang="en-US" sz="1000" dirty="0">
                <a:effectLst/>
                <a:ea typeface="+mn-lt"/>
                <a:cs typeface="+mn-lt"/>
              </a:rPr>
              <a:t> </a:t>
            </a:r>
            <a:r>
              <a:rPr lang="en-US" sz="1000" dirty="0">
                <a:ea typeface="+mn-lt"/>
                <a:cs typeface="+mn-lt"/>
              </a:rPr>
              <a:t>pa </a:t>
            </a:r>
            <a:r>
              <a:rPr lang="en-US" sz="1000" dirty="0">
                <a:effectLst/>
                <a:ea typeface="+mn-lt"/>
                <a:cs typeface="+mn-lt"/>
              </a:rPr>
              <a:t>gen </a:t>
            </a:r>
            <a:r>
              <a:rPr lang="en-US" sz="1000" dirty="0" err="1">
                <a:ea typeface="+mn-lt"/>
                <a:cs typeface="+mn-lt"/>
              </a:rPr>
              <a:t>lafyèv</a:t>
            </a:r>
            <a:r>
              <a:rPr lang="en-US" sz="1000" dirty="0">
                <a:ea typeface="+mn-lt"/>
                <a:cs typeface="+mn-lt"/>
              </a:rPr>
              <a:t> pandan 24 </a:t>
            </a:r>
            <a:r>
              <a:rPr lang="en-US" sz="1000" dirty="0" err="1">
                <a:ea typeface="+mn-lt"/>
                <a:cs typeface="+mn-lt"/>
              </a:rPr>
              <a:t>èdtan</a:t>
            </a:r>
            <a:r>
              <a:rPr lang="en-US" sz="1000" dirty="0">
                <a:ea typeface="+mn-lt"/>
                <a:cs typeface="+mn-lt"/>
              </a:rPr>
              <a:t> epi </a:t>
            </a:r>
            <a:r>
              <a:rPr lang="en-US" sz="1000" dirty="0" err="1">
                <a:ea typeface="+mn-lt"/>
                <a:cs typeface="+mn-lt"/>
              </a:rPr>
              <a:t>lè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yo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koumanse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gaya</a:t>
            </a:r>
            <a:r>
              <a:rPr lang="en-US" sz="1000" dirty="0">
                <a:effectLst/>
                <a:ea typeface="+mn-lt"/>
                <a:cs typeface="+mn-lt"/>
              </a:rPr>
              <a:t>. </a:t>
            </a:r>
            <a:endParaRPr lang="en-US" sz="1000" dirty="0">
              <a:ea typeface="+mn-lt"/>
              <a:cs typeface="+mn-lt"/>
            </a:endParaRPr>
          </a:p>
          <a:p>
            <a:pPr marL="228600" indent="-114300">
              <a:spcAft>
                <a:spcPts val="300"/>
              </a:spcAft>
              <a:buClr>
                <a:srgbClr val="0E5299"/>
              </a:buClr>
              <a:buSzPct val="127000"/>
              <a:buFont typeface="Arial" panose="020B0604020202020204" pitchFamily="34" charset="0"/>
              <a:buChar char="•"/>
            </a:pPr>
            <a:r>
              <a:rPr lang="en-US" sz="1000" b="1" dirty="0" err="1">
                <a:ea typeface="+mn-lt"/>
                <a:cs typeface="+mn-lt"/>
              </a:rPr>
              <a:t>Timoun</a:t>
            </a:r>
            <a:r>
              <a:rPr lang="en-US" sz="1000" b="1" dirty="0">
                <a:ea typeface="+mn-lt"/>
                <a:cs typeface="+mn-lt"/>
              </a:rPr>
              <a:t> ki </a:t>
            </a:r>
            <a:r>
              <a:rPr lang="en-US" sz="1000" b="1" dirty="0">
                <a:effectLst/>
                <a:ea typeface="+mn-lt"/>
                <a:cs typeface="+mn-lt"/>
              </a:rPr>
              <a:t>gen </a:t>
            </a:r>
            <a:r>
              <a:rPr lang="en-US" sz="1000" b="1" dirty="0" err="1">
                <a:ea typeface="+mn-lt"/>
                <a:cs typeface="+mn-lt"/>
              </a:rPr>
              <a:t>plis</a:t>
            </a:r>
            <a:r>
              <a:rPr lang="en-US" sz="1000" b="1" dirty="0">
                <a:ea typeface="+mn-lt"/>
                <a:cs typeface="+mn-lt"/>
              </a:rPr>
              <a:t> </a:t>
            </a:r>
            <a:r>
              <a:rPr lang="en-US" sz="1000" b="1" dirty="0" err="1">
                <a:ea typeface="+mn-lt"/>
                <a:cs typeface="+mn-lt"/>
              </a:rPr>
              <a:t>pase</a:t>
            </a:r>
            <a:r>
              <a:rPr lang="en-US" sz="1000" b="1" dirty="0">
                <a:ea typeface="+mn-lt"/>
                <a:cs typeface="+mn-lt"/>
              </a:rPr>
              <a:t> 2 lane</a:t>
            </a:r>
            <a:r>
              <a:rPr lang="en-US" sz="1000" b="1" dirty="0">
                <a:effectLst/>
                <a:ea typeface="+mn-lt"/>
                <a:cs typeface="+mn-lt"/>
              </a:rPr>
              <a:t>:</a:t>
            </a:r>
            <a:r>
              <a:rPr lang="en-US" sz="1000" dirty="0">
                <a:effectLst/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Yo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dwe</a:t>
            </a:r>
            <a:r>
              <a:rPr lang="en-US" sz="1000" dirty="0">
                <a:ea typeface="+mn-lt"/>
                <a:cs typeface="+mn-lt"/>
              </a:rPr>
              <a:t> mete yon mask </a:t>
            </a:r>
            <a:r>
              <a:rPr lang="en-US" sz="1000" dirty="0" err="1">
                <a:ea typeface="+mn-lt"/>
                <a:cs typeface="+mn-lt"/>
              </a:rPr>
              <a:t>oswa</a:t>
            </a:r>
            <a:r>
              <a:rPr lang="en-US" sz="1000" dirty="0">
                <a:ea typeface="+mn-lt"/>
                <a:cs typeface="+mn-lt"/>
              </a:rPr>
              <a:t> yon </a:t>
            </a:r>
            <a:r>
              <a:rPr lang="en-US" sz="1000" dirty="0" err="1">
                <a:ea typeface="+mn-lt"/>
                <a:cs typeface="+mn-lt"/>
              </a:rPr>
              <a:t>respiratè</a:t>
            </a:r>
            <a:r>
              <a:rPr lang="en-US" sz="1000" dirty="0">
                <a:ea typeface="+mn-lt"/>
                <a:cs typeface="+mn-lt"/>
              </a:rPr>
              <a:t> pandan </a:t>
            </a:r>
            <a:r>
              <a:rPr lang="en-US" sz="1000" dirty="0">
                <a:effectLst/>
                <a:ea typeface="+mn-lt"/>
                <a:cs typeface="+mn-lt"/>
              </a:rPr>
              <a:t>5 </a:t>
            </a:r>
            <a:r>
              <a:rPr lang="en-US" sz="1000" dirty="0" err="1">
                <a:effectLst/>
                <a:ea typeface="+mn-lt"/>
                <a:cs typeface="+mn-lt"/>
              </a:rPr>
              <a:t>jou</a:t>
            </a:r>
            <a:r>
              <a:rPr lang="en-US" sz="1000" dirty="0">
                <a:effectLst/>
                <a:ea typeface="+mn-lt"/>
                <a:cs typeface="+mn-lt"/>
              </a:rPr>
              <a:t> </a:t>
            </a:r>
            <a:r>
              <a:rPr lang="en-US" sz="1000" dirty="0" err="1">
                <a:effectLst/>
                <a:ea typeface="+mn-lt"/>
                <a:cs typeface="+mn-lt"/>
              </a:rPr>
              <a:t>apre</a:t>
            </a:r>
            <a:r>
              <a:rPr lang="en-US" sz="1000" dirty="0">
                <a:effectLst/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yo</a:t>
            </a:r>
            <a:r>
              <a:rPr lang="en-US" sz="1000" dirty="0">
                <a:ea typeface="+mn-lt"/>
                <a:cs typeface="+mn-lt"/>
              </a:rPr>
              <a:t> fin </a:t>
            </a:r>
            <a:r>
              <a:rPr lang="en-US" sz="1000" dirty="0" err="1">
                <a:ea typeface="+mn-lt"/>
                <a:cs typeface="+mn-lt"/>
              </a:rPr>
              <a:t>pase</a:t>
            </a:r>
            <a:r>
              <a:rPr lang="en-US" sz="1000" dirty="0">
                <a:ea typeface="+mn-lt"/>
                <a:cs typeface="+mn-lt"/>
              </a:rPr>
              <a:t> 24 </a:t>
            </a:r>
            <a:r>
              <a:rPr lang="en-US" sz="1000" dirty="0" err="1">
                <a:ea typeface="+mn-lt"/>
                <a:cs typeface="+mn-lt"/>
              </a:rPr>
              <a:t>èdtan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san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lafyèv</a:t>
            </a:r>
            <a:r>
              <a:rPr lang="en-US" sz="1000" dirty="0">
                <a:ea typeface="+mn-lt"/>
                <a:cs typeface="+mn-lt"/>
              </a:rPr>
              <a:t> </a:t>
            </a:r>
            <a:endParaRPr lang="en-US" sz="1000" dirty="0"/>
          </a:p>
          <a:p>
            <a:pPr marL="228600" indent="-114300">
              <a:spcAft>
                <a:spcPts val="300"/>
              </a:spcAft>
              <a:buClr>
                <a:srgbClr val="0E5299"/>
              </a:buClr>
              <a:buSzPct val="127000"/>
              <a:buFont typeface="Arial" panose="020B0604020202020204" pitchFamily="34" charset="0"/>
              <a:buChar char="•"/>
            </a:pPr>
            <a:r>
              <a:rPr lang="en-US" sz="1000" dirty="0">
                <a:ea typeface="+mn-lt"/>
                <a:cs typeface="+mn-lt"/>
              </a:rPr>
              <a:t>Gade </a:t>
            </a:r>
            <a:r>
              <a:rPr lang="en-US" sz="1000" dirty="0" err="1">
                <a:effectLst/>
                <a:ea typeface="+mn-lt"/>
                <a:cs typeface="+mn-lt"/>
              </a:rPr>
              <a:t>direktiv</a:t>
            </a:r>
            <a:r>
              <a:rPr lang="en-US" sz="1000" dirty="0">
                <a:effectLst/>
                <a:ea typeface="+mn-lt"/>
                <a:cs typeface="+mn-lt"/>
              </a:rPr>
              <a:t> CDC </a:t>
            </a:r>
            <a:r>
              <a:rPr lang="en-US" sz="1000" dirty="0" err="1">
                <a:effectLst/>
                <a:ea typeface="+mn-lt"/>
                <a:cs typeface="+mn-lt"/>
              </a:rPr>
              <a:t>yo</a:t>
            </a:r>
            <a:r>
              <a:rPr lang="en-US" sz="1000" dirty="0">
                <a:effectLst/>
                <a:ea typeface="+mn-lt"/>
                <a:cs typeface="+mn-lt"/>
              </a:rPr>
              <a:t> </a:t>
            </a:r>
            <a:r>
              <a:rPr lang="en-US" sz="1000" dirty="0" err="1">
                <a:effectLst/>
                <a:ea typeface="+mn-lt"/>
                <a:cs typeface="+mn-lt"/>
              </a:rPr>
              <a:t>pou</a:t>
            </a:r>
            <a:r>
              <a:rPr lang="en-US" sz="1000" dirty="0">
                <a:effectLst/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plis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enfòmasyon</a:t>
            </a:r>
            <a:r>
              <a:rPr lang="en-US" sz="1000" dirty="0">
                <a:effectLst/>
                <a:ea typeface="+mn-lt"/>
                <a:cs typeface="+mn-lt"/>
              </a:rPr>
              <a:t>.</a:t>
            </a:r>
            <a:endParaRPr lang="en-US" sz="1000" dirty="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4C21A323-F65B-48A5-B37D-2CE703D9F642}"/>
              </a:ext>
            </a:extLst>
          </p:cNvPr>
          <p:cNvSpPr txBox="1"/>
          <p:nvPr/>
        </p:nvSpPr>
        <p:spPr>
          <a:xfrm>
            <a:off x="149064" y="6439284"/>
            <a:ext cx="2837438" cy="2585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</a:pPr>
            <a:r>
              <a:rPr lang="es-ES" sz="1200" b="1" dirty="0" err="1"/>
              <a:t>Konsiderasyon</a:t>
            </a:r>
            <a:r>
              <a:rPr lang="es-ES" sz="1200" b="1" dirty="0"/>
              <a:t> </a:t>
            </a:r>
            <a:r>
              <a:rPr lang="es-ES" sz="1200" b="1" dirty="0" err="1"/>
              <a:t>Espesyal</a:t>
            </a:r>
            <a:r>
              <a:rPr lang="es-ES" sz="1200" b="1" dirty="0"/>
              <a:t> </a:t>
            </a:r>
            <a:r>
              <a:rPr lang="es-ES" sz="1200" b="1" dirty="0" err="1"/>
              <a:t>pou</a:t>
            </a:r>
            <a:r>
              <a:rPr lang="es-ES" sz="1200" b="1" dirty="0"/>
              <a:t> </a:t>
            </a:r>
            <a:r>
              <a:rPr lang="es-ES" sz="1200" b="1" dirty="0" err="1"/>
              <a:t>Fanm</a:t>
            </a:r>
            <a:r>
              <a:rPr lang="es-ES" sz="1200" b="1" dirty="0"/>
              <a:t> yo</a:t>
            </a:r>
            <a:endParaRPr lang="en-US" sz="1200" b="1" dirty="0">
              <a:cs typeface="Calibri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BF247A29-5D55-4E85-ABEB-BD2C8E643642}"/>
              </a:ext>
            </a:extLst>
          </p:cNvPr>
          <p:cNvSpPr txBox="1"/>
          <p:nvPr/>
        </p:nvSpPr>
        <p:spPr>
          <a:xfrm>
            <a:off x="231947" y="6702522"/>
            <a:ext cx="2885717" cy="84638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171450" indent="-171450">
              <a:spcAft>
                <a:spcPts val="300"/>
              </a:spcAft>
              <a:buClr>
                <a:srgbClr val="0E5299"/>
              </a:buClr>
              <a:buSzPct val="225000"/>
              <a:buFont typeface="Calibri,Sans-Serif" panose="020F0502020204030204" pitchFamily="34" charset="0"/>
              <a:buChar char="₊"/>
            </a:pPr>
            <a:r>
              <a:rPr lang="es-ES" sz="1000" dirty="0"/>
              <a:t>Pou </a:t>
            </a:r>
            <a:r>
              <a:rPr lang="es-ES" sz="1000" dirty="0" err="1"/>
              <a:t>fanm</a:t>
            </a:r>
            <a:r>
              <a:rPr lang="es-ES" sz="1000" dirty="0"/>
              <a:t> de </a:t>
            </a:r>
            <a:r>
              <a:rPr lang="es-ES" sz="1000" dirty="0" err="1"/>
              <a:t>nenpòt</a:t>
            </a:r>
            <a:r>
              <a:rPr lang="es-ES" sz="1000" dirty="0"/>
              <a:t> </a:t>
            </a:r>
            <a:r>
              <a:rPr lang="es-ES" sz="1000" dirty="0" err="1"/>
              <a:t>laj</a:t>
            </a:r>
            <a:r>
              <a:rPr lang="es-ES" sz="1000" dirty="0"/>
              <a:t> </a:t>
            </a:r>
            <a:r>
              <a:rPr lang="es-ES" sz="1000" dirty="0" err="1"/>
              <a:t>ki</a:t>
            </a:r>
            <a:r>
              <a:rPr lang="es-ES" sz="1000" dirty="0"/>
              <a:t> </a:t>
            </a:r>
            <a:r>
              <a:rPr lang="es-ES" sz="1000" dirty="0" err="1"/>
              <a:t>ansent</a:t>
            </a:r>
            <a:r>
              <a:rPr lang="es-ES" sz="1000" dirty="0"/>
              <a:t>, </a:t>
            </a:r>
            <a:r>
              <a:rPr lang="es-ES" sz="1000" dirty="0" err="1"/>
              <a:t>kap</a:t>
            </a:r>
            <a:r>
              <a:rPr lang="es-ES" sz="1000" dirty="0"/>
              <a:t> </a:t>
            </a:r>
            <a:r>
              <a:rPr lang="es-ES" sz="1000" dirty="0" err="1"/>
              <a:t>bay</a:t>
            </a:r>
            <a:r>
              <a:rPr lang="es-ES" sz="1000" dirty="0"/>
              <a:t> tete, </a:t>
            </a:r>
            <a:r>
              <a:rPr lang="es-ES" sz="1000" dirty="0" err="1"/>
              <a:t>oswa</a:t>
            </a:r>
            <a:r>
              <a:rPr lang="es-ES" sz="1000" dirty="0"/>
              <a:t> </a:t>
            </a:r>
            <a:r>
              <a:rPr lang="es-ES" sz="1000" dirty="0" err="1"/>
              <a:t>kap</a:t>
            </a:r>
            <a:r>
              <a:rPr lang="es-ES" sz="1000" dirty="0"/>
              <a:t> </a:t>
            </a:r>
            <a:r>
              <a:rPr lang="es-ES" sz="1000" dirty="0" err="1"/>
              <a:t>eseye</a:t>
            </a:r>
            <a:r>
              <a:rPr lang="es-ES" sz="1000" dirty="0"/>
              <a:t> </a:t>
            </a:r>
            <a:r>
              <a:rPr lang="es-ES" sz="1000" dirty="0" err="1"/>
              <a:t>vin</a:t>
            </a:r>
            <a:r>
              <a:rPr lang="es-ES" sz="1000" dirty="0"/>
              <a:t> </a:t>
            </a:r>
            <a:r>
              <a:rPr lang="es-ES" sz="1000" dirty="0" err="1"/>
              <a:t>ansent</a:t>
            </a:r>
            <a:r>
              <a:rPr lang="es-ES" sz="1000" dirty="0"/>
              <a:t>, </a:t>
            </a:r>
            <a:r>
              <a:rPr lang="es-ES" sz="1000" dirty="0" err="1"/>
              <a:t>vaksen</a:t>
            </a:r>
            <a:r>
              <a:rPr lang="es-ES" sz="1000" dirty="0"/>
              <a:t> yo </a:t>
            </a:r>
            <a:r>
              <a:rPr lang="es-ES" sz="1000" dirty="0" err="1"/>
              <a:t>enpòtan</a:t>
            </a:r>
            <a:r>
              <a:rPr lang="es-ES" sz="1000" dirty="0"/>
              <a:t> </a:t>
            </a:r>
            <a:r>
              <a:rPr lang="es-ES" sz="1000" dirty="0" err="1"/>
              <a:t>pou</a:t>
            </a:r>
            <a:r>
              <a:rPr lang="es-ES" sz="1000" dirty="0"/>
              <a:t> </a:t>
            </a:r>
            <a:r>
              <a:rPr lang="es-ES" sz="1000" dirty="0" err="1"/>
              <a:t>kenbe</a:t>
            </a:r>
            <a:r>
              <a:rPr lang="es-ES" sz="1000" dirty="0"/>
              <a:t> </a:t>
            </a:r>
            <a:r>
              <a:rPr lang="es-ES" sz="1000" dirty="0" err="1"/>
              <a:t>manman</a:t>
            </a:r>
            <a:r>
              <a:rPr lang="es-ES" sz="1000" dirty="0"/>
              <a:t> yo </a:t>
            </a:r>
            <a:r>
              <a:rPr lang="es-ES" sz="1000" dirty="0" err="1"/>
              <a:t>ak</a:t>
            </a:r>
            <a:r>
              <a:rPr lang="es-ES" sz="1000" dirty="0"/>
              <a:t> bebe yo </a:t>
            </a:r>
            <a:r>
              <a:rPr lang="es-ES" sz="1000" dirty="0" err="1"/>
              <a:t>an</a:t>
            </a:r>
            <a:r>
              <a:rPr lang="es-ES" sz="1000" dirty="0"/>
              <a:t> sante.</a:t>
            </a:r>
            <a:endParaRPr lang="en-US" sz="1000" dirty="0">
              <a:ea typeface="+mn-lt"/>
              <a:cs typeface="+mn-lt"/>
            </a:endParaRP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,Sans-Serif" panose="020F0502020204030204" pitchFamily="34" charset="0"/>
              <a:buChar char="₊"/>
            </a:pPr>
            <a:r>
              <a:rPr lang="es-ES" sz="1000" dirty="0">
                <a:ea typeface="+mn-lt"/>
                <a:cs typeface="+mn-lt"/>
              </a:rPr>
              <a:t>Nou </a:t>
            </a:r>
            <a:r>
              <a:rPr lang="es-ES" sz="1000" dirty="0" err="1">
                <a:ea typeface="+mn-lt"/>
                <a:cs typeface="+mn-lt"/>
              </a:rPr>
              <a:t>rekòmande</a:t>
            </a:r>
            <a:r>
              <a:rPr lang="es-ES" sz="1000" dirty="0">
                <a:ea typeface="+mn-lt"/>
                <a:cs typeface="+mn-lt"/>
              </a:rPr>
              <a:t> </a:t>
            </a:r>
            <a:r>
              <a:rPr lang="es-ES" sz="1000" dirty="0" err="1">
                <a:ea typeface="+mn-lt"/>
                <a:cs typeface="+mn-lt"/>
              </a:rPr>
              <a:t>adilt</a:t>
            </a:r>
            <a:r>
              <a:rPr lang="es-ES" sz="1000" dirty="0">
                <a:ea typeface="+mn-lt"/>
                <a:cs typeface="+mn-lt"/>
              </a:rPr>
              <a:t> </a:t>
            </a:r>
            <a:r>
              <a:rPr lang="es-ES" sz="1000" dirty="0" err="1">
                <a:ea typeface="+mn-lt"/>
                <a:cs typeface="+mn-lt"/>
              </a:rPr>
              <a:t>ak</a:t>
            </a:r>
            <a:r>
              <a:rPr lang="es-ES" sz="1000" dirty="0">
                <a:ea typeface="+mn-lt"/>
                <a:cs typeface="+mn-lt"/>
              </a:rPr>
              <a:t> </a:t>
            </a:r>
            <a:r>
              <a:rPr lang="es-ES" sz="1000" dirty="0" err="1">
                <a:ea typeface="+mn-lt"/>
                <a:cs typeface="+mn-lt"/>
              </a:rPr>
              <a:t>adolesan</a:t>
            </a:r>
            <a:r>
              <a:rPr lang="es-ES" sz="1000" dirty="0">
                <a:ea typeface="+mn-lt"/>
                <a:cs typeface="+mn-lt"/>
              </a:rPr>
              <a:t> </a:t>
            </a:r>
            <a:r>
              <a:rPr lang="es-ES" sz="1000" dirty="0" err="1">
                <a:ea typeface="+mn-lt"/>
                <a:cs typeface="+mn-lt"/>
              </a:rPr>
              <a:t>ki</a:t>
            </a:r>
            <a:r>
              <a:rPr lang="es-ES" sz="1000" dirty="0">
                <a:ea typeface="+mn-lt"/>
                <a:cs typeface="+mn-lt"/>
              </a:rPr>
              <a:t> gen </a:t>
            </a:r>
            <a:r>
              <a:rPr lang="es-ES" sz="1000" dirty="0" err="1">
                <a:ea typeface="+mn-lt"/>
                <a:cs typeface="+mn-lt"/>
              </a:rPr>
              <a:t>ant</a:t>
            </a:r>
            <a:r>
              <a:rPr lang="es-ES" sz="1000" dirty="0">
                <a:ea typeface="+mn-lt"/>
                <a:cs typeface="+mn-lt"/>
              </a:rPr>
              <a:t> </a:t>
            </a:r>
            <a:br>
              <a:rPr lang="es-ES" sz="1000" dirty="0">
                <a:ea typeface="+mn-lt"/>
                <a:cs typeface="+mn-lt"/>
              </a:rPr>
            </a:br>
            <a:r>
              <a:rPr lang="es-ES" sz="1000" dirty="0">
                <a:ea typeface="+mn-lt"/>
                <a:cs typeface="+mn-lt"/>
              </a:rPr>
              <a:t>18-60 </a:t>
            </a:r>
            <a:r>
              <a:rPr lang="es-ES" sz="1000" dirty="0" err="1">
                <a:ea typeface="+mn-lt"/>
                <a:cs typeface="+mn-lt"/>
              </a:rPr>
              <a:t>ane</a:t>
            </a:r>
            <a:r>
              <a:rPr lang="es-ES" sz="1000" dirty="0">
                <a:ea typeface="+mn-lt"/>
                <a:cs typeface="+mn-lt"/>
              </a:rPr>
              <a:t> yo </a:t>
            </a:r>
            <a:r>
              <a:rPr lang="es-ES" sz="1000" dirty="0" err="1">
                <a:ea typeface="+mn-lt"/>
                <a:cs typeface="+mn-lt"/>
              </a:rPr>
              <a:t>pou</a:t>
            </a:r>
            <a:r>
              <a:rPr lang="es-ES" sz="1000" dirty="0">
                <a:ea typeface="+mn-lt"/>
                <a:cs typeface="+mn-lt"/>
              </a:rPr>
              <a:t> yo </a:t>
            </a:r>
            <a:r>
              <a:rPr lang="es-ES" sz="1000" dirty="0" err="1">
                <a:ea typeface="+mn-lt"/>
                <a:cs typeface="+mn-lt"/>
              </a:rPr>
              <a:t>pran</a:t>
            </a:r>
            <a:r>
              <a:rPr lang="es-ES" sz="1000" dirty="0">
                <a:ea typeface="+mn-lt"/>
                <a:cs typeface="+mn-lt"/>
              </a:rPr>
              <a:t> Pfizer </a:t>
            </a:r>
            <a:r>
              <a:rPr lang="es-ES" sz="1000" dirty="0" err="1">
                <a:ea typeface="+mn-lt"/>
                <a:cs typeface="+mn-lt"/>
              </a:rPr>
              <a:t>oswa</a:t>
            </a:r>
            <a:r>
              <a:rPr lang="es-ES" sz="1000" dirty="0">
                <a:ea typeface="+mn-lt"/>
                <a:cs typeface="+mn-lt"/>
              </a:rPr>
              <a:t> Moderna.</a:t>
            </a:r>
            <a:endParaRPr lang="en-US" sz="1000" dirty="0">
              <a:ea typeface="+mn-lt"/>
              <a:cs typeface="+mn-lt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0E2F362-71A9-39D9-FF86-33BDF28E0838}"/>
              </a:ext>
            </a:extLst>
          </p:cNvPr>
          <p:cNvGrpSpPr/>
          <p:nvPr/>
        </p:nvGrpSpPr>
        <p:grpSpPr>
          <a:xfrm>
            <a:off x="3580788" y="6043276"/>
            <a:ext cx="1327214" cy="1398210"/>
            <a:chOff x="3580788" y="5997916"/>
            <a:chExt cx="1327214" cy="1398210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0D9D98DC-A3DE-4819-BACD-1451DB23D2BA}"/>
                </a:ext>
              </a:extLst>
            </p:cNvPr>
            <p:cNvSpPr/>
            <p:nvPr/>
          </p:nvSpPr>
          <p:spPr>
            <a:xfrm>
              <a:off x="3808291" y="5997916"/>
              <a:ext cx="912658" cy="912658"/>
            </a:xfrm>
            <a:prstGeom prst="rect">
              <a:avLst/>
            </a:prstGeom>
            <a:solidFill>
              <a:srgbClr val="FBC0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35AAC854-2E22-419D-B132-096B2F209976}"/>
                </a:ext>
              </a:extLst>
            </p:cNvPr>
            <p:cNvSpPr txBox="1"/>
            <p:nvPr/>
          </p:nvSpPr>
          <p:spPr>
            <a:xfrm>
              <a:off x="3580788" y="6959853"/>
              <a:ext cx="1327214" cy="43627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 sz="1050" b="1" dirty="0">
                  <a:ea typeface="+mn-lt"/>
                  <a:cs typeface="+mn-lt"/>
                </a:rPr>
                <a:t>Lave men w epi </a:t>
              </a:r>
              <a:r>
                <a:rPr lang="en-US" sz="1050" b="1" dirty="0" err="1">
                  <a:ea typeface="+mn-lt"/>
                  <a:cs typeface="+mn-lt"/>
                </a:rPr>
                <a:t>pran</a:t>
              </a:r>
              <a:r>
                <a:rPr lang="en-US" sz="1050" b="1" dirty="0">
                  <a:ea typeface="+mn-lt"/>
                  <a:cs typeface="+mn-lt"/>
                </a:rPr>
                <a:t> </a:t>
              </a:r>
              <a:r>
                <a:rPr lang="en-US" sz="1050" b="1" dirty="0" err="1">
                  <a:ea typeface="+mn-lt"/>
                  <a:cs typeface="+mn-lt"/>
                </a:rPr>
                <a:t>mezi</a:t>
              </a:r>
              <a:r>
                <a:rPr lang="en-US" sz="1050" b="1" dirty="0">
                  <a:ea typeface="+mn-lt"/>
                  <a:cs typeface="+mn-lt"/>
                </a:rPr>
                <a:t> </a:t>
              </a:r>
              <a:r>
                <a:rPr lang="en-US" sz="1050" b="1" dirty="0" err="1">
                  <a:ea typeface="+mn-lt"/>
                  <a:cs typeface="+mn-lt"/>
                </a:rPr>
                <a:t>pou</a:t>
              </a:r>
              <a:r>
                <a:rPr lang="en-US" sz="1050" b="1" dirty="0">
                  <a:ea typeface="+mn-lt"/>
                  <a:cs typeface="+mn-lt"/>
                </a:rPr>
                <a:t> w pa </a:t>
              </a:r>
              <a:r>
                <a:rPr lang="en-US" sz="1050" b="1" dirty="0" err="1">
                  <a:ea typeface="+mn-lt"/>
                  <a:cs typeface="+mn-lt"/>
                </a:rPr>
                <a:t>gaye</a:t>
              </a:r>
              <a:r>
                <a:rPr lang="en-US" sz="1050" b="1" dirty="0">
                  <a:ea typeface="+mn-lt"/>
                  <a:cs typeface="+mn-lt"/>
                </a:rPr>
                <a:t> COVID-19.</a:t>
              </a:r>
              <a:endParaRPr lang="en-US" b="1" dirty="0">
                <a:ea typeface="+mn-lt"/>
                <a:cs typeface="+mn-lt"/>
              </a:endParaRPr>
            </a:p>
          </p:txBody>
        </p:sp>
        <p:pic>
          <p:nvPicPr>
            <p:cNvPr id="73" name="Picture 7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09FA7CD6-E043-05E2-6824-57DB17DE83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307"/>
            <a:stretch/>
          </p:blipFill>
          <p:spPr>
            <a:xfrm>
              <a:off x="3847582" y="6052870"/>
              <a:ext cx="818281" cy="84549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63C5E56-3641-737A-ABE8-1497F7032CEA}"/>
              </a:ext>
            </a:extLst>
          </p:cNvPr>
          <p:cNvGrpSpPr/>
          <p:nvPr/>
        </p:nvGrpSpPr>
        <p:grpSpPr>
          <a:xfrm>
            <a:off x="3581183" y="2494982"/>
            <a:ext cx="1370510" cy="1675272"/>
            <a:chOff x="5152251" y="1007155"/>
            <a:chExt cx="1370510" cy="1675272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482EC1C3-0E80-45C7-B781-D237CC6D5E82}"/>
                </a:ext>
              </a:extLst>
            </p:cNvPr>
            <p:cNvSpPr/>
            <p:nvPr/>
          </p:nvSpPr>
          <p:spPr>
            <a:xfrm>
              <a:off x="5384196" y="1007155"/>
              <a:ext cx="912659" cy="912659"/>
            </a:xfrm>
            <a:prstGeom prst="rect">
              <a:avLst/>
            </a:prstGeom>
            <a:solidFill>
              <a:srgbClr val="FBC0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33A254BB-728B-46FC-AE36-69A08FD9FC00}"/>
                </a:ext>
              </a:extLst>
            </p:cNvPr>
            <p:cNvSpPr txBox="1"/>
            <p:nvPr/>
          </p:nvSpPr>
          <p:spPr>
            <a:xfrm>
              <a:off x="5152251" y="1955305"/>
              <a:ext cx="1370510" cy="727122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 sz="1050" b="1" dirty="0" err="1">
                  <a:cs typeface="Calibri"/>
                </a:rPr>
                <a:t>Chèche</a:t>
              </a:r>
              <a:r>
                <a:rPr lang="en-US" sz="1050" b="1" dirty="0">
                  <a:cs typeface="Calibri"/>
                </a:rPr>
                <a:t> </a:t>
              </a:r>
              <a:r>
                <a:rPr lang="en-US" sz="1050" b="1" dirty="0" err="1">
                  <a:cs typeface="Calibri"/>
                </a:rPr>
                <a:t>konnen</a:t>
              </a:r>
              <a:r>
                <a:rPr lang="en-US" sz="1050" b="1" dirty="0">
                  <a:cs typeface="Calibri"/>
                </a:rPr>
                <a:t> ki </a:t>
              </a:r>
              <a:r>
                <a:rPr lang="en-US" sz="1050" b="1" dirty="0" err="1">
                  <a:cs typeface="Calibri"/>
                </a:rPr>
                <a:t>kote</a:t>
              </a:r>
              <a:r>
                <a:rPr lang="en-US" sz="1050" b="1" dirty="0">
                  <a:cs typeface="Calibri"/>
                </a:rPr>
                <a:t> ki </a:t>
              </a:r>
              <a:r>
                <a:rPr lang="en-US" sz="1050" b="1" dirty="0" err="1">
                  <a:cs typeface="Calibri"/>
                </a:rPr>
                <a:t>ofri</a:t>
              </a:r>
              <a:r>
                <a:rPr lang="en-US" sz="1050" b="1" dirty="0">
                  <a:cs typeface="Calibri"/>
                </a:rPr>
                <a:t> </a:t>
              </a:r>
              <a:r>
                <a:rPr lang="en-US" sz="1050" b="1" dirty="0" err="1">
                  <a:cs typeface="Calibri"/>
                </a:rPr>
                <a:t>vaksen</a:t>
              </a:r>
              <a:r>
                <a:rPr lang="en-US" sz="1050" b="1" dirty="0">
                  <a:cs typeface="Calibri"/>
                </a:rPr>
                <a:t> gratis nan eta w la </a:t>
              </a:r>
              <a:r>
                <a:rPr lang="en-US" sz="1050" b="1" dirty="0" err="1">
                  <a:cs typeface="Calibri"/>
                </a:rPr>
                <a:t>oswa</a:t>
              </a:r>
              <a:r>
                <a:rPr lang="en-US" sz="1050" b="1" dirty="0">
                  <a:cs typeface="Calibri"/>
                </a:rPr>
                <a:t> </a:t>
              </a:r>
              <a:r>
                <a:rPr lang="en-US" sz="1050" b="1" dirty="0" err="1">
                  <a:cs typeface="Calibri"/>
                </a:rPr>
                <a:t>depatman</a:t>
              </a:r>
              <a:r>
                <a:rPr lang="en-US" sz="1050" b="1" dirty="0">
                  <a:cs typeface="Calibri"/>
                </a:rPr>
                <a:t> </a:t>
              </a:r>
              <a:r>
                <a:rPr lang="en-US" sz="1050" b="1" dirty="0" err="1">
                  <a:cs typeface="Calibri"/>
                </a:rPr>
                <a:t>sante</a:t>
              </a:r>
              <a:r>
                <a:rPr lang="en-US" sz="1050" b="1" dirty="0">
                  <a:cs typeface="Calibri"/>
                </a:rPr>
                <a:t>, </a:t>
              </a:r>
              <a:r>
                <a:rPr lang="en-US" sz="1050" b="1" dirty="0" err="1">
                  <a:cs typeface="Calibri"/>
                </a:rPr>
                <a:t>famasi</a:t>
              </a:r>
              <a:r>
                <a:rPr lang="en-US" sz="1050" b="1" dirty="0">
                  <a:cs typeface="Calibri"/>
                </a:rPr>
                <a:t> </a:t>
              </a:r>
              <a:r>
                <a:rPr lang="en-US" sz="1050" b="1" dirty="0" err="1">
                  <a:cs typeface="Calibri"/>
                </a:rPr>
                <a:t>oswa</a:t>
              </a:r>
              <a:r>
                <a:rPr lang="en-US" sz="1050" b="1" dirty="0">
                  <a:cs typeface="Calibri"/>
                </a:rPr>
                <a:t> </a:t>
              </a:r>
              <a:r>
                <a:rPr lang="en-US" sz="1050" b="1" dirty="0" err="1">
                  <a:cs typeface="Calibri"/>
                </a:rPr>
                <a:t>sant</a:t>
              </a:r>
              <a:r>
                <a:rPr lang="en-US" sz="1050" b="1" dirty="0">
                  <a:cs typeface="Calibri"/>
                </a:rPr>
                <a:t> </a:t>
              </a:r>
              <a:r>
                <a:rPr lang="en-US" sz="1050" b="1" dirty="0" err="1">
                  <a:cs typeface="Calibri"/>
                </a:rPr>
                <a:t>sante</a:t>
              </a:r>
              <a:r>
                <a:rPr lang="en-US" sz="1050" b="1" dirty="0">
                  <a:cs typeface="Calibri"/>
                </a:rPr>
                <a:t> nan </a:t>
              </a:r>
              <a:r>
                <a:rPr lang="en-US" sz="1050" b="1" dirty="0" err="1">
                  <a:cs typeface="Calibri"/>
                </a:rPr>
                <a:t>zòn</a:t>
              </a:r>
              <a:r>
                <a:rPr lang="en-US" sz="1050" b="1" dirty="0">
                  <a:cs typeface="Calibri"/>
                </a:rPr>
                <a:t> pa w la.</a:t>
              </a:r>
            </a:p>
          </p:txBody>
        </p:sp>
        <p:pic>
          <p:nvPicPr>
            <p:cNvPr id="9" name="Picture 8" descr="A person in a white coat and mask giving a vaccine to a person&#10;&#10;Description automatically generated">
              <a:extLst>
                <a:ext uri="{FF2B5EF4-FFF2-40B4-BE49-F238E27FC236}">
                  <a16:creationId xmlns:a16="http://schemas.microsoft.com/office/drawing/2014/main" id="{DB8B3E48-2575-B509-DA2F-5AF5D45851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79" r="24859" b="44386"/>
            <a:stretch/>
          </p:blipFill>
          <p:spPr>
            <a:xfrm>
              <a:off x="5367205" y="1041310"/>
              <a:ext cx="910394" cy="8811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14076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1a82cfb-08d0-4eac-a8a5-9ca94e9619de">
      <UserInfo>
        <DisplayName>Alma Galvan</DisplayName>
        <AccountId>20</AccountId>
        <AccountType/>
      </UserInfo>
      <UserInfo>
        <DisplayName>Noel Dufrene</DisplayName>
        <AccountId>328</AccountId>
        <AccountType/>
      </UserInfo>
      <UserInfo>
        <DisplayName>Esther Rojas</DisplayName>
        <AccountId>999</AccountId>
        <AccountType/>
      </UserInfo>
      <UserInfo>
        <DisplayName>Amy Liebman</DisplayName>
        <AccountId>13</AccountId>
        <AccountType/>
      </UserInfo>
      <UserInfo>
        <DisplayName>Giovanni Lopez-Quezada</DisplayName>
        <AccountId>24</AccountId>
        <AccountType/>
      </UserInfo>
    </SharedWithUsers>
    <lcf76f155ced4ddcb4097134ff3c332f xmlns="75afdd44-4aa4-4d0a-9dc0-7606fd3e2ef5">
      <Terms xmlns="http://schemas.microsoft.com/office/infopath/2007/PartnerControls"/>
    </lcf76f155ced4ddcb4097134ff3c332f>
    <TaxCatchAll xmlns="41a82cfb-08d0-4eac-a8a5-9ca94e9619d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8" ma:contentTypeDescription="Create a new document." ma:contentTypeScope="" ma:versionID="17fd9f63545b271226ea19c7e97be1af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caf5d2f84ab60f1877a99a6360b149b7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ece98c3-52f6-45e3-858d-f92ed8f83f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00e72db-c2aa-41da-91da-e234c5c619be}" ma:internalName="TaxCatchAll" ma:showField="CatchAllData" ma:web="41a82cfb-08d0-4eac-a8a5-9ca94e9619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0C9791-0C68-4692-80D1-3058BBD0918D}">
  <ds:schemaRefs>
    <ds:schemaRef ds:uri="http://purl.org/dc/dcmitype/"/>
    <ds:schemaRef ds:uri="http://purl.org/dc/elements/1.1/"/>
    <ds:schemaRef ds:uri="http://schemas.microsoft.com/office/2006/metadata/properties"/>
    <ds:schemaRef ds:uri="75afdd44-4aa4-4d0a-9dc0-7606fd3e2ef5"/>
    <ds:schemaRef ds:uri="http://purl.org/dc/terms/"/>
    <ds:schemaRef ds:uri="41a82cfb-08d0-4eac-a8a5-9ca94e9619de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C31A789-22A4-42AD-9555-79F54CF048E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D2D579E-33E2-4208-8799-8938F7709B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afdd44-4aa4-4d0a-9dc0-7606fd3e2ef5"/>
    <ds:schemaRef ds:uri="41a82cfb-08d0-4eac-a8a5-9ca94e9619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212</TotalTime>
  <Words>1153</Words>
  <Application>Microsoft Office PowerPoint</Application>
  <PresentationFormat>Custom</PresentationFormat>
  <Paragraphs>75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Arial</vt:lpstr>
      <vt:lpstr>Calibri</vt:lpstr>
      <vt:lpstr>Calibri Light</vt:lpstr>
      <vt:lpstr>Calibri,Sans-Serif</vt:lpstr>
      <vt:lpstr>Lato Black</vt:lpstr>
      <vt:lpstr>Times New Roman</vt:lpstr>
      <vt:lpstr>Wingdings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Timoun ak Vaksen COVID 19 la Trifold Handout Template</dc:title>
  <dc:creator>Migrant Clinicians Network</dc:creator>
  <cp:lastModifiedBy>Sonia Alvarado</cp:lastModifiedBy>
  <cp:revision>31</cp:revision>
  <dcterms:created xsi:type="dcterms:W3CDTF">2021-06-09T15:49:13Z</dcterms:created>
  <dcterms:modified xsi:type="dcterms:W3CDTF">2024-10-10T00:26:53Z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  <property fmtid="{D5CDD505-2E9C-101B-9397-08002B2CF9AE}" pid="3" name="MediaServiceImageTags">
    <vt:lpwstr/>
  </property>
</Properties>
</file>