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1" r:id="rId3"/>
    <p:sldId id="262" r:id="rId4"/>
    <p:sldId id="263" r:id="rId5"/>
    <p:sldId id="292" r:id="rId6"/>
    <p:sldId id="266" r:id="rId7"/>
    <p:sldId id="267" r:id="rId8"/>
    <p:sldId id="293" r:id="rId9"/>
    <p:sldId id="294" r:id="rId10"/>
    <p:sldId id="270" r:id="rId11"/>
    <p:sldId id="271" r:id="rId12"/>
    <p:sldId id="272" r:id="rId13"/>
    <p:sldId id="273" r:id="rId14"/>
    <p:sldId id="274" r:id="rId15"/>
    <p:sldId id="275" r:id="rId16"/>
    <p:sldId id="295" r:id="rId17"/>
    <p:sldId id="277" r:id="rId18"/>
    <p:sldId id="278" r:id="rId19"/>
    <p:sldId id="279" r:id="rId20"/>
    <p:sldId id="280" r:id="rId21"/>
    <p:sldId id="281" r:id="rId22"/>
    <p:sldId id="282" r:id="rId23"/>
    <p:sldId id="283" r:id="rId24"/>
    <p:sldId id="284" r:id="rId25"/>
    <p:sldId id="285" r:id="rId26"/>
    <p:sldId id="286" r:id="rId27"/>
    <p:sldId id="287" r:id="rId28"/>
    <p:sldId id="288" r:id="rId29"/>
    <p:sldId id="289" r:id="rId30"/>
    <p:sldId id="290"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4B8D"/>
    <a:srgbClr val="BCC64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294" autoAdjust="0"/>
    <p:restoredTop sz="94660"/>
  </p:normalViewPr>
  <p:slideViewPr>
    <p:cSldViewPr snapToGrid="0">
      <p:cViewPr>
        <p:scale>
          <a:sx n="100" d="100"/>
          <a:sy n="100" d="100"/>
        </p:scale>
        <p:origin x="1260" y="3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613EDB-BB8C-4973-B478-E36D619DB22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87696B3-CFCA-403E-9FB0-A67190ED79C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3EAF1CD-30D5-4631-9323-B099B5DD7FA2}"/>
              </a:ext>
            </a:extLst>
          </p:cNvPr>
          <p:cNvSpPr>
            <a:spLocks noGrp="1"/>
          </p:cNvSpPr>
          <p:nvPr>
            <p:ph type="dt" sz="half" idx="10"/>
          </p:nvPr>
        </p:nvSpPr>
        <p:spPr/>
        <p:txBody>
          <a:bodyPr/>
          <a:lstStyle/>
          <a:p>
            <a:fld id="{ED8BE2DA-F864-4BE0-A813-1CFD687CAA21}" type="datetimeFigureOut">
              <a:rPr lang="en-US" smtClean="0"/>
              <a:t>9/24/2020</a:t>
            </a:fld>
            <a:endParaRPr lang="en-US"/>
          </a:p>
        </p:txBody>
      </p:sp>
      <p:sp>
        <p:nvSpPr>
          <p:cNvPr id="5" name="Footer Placeholder 4">
            <a:extLst>
              <a:ext uri="{FF2B5EF4-FFF2-40B4-BE49-F238E27FC236}">
                <a16:creationId xmlns:a16="http://schemas.microsoft.com/office/drawing/2014/main" id="{68C25A2B-FA5E-4003-89A1-7FDE851D81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03CA9B-3A00-4451-B462-A4A55200DB98}"/>
              </a:ext>
            </a:extLst>
          </p:cNvPr>
          <p:cNvSpPr>
            <a:spLocks noGrp="1"/>
          </p:cNvSpPr>
          <p:nvPr>
            <p:ph type="sldNum" sz="quarter" idx="12"/>
          </p:nvPr>
        </p:nvSpPr>
        <p:spPr/>
        <p:txBody>
          <a:bodyPr/>
          <a:lstStyle/>
          <a:p>
            <a:fld id="{607ADF52-E3DF-4DE0-AD5D-E05117221804}" type="slidenum">
              <a:rPr lang="en-US" smtClean="0"/>
              <a:t>‹#›</a:t>
            </a:fld>
            <a:endParaRPr lang="en-US"/>
          </a:p>
        </p:txBody>
      </p:sp>
    </p:spTree>
    <p:extLst>
      <p:ext uri="{BB962C8B-B14F-4D97-AF65-F5344CB8AC3E}">
        <p14:creationId xmlns:p14="http://schemas.microsoft.com/office/powerpoint/2010/main" val="15316403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302CA7-F47E-4482-B49C-97FF7A1DEF1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929504F-5CE9-40E3-82C6-7AD98DA577F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9C99A4-4D69-4A17-AEF6-F7FD0EBA580A}"/>
              </a:ext>
            </a:extLst>
          </p:cNvPr>
          <p:cNvSpPr>
            <a:spLocks noGrp="1"/>
          </p:cNvSpPr>
          <p:nvPr>
            <p:ph type="dt" sz="half" idx="10"/>
          </p:nvPr>
        </p:nvSpPr>
        <p:spPr/>
        <p:txBody>
          <a:bodyPr/>
          <a:lstStyle/>
          <a:p>
            <a:fld id="{ED8BE2DA-F864-4BE0-A813-1CFD687CAA21}" type="datetimeFigureOut">
              <a:rPr lang="en-US" smtClean="0"/>
              <a:t>9/24/2020</a:t>
            </a:fld>
            <a:endParaRPr lang="en-US"/>
          </a:p>
        </p:txBody>
      </p:sp>
      <p:sp>
        <p:nvSpPr>
          <p:cNvPr id="5" name="Footer Placeholder 4">
            <a:extLst>
              <a:ext uri="{FF2B5EF4-FFF2-40B4-BE49-F238E27FC236}">
                <a16:creationId xmlns:a16="http://schemas.microsoft.com/office/drawing/2014/main" id="{14F381A1-90AF-4146-95FE-D8DECAFC21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F20C538-1ADB-4E13-A69A-4BA268465A99}"/>
              </a:ext>
            </a:extLst>
          </p:cNvPr>
          <p:cNvSpPr>
            <a:spLocks noGrp="1"/>
          </p:cNvSpPr>
          <p:nvPr>
            <p:ph type="sldNum" sz="quarter" idx="12"/>
          </p:nvPr>
        </p:nvSpPr>
        <p:spPr/>
        <p:txBody>
          <a:bodyPr/>
          <a:lstStyle/>
          <a:p>
            <a:fld id="{607ADF52-E3DF-4DE0-AD5D-E05117221804}" type="slidenum">
              <a:rPr lang="en-US" smtClean="0"/>
              <a:t>‹#›</a:t>
            </a:fld>
            <a:endParaRPr lang="en-US"/>
          </a:p>
        </p:txBody>
      </p:sp>
    </p:spTree>
    <p:extLst>
      <p:ext uri="{BB962C8B-B14F-4D97-AF65-F5344CB8AC3E}">
        <p14:creationId xmlns:p14="http://schemas.microsoft.com/office/powerpoint/2010/main" val="33573234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6AC5E93-D358-4DF7-8FB1-7C9C82CFB4A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489628C-21BF-4975-9A20-5AADE6FD0FE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EC2E5D-8B3F-422B-82EB-DF15183C6BDB}"/>
              </a:ext>
            </a:extLst>
          </p:cNvPr>
          <p:cNvSpPr>
            <a:spLocks noGrp="1"/>
          </p:cNvSpPr>
          <p:nvPr>
            <p:ph type="dt" sz="half" idx="10"/>
          </p:nvPr>
        </p:nvSpPr>
        <p:spPr/>
        <p:txBody>
          <a:bodyPr/>
          <a:lstStyle/>
          <a:p>
            <a:fld id="{ED8BE2DA-F864-4BE0-A813-1CFD687CAA21}" type="datetimeFigureOut">
              <a:rPr lang="en-US" smtClean="0"/>
              <a:t>9/24/2020</a:t>
            </a:fld>
            <a:endParaRPr lang="en-US"/>
          </a:p>
        </p:txBody>
      </p:sp>
      <p:sp>
        <p:nvSpPr>
          <p:cNvPr id="5" name="Footer Placeholder 4">
            <a:extLst>
              <a:ext uri="{FF2B5EF4-FFF2-40B4-BE49-F238E27FC236}">
                <a16:creationId xmlns:a16="http://schemas.microsoft.com/office/drawing/2014/main" id="{254BF39A-A72A-4186-97B4-FD241A45F3F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C2235E-A62F-49EA-9C87-859CD67937F9}"/>
              </a:ext>
            </a:extLst>
          </p:cNvPr>
          <p:cNvSpPr>
            <a:spLocks noGrp="1"/>
          </p:cNvSpPr>
          <p:nvPr>
            <p:ph type="sldNum" sz="quarter" idx="12"/>
          </p:nvPr>
        </p:nvSpPr>
        <p:spPr/>
        <p:txBody>
          <a:bodyPr/>
          <a:lstStyle/>
          <a:p>
            <a:fld id="{607ADF52-E3DF-4DE0-AD5D-E05117221804}" type="slidenum">
              <a:rPr lang="en-US" smtClean="0"/>
              <a:t>‹#›</a:t>
            </a:fld>
            <a:endParaRPr lang="en-US"/>
          </a:p>
        </p:txBody>
      </p:sp>
    </p:spTree>
    <p:extLst>
      <p:ext uri="{BB962C8B-B14F-4D97-AF65-F5344CB8AC3E}">
        <p14:creationId xmlns:p14="http://schemas.microsoft.com/office/powerpoint/2010/main" val="7757124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A16686-331B-403C-853B-A0EAC06EB4B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6D44651-894C-4947-991A-4996C77A8FC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C89648-19C8-4BBD-93B1-6C5CA39934B6}"/>
              </a:ext>
            </a:extLst>
          </p:cNvPr>
          <p:cNvSpPr>
            <a:spLocks noGrp="1"/>
          </p:cNvSpPr>
          <p:nvPr>
            <p:ph type="dt" sz="half" idx="10"/>
          </p:nvPr>
        </p:nvSpPr>
        <p:spPr/>
        <p:txBody>
          <a:bodyPr/>
          <a:lstStyle/>
          <a:p>
            <a:fld id="{ED8BE2DA-F864-4BE0-A813-1CFD687CAA21}" type="datetimeFigureOut">
              <a:rPr lang="en-US" smtClean="0"/>
              <a:t>9/24/2020</a:t>
            </a:fld>
            <a:endParaRPr lang="en-US"/>
          </a:p>
        </p:txBody>
      </p:sp>
      <p:sp>
        <p:nvSpPr>
          <p:cNvPr id="5" name="Footer Placeholder 4">
            <a:extLst>
              <a:ext uri="{FF2B5EF4-FFF2-40B4-BE49-F238E27FC236}">
                <a16:creationId xmlns:a16="http://schemas.microsoft.com/office/drawing/2014/main" id="{708B7EBC-368B-437B-8BB0-5B4249D4A4C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5BA8AC-DE28-4BF5-9698-30E81A7C380D}"/>
              </a:ext>
            </a:extLst>
          </p:cNvPr>
          <p:cNvSpPr>
            <a:spLocks noGrp="1"/>
          </p:cNvSpPr>
          <p:nvPr>
            <p:ph type="sldNum" sz="quarter" idx="12"/>
          </p:nvPr>
        </p:nvSpPr>
        <p:spPr/>
        <p:txBody>
          <a:bodyPr/>
          <a:lstStyle/>
          <a:p>
            <a:fld id="{607ADF52-E3DF-4DE0-AD5D-E05117221804}" type="slidenum">
              <a:rPr lang="en-US" smtClean="0"/>
              <a:t>‹#›</a:t>
            </a:fld>
            <a:endParaRPr lang="en-US"/>
          </a:p>
        </p:txBody>
      </p:sp>
    </p:spTree>
    <p:extLst>
      <p:ext uri="{BB962C8B-B14F-4D97-AF65-F5344CB8AC3E}">
        <p14:creationId xmlns:p14="http://schemas.microsoft.com/office/powerpoint/2010/main" val="42414087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9617B0-82EC-4D42-BD82-DC119692907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E117B0C-5CC9-46E2-A7C9-05B492E6467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6FA3058-2FEC-48C9-ABDC-94C2FCB1A7A9}"/>
              </a:ext>
            </a:extLst>
          </p:cNvPr>
          <p:cNvSpPr>
            <a:spLocks noGrp="1"/>
          </p:cNvSpPr>
          <p:nvPr>
            <p:ph type="dt" sz="half" idx="10"/>
          </p:nvPr>
        </p:nvSpPr>
        <p:spPr/>
        <p:txBody>
          <a:bodyPr/>
          <a:lstStyle/>
          <a:p>
            <a:fld id="{ED8BE2DA-F864-4BE0-A813-1CFD687CAA21}" type="datetimeFigureOut">
              <a:rPr lang="en-US" smtClean="0"/>
              <a:t>9/24/2020</a:t>
            </a:fld>
            <a:endParaRPr lang="en-US"/>
          </a:p>
        </p:txBody>
      </p:sp>
      <p:sp>
        <p:nvSpPr>
          <p:cNvPr id="5" name="Footer Placeholder 4">
            <a:extLst>
              <a:ext uri="{FF2B5EF4-FFF2-40B4-BE49-F238E27FC236}">
                <a16:creationId xmlns:a16="http://schemas.microsoft.com/office/drawing/2014/main" id="{AC3DBD6C-57BA-4CFE-A59E-13FB42283E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A9ACF5-0CB4-4773-A8CF-173EA5FE1254}"/>
              </a:ext>
            </a:extLst>
          </p:cNvPr>
          <p:cNvSpPr>
            <a:spLocks noGrp="1"/>
          </p:cNvSpPr>
          <p:nvPr>
            <p:ph type="sldNum" sz="quarter" idx="12"/>
          </p:nvPr>
        </p:nvSpPr>
        <p:spPr/>
        <p:txBody>
          <a:bodyPr/>
          <a:lstStyle/>
          <a:p>
            <a:fld id="{607ADF52-E3DF-4DE0-AD5D-E05117221804}" type="slidenum">
              <a:rPr lang="en-US" smtClean="0"/>
              <a:t>‹#›</a:t>
            </a:fld>
            <a:endParaRPr lang="en-US"/>
          </a:p>
        </p:txBody>
      </p:sp>
    </p:spTree>
    <p:extLst>
      <p:ext uri="{BB962C8B-B14F-4D97-AF65-F5344CB8AC3E}">
        <p14:creationId xmlns:p14="http://schemas.microsoft.com/office/powerpoint/2010/main" val="42788500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8995D3-CA6C-48E0-A013-6E4A52A81FC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4E59B8F-1383-4C83-A6C7-205DE9F0B8F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FE78EC5-2E08-4DBA-9B85-320CF7FF8BC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D279730-6362-43B2-8C55-0DE968947481}"/>
              </a:ext>
            </a:extLst>
          </p:cNvPr>
          <p:cNvSpPr>
            <a:spLocks noGrp="1"/>
          </p:cNvSpPr>
          <p:nvPr>
            <p:ph type="dt" sz="half" idx="10"/>
          </p:nvPr>
        </p:nvSpPr>
        <p:spPr/>
        <p:txBody>
          <a:bodyPr/>
          <a:lstStyle/>
          <a:p>
            <a:fld id="{ED8BE2DA-F864-4BE0-A813-1CFD687CAA21}" type="datetimeFigureOut">
              <a:rPr lang="en-US" smtClean="0"/>
              <a:t>9/24/2020</a:t>
            </a:fld>
            <a:endParaRPr lang="en-US"/>
          </a:p>
        </p:txBody>
      </p:sp>
      <p:sp>
        <p:nvSpPr>
          <p:cNvPr id="6" name="Footer Placeholder 5">
            <a:extLst>
              <a:ext uri="{FF2B5EF4-FFF2-40B4-BE49-F238E27FC236}">
                <a16:creationId xmlns:a16="http://schemas.microsoft.com/office/drawing/2014/main" id="{4F57655C-F2A6-4CB7-8B57-676DD890AAB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335133E-5584-400F-A6EC-6E4CE23D5049}"/>
              </a:ext>
            </a:extLst>
          </p:cNvPr>
          <p:cNvSpPr>
            <a:spLocks noGrp="1"/>
          </p:cNvSpPr>
          <p:nvPr>
            <p:ph type="sldNum" sz="quarter" idx="12"/>
          </p:nvPr>
        </p:nvSpPr>
        <p:spPr/>
        <p:txBody>
          <a:bodyPr/>
          <a:lstStyle/>
          <a:p>
            <a:fld id="{607ADF52-E3DF-4DE0-AD5D-E05117221804}" type="slidenum">
              <a:rPr lang="en-US" smtClean="0"/>
              <a:t>‹#›</a:t>
            </a:fld>
            <a:endParaRPr lang="en-US"/>
          </a:p>
        </p:txBody>
      </p:sp>
    </p:spTree>
    <p:extLst>
      <p:ext uri="{BB962C8B-B14F-4D97-AF65-F5344CB8AC3E}">
        <p14:creationId xmlns:p14="http://schemas.microsoft.com/office/powerpoint/2010/main" val="31619278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2CD7E3-6B59-4A95-AA35-C11C0D96AE7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2006F89-7660-47A7-A8E9-10796A4382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DA7DAA7-1592-47DC-BCCB-93A07D5262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70EFA1C-A7B4-4B19-821F-2C4FE520CA9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3E69C4B-B358-416D-8B1E-598FF7424CC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5F7993B-2EEF-41E3-9857-18F89900C4E1}"/>
              </a:ext>
            </a:extLst>
          </p:cNvPr>
          <p:cNvSpPr>
            <a:spLocks noGrp="1"/>
          </p:cNvSpPr>
          <p:nvPr>
            <p:ph type="dt" sz="half" idx="10"/>
          </p:nvPr>
        </p:nvSpPr>
        <p:spPr/>
        <p:txBody>
          <a:bodyPr/>
          <a:lstStyle/>
          <a:p>
            <a:fld id="{ED8BE2DA-F864-4BE0-A813-1CFD687CAA21}" type="datetimeFigureOut">
              <a:rPr lang="en-US" smtClean="0"/>
              <a:t>9/24/2020</a:t>
            </a:fld>
            <a:endParaRPr lang="en-US"/>
          </a:p>
        </p:txBody>
      </p:sp>
      <p:sp>
        <p:nvSpPr>
          <p:cNvPr id="8" name="Footer Placeholder 7">
            <a:extLst>
              <a:ext uri="{FF2B5EF4-FFF2-40B4-BE49-F238E27FC236}">
                <a16:creationId xmlns:a16="http://schemas.microsoft.com/office/drawing/2014/main" id="{12160E66-3926-4B55-BD03-E50031368B4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657E74A-D069-46F8-B8E2-11BB5E6D3BE8}"/>
              </a:ext>
            </a:extLst>
          </p:cNvPr>
          <p:cNvSpPr>
            <a:spLocks noGrp="1"/>
          </p:cNvSpPr>
          <p:nvPr>
            <p:ph type="sldNum" sz="quarter" idx="12"/>
          </p:nvPr>
        </p:nvSpPr>
        <p:spPr/>
        <p:txBody>
          <a:bodyPr/>
          <a:lstStyle/>
          <a:p>
            <a:fld id="{607ADF52-E3DF-4DE0-AD5D-E05117221804}" type="slidenum">
              <a:rPr lang="en-US" smtClean="0"/>
              <a:t>‹#›</a:t>
            </a:fld>
            <a:endParaRPr lang="en-US"/>
          </a:p>
        </p:txBody>
      </p:sp>
    </p:spTree>
    <p:extLst>
      <p:ext uri="{BB962C8B-B14F-4D97-AF65-F5344CB8AC3E}">
        <p14:creationId xmlns:p14="http://schemas.microsoft.com/office/powerpoint/2010/main" val="7125738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8B0997-B674-4108-AB23-FD2894BB3DF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838C451-1C04-4655-810C-5A85B76029B3}"/>
              </a:ext>
            </a:extLst>
          </p:cNvPr>
          <p:cNvSpPr>
            <a:spLocks noGrp="1"/>
          </p:cNvSpPr>
          <p:nvPr>
            <p:ph type="dt" sz="half" idx="10"/>
          </p:nvPr>
        </p:nvSpPr>
        <p:spPr/>
        <p:txBody>
          <a:bodyPr/>
          <a:lstStyle/>
          <a:p>
            <a:fld id="{ED8BE2DA-F864-4BE0-A813-1CFD687CAA21}" type="datetimeFigureOut">
              <a:rPr lang="en-US" smtClean="0"/>
              <a:t>9/24/2020</a:t>
            </a:fld>
            <a:endParaRPr lang="en-US"/>
          </a:p>
        </p:txBody>
      </p:sp>
      <p:sp>
        <p:nvSpPr>
          <p:cNvPr id="4" name="Footer Placeholder 3">
            <a:extLst>
              <a:ext uri="{FF2B5EF4-FFF2-40B4-BE49-F238E27FC236}">
                <a16:creationId xmlns:a16="http://schemas.microsoft.com/office/drawing/2014/main" id="{AFFE494A-3939-4ECD-88A1-4E0E7B982AD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F9B0F26-748F-4AE1-B4DA-5F2A8FD6A25E}"/>
              </a:ext>
            </a:extLst>
          </p:cNvPr>
          <p:cNvSpPr>
            <a:spLocks noGrp="1"/>
          </p:cNvSpPr>
          <p:nvPr>
            <p:ph type="sldNum" sz="quarter" idx="12"/>
          </p:nvPr>
        </p:nvSpPr>
        <p:spPr/>
        <p:txBody>
          <a:bodyPr/>
          <a:lstStyle/>
          <a:p>
            <a:fld id="{607ADF52-E3DF-4DE0-AD5D-E05117221804}" type="slidenum">
              <a:rPr lang="en-US" smtClean="0"/>
              <a:t>‹#›</a:t>
            </a:fld>
            <a:endParaRPr lang="en-US"/>
          </a:p>
        </p:txBody>
      </p:sp>
    </p:spTree>
    <p:extLst>
      <p:ext uri="{BB962C8B-B14F-4D97-AF65-F5344CB8AC3E}">
        <p14:creationId xmlns:p14="http://schemas.microsoft.com/office/powerpoint/2010/main" val="32015019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DE1A49A-8B79-4880-A684-E23BB3C4BAB7}"/>
              </a:ext>
            </a:extLst>
          </p:cNvPr>
          <p:cNvSpPr>
            <a:spLocks noGrp="1"/>
          </p:cNvSpPr>
          <p:nvPr>
            <p:ph type="dt" sz="half" idx="10"/>
          </p:nvPr>
        </p:nvSpPr>
        <p:spPr/>
        <p:txBody>
          <a:bodyPr/>
          <a:lstStyle/>
          <a:p>
            <a:fld id="{ED8BE2DA-F864-4BE0-A813-1CFD687CAA21}" type="datetimeFigureOut">
              <a:rPr lang="en-US" smtClean="0"/>
              <a:t>9/24/2020</a:t>
            </a:fld>
            <a:endParaRPr lang="en-US"/>
          </a:p>
        </p:txBody>
      </p:sp>
      <p:sp>
        <p:nvSpPr>
          <p:cNvPr id="3" name="Footer Placeholder 2">
            <a:extLst>
              <a:ext uri="{FF2B5EF4-FFF2-40B4-BE49-F238E27FC236}">
                <a16:creationId xmlns:a16="http://schemas.microsoft.com/office/drawing/2014/main" id="{07CC0DBD-F3B2-4F24-906E-F60AFED4328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1EF25C7-5079-43C9-8CB0-63B86FF1433E}"/>
              </a:ext>
            </a:extLst>
          </p:cNvPr>
          <p:cNvSpPr>
            <a:spLocks noGrp="1"/>
          </p:cNvSpPr>
          <p:nvPr>
            <p:ph type="sldNum" sz="quarter" idx="12"/>
          </p:nvPr>
        </p:nvSpPr>
        <p:spPr/>
        <p:txBody>
          <a:bodyPr/>
          <a:lstStyle/>
          <a:p>
            <a:fld id="{607ADF52-E3DF-4DE0-AD5D-E05117221804}" type="slidenum">
              <a:rPr lang="en-US" smtClean="0"/>
              <a:t>‹#›</a:t>
            </a:fld>
            <a:endParaRPr lang="en-US"/>
          </a:p>
        </p:txBody>
      </p:sp>
    </p:spTree>
    <p:extLst>
      <p:ext uri="{BB962C8B-B14F-4D97-AF65-F5344CB8AC3E}">
        <p14:creationId xmlns:p14="http://schemas.microsoft.com/office/powerpoint/2010/main" val="31877881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974FE0-6E5F-473B-A854-10F82961DB8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AF77885-0889-4139-A0DC-D9CE0128252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39A2668-3AB1-4F0A-A204-E6DC3EA7F4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89456E2-8FB2-42C5-A6E7-F4D2A2048809}"/>
              </a:ext>
            </a:extLst>
          </p:cNvPr>
          <p:cNvSpPr>
            <a:spLocks noGrp="1"/>
          </p:cNvSpPr>
          <p:nvPr>
            <p:ph type="dt" sz="half" idx="10"/>
          </p:nvPr>
        </p:nvSpPr>
        <p:spPr/>
        <p:txBody>
          <a:bodyPr/>
          <a:lstStyle/>
          <a:p>
            <a:fld id="{ED8BE2DA-F864-4BE0-A813-1CFD687CAA21}" type="datetimeFigureOut">
              <a:rPr lang="en-US" smtClean="0"/>
              <a:t>9/24/2020</a:t>
            </a:fld>
            <a:endParaRPr lang="en-US"/>
          </a:p>
        </p:txBody>
      </p:sp>
      <p:sp>
        <p:nvSpPr>
          <p:cNvPr id="6" name="Footer Placeholder 5">
            <a:extLst>
              <a:ext uri="{FF2B5EF4-FFF2-40B4-BE49-F238E27FC236}">
                <a16:creationId xmlns:a16="http://schemas.microsoft.com/office/drawing/2014/main" id="{7748B31E-8052-4959-8B78-4DD0E46C47F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3FF896-40A6-43A6-8389-416CEB61D6D9}"/>
              </a:ext>
            </a:extLst>
          </p:cNvPr>
          <p:cNvSpPr>
            <a:spLocks noGrp="1"/>
          </p:cNvSpPr>
          <p:nvPr>
            <p:ph type="sldNum" sz="quarter" idx="12"/>
          </p:nvPr>
        </p:nvSpPr>
        <p:spPr/>
        <p:txBody>
          <a:bodyPr/>
          <a:lstStyle/>
          <a:p>
            <a:fld id="{607ADF52-E3DF-4DE0-AD5D-E05117221804}" type="slidenum">
              <a:rPr lang="en-US" smtClean="0"/>
              <a:t>‹#›</a:t>
            </a:fld>
            <a:endParaRPr lang="en-US"/>
          </a:p>
        </p:txBody>
      </p:sp>
    </p:spTree>
    <p:extLst>
      <p:ext uri="{BB962C8B-B14F-4D97-AF65-F5344CB8AC3E}">
        <p14:creationId xmlns:p14="http://schemas.microsoft.com/office/powerpoint/2010/main" val="24080672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D063A8-F95D-40AC-8C70-483748B1613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07249B0-E9A8-4256-BD14-7433DFDA988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1887085-B0C7-44E5-8065-08A89C7B5D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AE72A2C-45A3-4C0B-A9E6-84743E6C8CF1}"/>
              </a:ext>
            </a:extLst>
          </p:cNvPr>
          <p:cNvSpPr>
            <a:spLocks noGrp="1"/>
          </p:cNvSpPr>
          <p:nvPr>
            <p:ph type="dt" sz="half" idx="10"/>
          </p:nvPr>
        </p:nvSpPr>
        <p:spPr/>
        <p:txBody>
          <a:bodyPr/>
          <a:lstStyle/>
          <a:p>
            <a:fld id="{ED8BE2DA-F864-4BE0-A813-1CFD687CAA21}" type="datetimeFigureOut">
              <a:rPr lang="en-US" smtClean="0"/>
              <a:t>9/24/2020</a:t>
            </a:fld>
            <a:endParaRPr lang="en-US"/>
          </a:p>
        </p:txBody>
      </p:sp>
      <p:sp>
        <p:nvSpPr>
          <p:cNvPr id="6" name="Footer Placeholder 5">
            <a:extLst>
              <a:ext uri="{FF2B5EF4-FFF2-40B4-BE49-F238E27FC236}">
                <a16:creationId xmlns:a16="http://schemas.microsoft.com/office/drawing/2014/main" id="{9822B27C-59F7-4374-B6FB-E6C3973B608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D2A48A7-61F9-4369-9029-7238EBC5E076}"/>
              </a:ext>
            </a:extLst>
          </p:cNvPr>
          <p:cNvSpPr>
            <a:spLocks noGrp="1"/>
          </p:cNvSpPr>
          <p:nvPr>
            <p:ph type="sldNum" sz="quarter" idx="12"/>
          </p:nvPr>
        </p:nvSpPr>
        <p:spPr/>
        <p:txBody>
          <a:bodyPr/>
          <a:lstStyle/>
          <a:p>
            <a:fld id="{607ADF52-E3DF-4DE0-AD5D-E05117221804}" type="slidenum">
              <a:rPr lang="en-US" smtClean="0"/>
              <a:t>‹#›</a:t>
            </a:fld>
            <a:endParaRPr lang="en-US"/>
          </a:p>
        </p:txBody>
      </p:sp>
    </p:spTree>
    <p:extLst>
      <p:ext uri="{BB962C8B-B14F-4D97-AF65-F5344CB8AC3E}">
        <p14:creationId xmlns:p14="http://schemas.microsoft.com/office/powerpoint/2010/main" val="22535645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B5D3BF6-E514-49EC-BAE7-161794B13D3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1BA0490-586E-4CF5-B493-1DFEE3C982A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ADC2BB-0E7D-471E-888A-E3EBD089E34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8BE2DA-F864-4BE0-A813-1CFD687CAA21}" type="datetimeFigureOut">
              <a:rPr lang="en-US" smtClean="0"/>
              <a:t>9/24/2020</a:t>
            </a:fld>
            <a:endParaRPr lang="en-US"/>
          </a:p>
        </p:txBody>
      </p:sp>
      <p:sp>
        <p:nvSpPr>
          <p:cNvPr id="5" name="Footer Placeholder 4">
            <a:extLst>
              <a:ext uri="{FF2B5EF4-FFF2-40B4-BE49-F238E27FC236}">
                <a16:creationId xmlns:a16="http://schemas.microsoft.com/office/drawing/2014/main" id="{E7C0989A-FD97-47CC-AA54-88E0AFBA886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E74F179-1422-41ED-90FA-89BB7A60400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7ADF52-E3DF-4DE0-AD5D-E05117221804}" type="slidenum">
              <a:rPr lang="en-US" smtClean="0"/>
              <a:t>‹#›</a:t>
            </a:fld>
            <a:endParaRPr lang="en-US"/>
          </a:p>
        </p:txBody>
      </p:sp>
    </p:spTree>
    <p:extLst>
      <p:ext uri="{BB962C8B-B14F-4D97-AF65-F5344CB8AC3E}">
        <p14:creationId xmlns:p14="http://schemas.microsoft.com/office/powerpoint/2010/main" val="33035369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svg"/></Relationships>
</file>

<file path=ppt/slides/_rels/slide10.xml.rels><?xml version="1.0" encoding="UTF-8" standalone="yes"?>
<Relationships xmlns="http://schemas.openxmlformats.org/package/2006/relationships"><Relationship Id="rId2" Type="http://schemas.openxmlformats.org/officeDocument/2006/relationships/slide" Target="slide1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slide" Target="slide1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slide" Target="slide1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slide" Target="slide1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slide" Target="slide1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slide" Target="slide17.xml"/><Relationship Id="rId2" Type="http://schemas.openxmlformats.org/officeDocument/2006/relationships/slide" Target="slide1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slide" Target="slide1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slide" Target="slide1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slide" Target="slide19.xml"/><Relationship Id="rId2" Type="http://schemas.openxmlformats.org/officeDocument/2006/relationships/slide" Target="slide2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slide" Target="slide2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slide" Target="slide4.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slide" Target="slide21.xml"/><Relationship Id="rId2" Type="http://schemas.openxmlformats.org/officeDocument/2006/relationships/slide" Target="slide2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slide" Target="slide2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slide" Target="slide24.xml"/><Relationship Id="rId2" Type="http://schemas.openxmlformats.org/officeDocument/2006/relationships/slide" Target="slide2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slide" Target="slide2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slide" Target="slide2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slide" Target="slide27.xml"/><Relationship Id="rId2" Type="http://schemas.openxmlformats.org/officeDocument/2006/relationships/slide" Target="slide2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slide" Target="slide2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slide" Target="slide2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slide" Target="slide30.xml"/><Relationship Id="rId2" Type="http://schemas.openxmlformats.org/officeDocument/2006/relationships/slide" Target="slide2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 Target="slide6.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 Target="slide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slide" Target="slide7.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 Target="slide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slide" Target="slide10.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13DD788-BD91-4A10-94F3-629856849E25}"/>
              </a:ext>
            </a:extLst>
          </p:cNvPr>
          <p:cNvSpPr/>
          <p:nvPr/>
        </p:nvSpPr>
        <p:spPr>
          <a:xfrm>
            <a:off x="0" y="-1"/>
            <a:ext cx="12192000" cy="12096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pic>
        <p:nvPicPr>
          <p:cNvPr id="7" name="Picture 6" descr="A group of people walking down a dirt road&#10;&#10;Description automatically generated">
            <a:extLst>
              <a:ext uri="{FF2B5EF4-FFF2-40B4-BE49-F238E27FC236}">
                <a16:creationId xmlns:a16="http://schemas.microsoft.com/office/drawing/2014/main" id="{23B26DE3-2358-45DD-884C-24D8F740453A}"/>
              </a:ext>
            </a:extLst>
          </p:cNvPr>
          <p:cNvPicPr>
            <a:picLocks noChangeAspect="1"/>
          </p:cNvPicPr>
          <p:nvPr/>
        </p:nvPicPr>
        <p:blipFill rotWithShape="1">
          <a:blip r:embed="rId2">
            <a:extLst>
              <a:ext uri="{28A0092B-C50C-407E-A947-70E740481C1C}">
                <a14:useLocalDpi xmlns:a14="http://schemas.microsoft.com/office/drawing/2010/main" val="0"/>
              </a:ext>
            </a:extLst>
          </a:blip>
          <a:srcRect t="38955" b="3732"/>
          <a:stretch/>
        </p:blipFill>
        <p:spPr>
          <a:xfrm>
            <a:off x="0" y="1617341"/>
            <a:ext cx="12192000" cy="5240658"/>
          </a:xfrm>
          <a:prstGeom prst="rect">
            <a:avLst/>
          </a:prstGeom>
        </p:spPr>
      </p:pic>
      <p:pic>
        <p:nvPicPr>
          <p:cNvPr id="9" name="Graphic 8">
            <a:extLst>
              <a:ext uri="{FF2B5EF4-FFF2-40B4-BE49-F238E27FC236}">
                <a16:creationId xmlns:a16="http://schemas.microsoft.com/office/drawing/2014/main" id="{1E7C4413-6AC9-43F0-BAF3-D54FEB06F93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0" y="1617341"/>
            <a:ext cx="12192000" cy="916308"/>
          </a:xfrm>
          <a:prstGeom prst="rect">
            <a:avLst/>
          </a:prstGeom>
        </p:spPr>
      </p:pic>
      <p:sp>
        <p:nvSpPr>
          <p:cNvPr id="6" name="TextBox 5">
            <a:extLst>
              <a:ext uri="{FF2B5EF4-FFF2-40B4-BE49-F238E27FC236}">
                <a16:creationId xmlns:a16="http://schemas.microsoft.com/office/drawing/2014/main" id="{97D79437-48BC-49E8-AA92-1532C9E11BEB}"/>
              </a:ext>
            </a:extLst>
          </p:cNvPr>
          <p:cNvSpPr txBox="1"/>
          <p:nvPr/>
        </p:nvSpPr>
        <p:spPr>
          <a:xfrm>
            <a:off x="25400" y="6494045"/>
            <a:ext cx="2286000" cy="338554"/>
          </a:xfrm>
          <a:prstGeom prst="rect">
            <a:avLst/>
          </a:prstGeom>
          <a:noFill/>
        </p:spPr>
        <p:txBody>
          <a:bodyPr wrap="square">
            <a:spAutoFit/>
          </a:bodyPr>
          <a:lstStyle/>
          <a:p>
            <a:pPr algn="ctr"/>
            <a:r>
              <a:rPr lang="en-US" sz="1600" dirty="0">
                <a:solidFill>
                  <a:schemeClr val="bg1"/>
                </a:solidFill>
                <a:effectLst/>
                <a:latin typeface="Calibri" panose="020F0502020204030204" pitchFamily="34" charset="0"/>
                <a:ea typeface="Calibri" panose="020F0502020204030204" pitchFamily="34" charset="0"/>
                <a:cs typeface="Arial" panose="020B0604020202020204" pitchFamily="34" charset="0"/>
              </a:rPr>
              <a:t>Campesinos sin </a:t>
            </a:r>
            <a:r>
              <a:rPr lang="en-US" sz="1600" dirty="0" err="1">
                <a:solidFill>
                  <a:schemeClr val="bg1"/>
                </a:solidFill>
                <a:effectLst/>
                <a:latin typeface="Calibri" panose="020F0502020204030204" pitchFamily="34" charset="0"/>
                <a:ea typeface="Calibri" panose="020F0502020204030204" pitchFamily="34" charset="0"/>
                <a:cs typeface="Arial" panose="020B0604020202020204" pitchFamily="34" charset="0"/>
              </a:rPr>
              <a:t>fronteras</a:t>
            </a:r>
            <a:endParaRPr lang="en-US" sz="1600" dirty="0">
              <a:solidFill>
                <a:schemeClr val="bg1"/>
              </a:solidFill>
            </a:endParaRPr>
          </a:p>
        </p:txBody>
      </p:sp>
      <p:pic>
        <p:nvPicPr>
          <p:cNvPr id="3" name="Picture 2" descr="A picture containing drawing&#10;&#10;Description automatically generated">
            <a:extLst>
              <a:ext uri="{FF2B5EF4-FFF2-40B4-BE49-F238E27FC236}">
                <a16:creationId xmlns:a16="http://schemas.microsoft.com/office/drawing/2014/main" id="{6D00051B-0C67-49A1-A8BA-1CF175530D5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461682" y="5928204"/>
            <a:ext cx="1467889" cy="788931"/>
          </a:xfrm>
          <a:prstGeom prst="rect">
            <a:avLst/>
          </a:prstGeom>
        </p:spPr>
      </p:pic>
      <p:sp>
        <p:nvSpPr>
          <p:cNvPr id="5" name="TextBox 4">
            <a:extLst>
              <a:ext uri="{FF2B5EF4-FFF2-40B4-BE49-F238E27FC236}">
                <a16:creationId xmlns:a16="http://schemas.microsoft.com/office/drawing/2014/main" id="{3E8ED39A-A335-4743-981D-F19F21E49FB2}"/>
              </a:ext>
            </a:extLst>
          </p:cNvPr>
          <p:cNvSpPr txBox="1"/>
          <p:nvPr/>
        </p:nvSpPr>
        <p:spPr>
          <a:xfrm>
            <a:off x="1311479" y="266319"/>
            <a:ext cx="9569042" cy="1220847"/>
          </a:xfrm>
          <a:prstGeom prst="rect">
            <a:avLst/>
          </a:prstGeom>
          <a:noFill/>
        </p:spPr>
        <p:txBody>
          <a:bodyPr wrap="square">
            <a:spAutoFit/>
          </a:bodyPr>
          <a:lstStyle/>
          <a:p>
            <a:pPr algn="ctr">
              <a:lnSpc>
                <a:spcPts val="4400"/>
              </a:lnSpc>
            </a:pPr>
            <a:r>
              <a:rPr lang="en-US" sz="4000" b="1" dirty="0">
                <a:solidFill>
                  <a:srgbClr val="004B8D"/>
                </a:solidFill>
                <a:effectLst/>
                <a:latin typeface="Calibri" panose="020F0502020204030204" pitchFamily="34" charset="0"/>
                <a:ea typeface="Calibri" panose="020F0502020204030204" pitchFamily="34" charset="0"/>
                <a:cs typeface="Arial" panose="020B0604020202020204" pitchFamily="34" charset="0"/>
              </a:rPr>
              <a:t>Protect Agricultural Workers from COVID-19 through Testing and Post-Test Support</a:t>
            </a:r>
            <a:endParaRPr lang="en-US" sz="4000" b="1" dirty="0">
              <a:solidFill>
                <a:srgbClr val="004B8D"/>
              </a:solidFill>
            </a:endParaRPr>
          </a:p>
        </p:txBody>
      </p:sp>
    </p:spTree>
    <p:extLst>
      <p:ext uri="{BB962C8B-B14F-4D97-AF65-F5344CB8AC3E}">
        <p14:creationId xmlns:p14="http://schemas.microsoft.com/office/powerpoint/2010/main" val="42585356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Group 14">
            <a:extLst>
              <a:ext uri="{FF2B5EF4-FFF2-40B4-BE49-F238E27FC236}">
                <a16:creationId xmlns:a16="http://schemas.microsoft.com/office/drawing/2014/main" id="{048C4052-5921-47C7-88B8-4C44AF91C04B}"/>
              </a:ext>
            </a:extLst>
          </p:cNvPr>
          <p:cNvGrpSpPr/>
          <p:nvPr/>
        </p:nvGrpSpPr>
        <p:grpSpPr>
          <a:xfrm>
            <a:off x="4907394" y="5408122"/>
            <a:ext cx="2377212" cy="715481"/>
            <a:chOff x="7053694" y="4326686"/>
            <a:chExt cx="2377212" cy="715481"/>
          </a:xfrm>
        </p:grpSpPr>
        <p:sp>
          <p:nvSpPr>
            <p:cNvPr id="17" name="Rectangle 16">
              <a:hlinkClick r:id="rId2" action="ppaction://hlinksldjump"/>
              <a:extLst>
                <a:ext uri="{FF2B5EF4-FFF2-40B4-BE49-F238E27FC236}">
                  <a16:creationId xmlns:a16="http://schemas.microsoft.com/office/drawing/2014/main" id="{F270B1CD-6355-45D2-90AB-1E9BAF06DF8E}"/>
                </a:ext>
              </a:extLst>
            </p:cNvPr>
            <p:cNvSpPr/>
            <p:nvPr/>
          </p:nvSpPr>
          <p:spPr>
            <a:xfrm>
              <a:off x="7053694" y="4327247"/>
              <a:ext cx="2377212" cy="714920"/>
            </a:xfrm>
            <a:prstGeom prst="rect">
              <a:avLst/>
            </a:prstGeom>
            <a:solidFill>
              <a:srgbClr val="004B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F9960D9A-93E9-4865-BD9E-FE54D0CED4C0}"/>
                </a:ext>
              </a:extLst>
            </p:cNvPr>
            <p:cNvSpPr txBox="1"/>
            <p:nvPr/>
          </p:nvSpPr>
          <p:spPr>
            <a:xfrm>
              <a:off x="7109236" y="4326686"/>
              <a:ext cx="2266128" cy="677108"/>
            </a:xfrm>
            <a:prstGeom prst="rect">
              <a:avLst/>
            </a:prstGeom>
            <a:noFill/>
          </p:spPr>
          <p:txBody>
            <a:bodyPr wrap="square">
              <a:spAutoFit/>
            </a:bodyPr>
            <a:lstStyle/>
            <a:p>
              <a:pPr algn="ctr"/>
              <a:r>
                <a:rPr lang="en-US" sz="3800" b="1" dirty="0">
                  <a:solidFill>
                    <a:schemeClr val="bg1"/>
                  </a:solidFill>
                  <a:latin typeface="Calibri" panose="020F0502020204030204" pitchFamily="34" charset="0"/>
                  <a:cs typeface="Arial" panose="020B0604020202020204" pitchFamily="34" charset="0"/>
                </a:rPr>
                <a:t>Continue</a:t>
              </a:r>
              <a:endParaRPr lang="en-US" sz="3800" b="1" dirty="0">
                <a:solidFill>
                  <a:schemeClr val="bg1"/>
                </a:solidFill>
              </a:endParaRPr>
            </a:p>
          </p:txBody>
        </p:sp>
        <p:sp>
          <p:nvSpPr>
            <p:cNvPr id="19" name="Rectangle 18">
              <a:extLst>
                <a:ext uri="{FF2B5EF4-FFF2-40B4-BE49-F238E27FC236}">
                  <a16:creationId xmlns:a16="http://schemas.microsoft.com/office/drawing/2014/main" id="{2D7C7886-5A1F-465A-B843-7F6C28F9FB4A}"/>
                </a:ext>
              </a:extLst>
            </p:cNvPr>
            <p:cNvSpPr/>
            <p:nvPr/>
          </p:nvSpPr>
          <p:spPr>
            <a:xfrm>
              <a:off x="7109236" y="4380144"/>
              <a:ext cx="2266128" cy="610514"/>
            </a:xfrm>
            <a:prstGeom prst="rect">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5" name="TextBox 24">
            <a:extLst>
              <a:ext uri="{FF2B5EF4-FFF2-40B4-BE49-F238E27FC236}">
                <a16:creationId xmlns:a16="http://schemas.microsoft.com/office/drawing/2014/main" id="{E9044A19-88C3-4F33-9F9A-67B5299B0E57}"/>
              </a:ext>
            </a:extLst>
          </p:cNvPr>
          <p:cNvSpPr txBox="1"/>
          <p:nvPr/>
        </p:nvSpPr>
        <p:spPr>
          <a:xfrm>
            <a:off x="2135187" y="490631"/>
            <a:ext cx="7921625" cy="4622484"/>
          </a:xfrm>
          <a:custGeom>
            <a:avLst/>
            <a:gdLst>
              <a:gd name="connsiteX0" fmla="*/ 0 w 6807199"/>
              <a:gd name="connsiteY0" fmla="*/ 0 h 3108543"/>
              <a:gd name="connsiteX1" fmla="*/ 6807199 w 6807199"/>
              <a:gd name="connsiteY1" fmla="*/ 0 h 3108543"/>
              <a:gd name="connsiteX2" fmla="*/ 6807199 w 6807199"/>
              <a:gd name="connsiteY2" fmla="*/ 3108543 h 3108543"/>
              <a:gd name="connsiteX3" fmla="*/ 0 w 6807199"/>
              <a:gd name="connsiteY3" fmla="*/ 3108543 h 3108543"/>
              <a:gd name="connsiteX4" fmla="*/ 0 w 6807199"/>
              <a:gd name="connsiteY4" fmla="*/ 0 h 3108543"/>
              <a:gd name="connsiteX0" fmla="*/ 0 w 6807199"/>
              <a:gd name="connsiteY0" fmla="*/ 0 h 3108543"/>
              <a:gd name="connsiteX1" fmla="*/ 6807199 w 6807199"/>
              <a:gd name="connsiteY1" fmla="*/ 0 h 3108543"/>
              <a:gd name="connsiteX2" fmla="*/ 6807199 w 6807199"/>
              <a:gd name="connsiteY2" fmla="*/ 3108543 h 3108543"/>
              <a:gd name="connsiteX3" fmla="*/ 0 w 6807199"/>
              <a:gd name="connsiteY3" fmla="*/ 2435443 h 3108543"/>
              <a:gd name="connsiteX4" fmla="*/ 0 w 6807199"/>
              <a:gd name="connsiteY4" fmla="*/ 0 h 3108543"/>
              <a:gd name="connsiteX0" fmla="*/ 0 w 6807199"/>
              <a:gd name="connsiteY0" fmla="*/ 0 h 3143140"/>
              <a:gd name="connsiteX1" fmla="*/ 6807199 w 6807199"/>
              <a:gd name="connsiteY1" fmla="*/ 0 h 3143140"/>
              <a:gd name="connsiteX2" fmla="*/ 6807199 w 6807199"/>
              <a:gd name="connsiteY2" fmla="*/ 3108543 h 3143140"/>
              <a:gd name="connsiteX3" fmla="*/ 13321 w 6807199"/>
              <a:gd name="connsiteY3" fmla="*/ 3143140 h 3143140"/>
              <a:gd name="connsiteX4" fmla="*/ 0 w 6807199"/>
              <a:gd name="connsiteY4" fmla="*/ 0 h 31431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07199" h="3143140">
                <a:moveTo>
                  <a:pt x="0" y="0"/>
                </a:moveTo>
                <a:lnTo>
                  <a:pt x="6807199" y="0"/>
                </a:lnTo>
                <a:lnTo>
                  <a:pt x="6807199" y="3108543"/>
                </a:lnTo>
                <a:lnTo>
                  <a:pt x="13321" y="3143140"/>
                </a:lnTo>
                <a:cubicBezTo>
                  <a:pt x="8881" y="2095427"/>
                  <a:pt x="4440" y="1047713"/>
                  <a:pt x="0" y="0"/>
                </a:cubicBezTo>
                <a:close/>
              </a:path>
            </a:pathLst>
          </a:custGeom>
          <a:noFill/>
        </p:spPr>
        <p:txBody>
          <a:bodyPr wrap="square">
            <a:spAutoFit/>
          </a:bodyPr>
          <a:lstStyle/>
          <a:p>
            <a:pPr>
              <a:spcAft>
                <a:spcPts val="1200"/>
              </a:spcAft>
            </a:pPr>
            <a:r>
              <a:rPr lang="en-US" sz="2800" dirty="0">
                <a:effectLst/>
                <a:latin typeface="Calibri" panose="020F0502020204030204" pitchFamily="34" charset="0"/>
                <a:ea typeface="Calibri" panose="020F0502020204030204" pitchFamily="34" charset="0"/>
                <a:cs typeface="Arial" panose="020B0604020202020204" pitchFamily="34" charset="0"/>
              </a:rPr>
              <a:t>Housing must be separate from and have kitchen and bathroom facilities not shared with:</a:t>
            </a:r>
          </a:p>
          <a:p>
            <a:pPr marL="800100" lvl="1" indent="-342900">
              <a:lnSpc>
                <a:spcPct val="107000"/>
              </a:lnSpc>
              <a:spcAft>
                <a:spcPts val="800"/>
              </a:spcAft>
              <a:buFont typeface="Symbol" panose="05050102010706020507" pitchFamily="18" charset="2"/>
              <a:buChar char=""/>
            </a:pPr>
            <a:r>
              <a:rPr lang="en-US" sz="2800" dirty="0">
                <a:effectLst/>
                <a:latin typeface="Calibri" panose="020F0502020204030204" pitchFamily="34" charset="0"/>
                <a:ea typeface="Calibri" panose="020F0502020204030204" pitchFamily="34" charset="0"/>
                <a:cs typeface="Arial" panose="020B0604020202020204" pitchFamily="34" charset="0"/>
              </a:rPr>
              <a:t>General/non-isolated workers/families.</a:t>
            </a:r>
          </a:p>
          <a:p>
            <a:pPr marL="800100" lvl="1" indent="-342900">
              <a:lnSpc>
                <a:spcPct val="107000"/>
              </a:lnSpc>
              <a:spcAft>
                <a:spcPts val="800"/>
              </a:spcAft>
              <a:buFont typeface="Symbol" panose="05050102010706020507" pitchFamily="18" charset="2"/>
              <a:buChar char=""/>
            </a:pPr>
            <a:r>
              <a:rPr lang="en-US" sz="2800" dirty="0">
                <a:effectLst/>
                <a:latin typeface="Calibri" panose="020F0502020204030204" pitchFamily="34" charset="0"/>
                <a:ea typeface="Calibri" panose="020F0502020204030204" pitchFamily="34" charset="0"/>
                <a:cs typeface="Arial" panose="020B0604020202020204" pitchFamily="34" charset="0"/>
              </a:rPr>
              <a:t>Rule-out housing for COVID-19 symptomatic workers awaiting test results.</a:t>
            </a:r>
          </a:p>
          <a:p>
            <a:pPr marL="800100" lvl="1" indent="-342900">
              <a:lnSpc>
                <a:spcPct val="107000"/>
              </a:lnSpc>
              <a:spcAft>
                <a:spcPts val="800"/>
              </a:spcAft>
              <a:buFont typeface="Symbol" panose="05050102010706020507" pitchFamily="18" charset="2"/>
              <a:buChar char=""/>
            </a:pPr>
            <a:r>
              <a:rPr lang="en-US" sz="2800" dirty="0">
                <a:effectLst/>
                <a:latin typeface="Calibri" panose="020F0502020204030204" pitchFamily="34" charset="0"/>
                <a:ea typeface="Calibri" panose="020F0502020204030204" pitchFamily="34" charset="0"/>
                <a:cs typeface="Arial" panose="020B0604020202020204" pitchFamily="34" charset="0"/>
              </a:rPr>
              <a:t>Quarantine housing for COVID-19 </a:t>
            </a:r>
            <a:br>
              <a:rPr lang="en-US" sz="2800" dirty="0">
                <a:effectLst/>
                <a:latin typeface="Calibri" panose="020F0502020204030204" pitchFamily="34" charset="0"/>
                <a:ea typeface="Calibri" panose="020F0502020204030204" pitchFamily="34" charset="0"/>
                <a:cs typeface="Arial" panose="020B0604020202020204" pitchFamily="34" charset="0"/>
              </a:rPr>
            </a:br>
            <a:r>
              <a:rPr lang="en-US" sz="2800" dirty="0">
                <a:effectLst/>
                <a:latin typeface="Calibri" panose="020F0502020204030204" pitchFamily="34" charset="0"/>
                <a:ea typeface="Calibri" panose="020F0502020204030204" pitchFamily="34" charset="0"/>
                <a:cs typeface="Arial" panose="020B0604020202020204" pitchFamily="34" charset="0"/>
              </a:rPr>
              <a:t>exposed workers.</a:t>
            </a:r>
          </a:p>
          <a:p>
            <a:pPr>
              <a:lnSpc>
                <a:spcPct val="107000"/>
              </a:lnSpc>
              <a:spcAft>
                <a:spcPts val="800"/>
              </a:spcAft>
            </a:pPr>
            <a:r>
              <a:rPr lang="en-US" sz="2800" dirty="0">
                <a:effectLst/>
                <a:latin typeface="Calibri" panose="020F0502020204030204" pitchFamily="34" charset="0"/>
                <a:ea typeface="Calibri" panose="020F0502020204030204" pitchFamily="34" charset="0"/>
                <a:cs typeface="Arial" panose="020B0604020202020204" pitchFamily="34" charset="0"/>
              </a:rPr>
              <a:t>Consider the number of agricultural workers that may have positive test results.</a:t>
            </a:r>
          </a:p>
        </p:txBody>
      </p:sp>
    </p:spTree>
    <p:extLst>
      <p:ext uri="{BB962C8B-B14F-4D97-AF65-F5344CB8AC3E}">
        <p14:creationId xmlns:p14="http://schemas.microsoft.com/office/powerpoint/2010/main" val="38549869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TextBox 24">
            <a:extLst>
              <a:ext uri="{FF2B5EF4-FFF2-40B4-BE49-F238E27FC236}">
                <a16:creationId xmlns:a16="http://schemas.microsoft.com/office/drawing/2014/main" id="{E9044A19-88C3-4F33-9F9A-67B5299B0E57}"/>
              </a:ext>
            </a:extLst>
          </p:cNvPr>
          <p:cNvSpPr txBox="1"/>
          <p:nvPr/>
        </p:nvSpPr>
        <p:spPr>
          <a:xfrm>
            <a:off x="1676400" y="855756"/>
            <a:ext cx="8839200" cy="3539430"/>
          </a:xfrm>
          <a:custGeom>
            <a:avLst/>
            <a:gdLst>
              <a:gd name="connsiteX0" fmla="*/ 0 w 6807199"/>
              <a:gd name="connsiteY0" fmla="*/ 0 h 3108543"/>
              <a:gd name="connsiteX1" fmla="*/ 6807199 w 6807199"/>
              <a:gd name="connsiteY1" fmla="*/ 0 h 3108543"/>
              <a:gd name="connsiteX2" fmla="*/ 6807199 w 6807199"/>
              <a:gd name="connsiteY2" fmla="*/ 3108543 h 3108543"/>
              <a:gd name="connsiteX3" fmla="*/ 0 w 6807199"/>
              <a:gd name="connsiteY3" fmla="*/ 3108543 h 3108543"/>
              <a:gd name="connsiteX4" fmla="*/ 0 w 6807199"/>
              <a:gd name="connsiteY4" fmla="*/ 0 h 3108543"/>
              <a:gd name="connsiteX0" fmla="*/ 0 w 6807199"/>
              <a:gd name="connsiteY0" fmla="*/ 0 h 3108543"/>
              <a:gd name="connsiteX1" fmla="*/ 6807199 w 6807199"/>
              <a:gd name="connsiteY1" fmla="*/ 0 h 3108543"/>
              <a:gd name="connsiteX2" fmla="*/ 6807199 w 6807199"/>
              <a:gd name="connsiteY2" fmla="*/ 3108543 h 3108543"/>
              <a:gd name="connsiteX3" fmla="*/ 0 w 6807199"/>
              <a:gd name="connsiteY3" fmla="*/ 2435443 h 3108543"/>
              <a:gd name="connsiteX4" fmla="*/ 0 w 6807199"/>
              <a:gd name="connsiteY4" fmla="*/ 0 h 3108543"/>
              <a:gd name="connsiteX0" fmla="*/ 0 w 6807199"/>
              <a:gd name="connsiteY0" fmla="*/ 0 h 3143140"/>
              <a:gd name="connsiteX1" fmla="*/ 6807199 w 6807199"/>
              <a:gd name="connsiteY1" fmla="*/ 0 h 3143140"/>
              <a:gd name="connsiteX2" fmla="*/ 6807199 w 6807199"/>
              <a:gd name="connsiteY2" fmla="*/ 3108543 h 3143140"/>
              <a:gd name="connsiteX3" fmla="*/ 13321 w 6807199"/>
              <a:gd name="connsiteY3" fmla="*/ 3143140 h 3143140"/>
              <a:gd name="connsiteX4" fmla="*/ 0 w 6807199"/>
              <a:gd name="connsiteY4" fmla="*/ 0 h 31431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07199" h="3143140">
                <a:moveTo>
                  <a:pt x="0" y="0"/>
                </a:moveTo>
                <a:lnTo>
                  <a:pt x="6807199" y="0"/>
                </a:lnTo>
                <a:lnTo>
                  <a:pt x="6807199" y="3108543"/>
                </a:lnTo>
                <a:lnTo>
                  <a:pt x="13321" y="3143140"/>
                </a:lnTo>
                <a:cubicBezTo>
                  <a:pt x="8881" y="2095427"/>
                  <a:pt x="4440" y="1047713"/>
                  <a:pt x="0" y="0"/>
                </a:cubicBezTo>
                <a:close/>
              </a:path>
            </a:pathLst>
          </a:custGeom>
          <a:noFill/>
        </p:spPr>
        <p:txBody>
          <a:bodyPr wrap="square">
            <a:spAutoFit/>
          </a:bodyPr>
          <a:lstStyle/>
          <a:p>
            <a:pPr>
              <a:spcAft>
                <a:spcPts val="1200"/>
              </a:spcAft>
            </a:pPr>
            <a:r>
              <a:rPr lang="en-US" sz="3200" dirty="0">
                <a:effectLst/>
                <a:latin typeface="Calibri" panose="020F0502020204030204" pitchFamily="34" charset="0"/>
                <a:ea typeface="Calibri" panose="020F0502020204030204" pitchFamily="34" charset="0"/>
                <a:cs typeface="Arial" panose="020B0604020202020204" pitchFamily="34" charset="0"/>
              </a:rPr>
              <a:t>Providing housing is an essential part of testing. Local motels, closed universities, summer camps, retreat centers, and other local facilities may be available for rent. FEMA, health departments, and local community organizations may have funding available to help reduce the cost. After housing is made available, continue to question 5.</a:t>
            </a:r>
          </a:p>
        </p:txBody>
      </p:sp>
      <p:grpSp>
        <p:nvGrpSpPr>
          <p:cNvPr id="8" name="Group 7">
            <a:extLst>
              <a:ext uri="{FF2B5EF4-FFF2-40B4-BE49-F238E27FC236}">
                <a16:creationId xmlns:a16="http://schemas.microsoft.com/office/drawing/2014/main" id="{F60BF638-1114-4C04-BE83-56075CFA33AD}"/>
              </a:ext>
            </a:extLst>
          </p:cNvPr>
          <p:cNvGrpSpPr/>
          <p:nvPr/>
        </p:nvGrpSpPr>
        <p:grpSpPr>
          <a:xfrm>
            <a:off x="4907394" y="5008072"/>
            <a:ext cx="2377212" cy="715481"/>
            <a:chOff x="7053694" y="4326686"/>
            <a:chExt cx="2377212" cy="715481"/>
          </a:xfrm>
        </p:grpSpPr>
        <p:sp>
          <p:nvSpPr>
            <p:cNvPr id="9" name="Rectangle 8">
              <a:hlinkClick r:id="rId2" action="ppaction://hlinksldjump"/>
              <a:extLst>
                <a:ext uri="{FF2B5EF4-FFF2-40B4-BE49-F238E27FC236}">
                  <a16:creationId xmlns:a16="http://schemas.microsoft.com/office/drawing/2014/main" id="{7AD39CF3-5307-4E17-A860-108CFB1494F5}"/>
                </a:ext>
              </a:extLst>
            </p:cNvPr>
            <p:cNvSpPr/>
            <p:nvPr/>
          </p:nvSpPr>
          <p:spPr>
            <a:xfrm>
              <a:off x="7053694" y="4327247"/>
              <a:ext cx="2377212" cy="714920"/>
            </a:xfrm>
            <a:prstGeom prst="rect">
              <a:avLst/>
            </a:prstGeom>
            <a:solidFill>
              <a:srgbClr val="004B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0EEB5074-765A-4C45-BE2D-1EF6E2CBBABA}"/>
                </a:ext>
              </a:extLst>
            </p:cNvPr>
            <p:cNvSpPr txBox="1"/>
            <p:nvPr/>
          </p:nvSpPr>
          <p:spPr>
            <a:xfrm>
              <a:off x="7109236" y="4326686"/>
              <a:ext cx="2266128" cy="677108"/>
            </a:xfrm>
            <a:prstGeom prst="rect">
              <a:avLst/>
            </a:prstGeom>
            <a:noFill/>
          </p:spPr>
          <p:txBody>
            <a:bodyPr wrap="square">
              <a:spAutoFit/>
            </a:bodyPr>
            <a:lstStyle/>
            <a:p>
              <a:pPr algn="ctr"/>
              <a:r>
                <a:rPr lang="en-US" sz="3800" b="1" dirty="0">
                  <a:solidFill>
                    <a:schemeClr val="bg1"/>
                  </a:solidFill>
                  <a:latin typeface="Calibri" panose="020F0502020204030204" pitchFamily="34" charset="0"/>
                  <a:cs typeface="Arial" panose="020B0604020202020204" pitchFamily="34" charset="0"/>
                </a:rPr>
                <a:t>Continue</a:t>
              </a:r>
              <a:endParaRPr lang="en-US" sz="3800" b="1" dirty="0">
                <a:solidFill>
                  <a:schemeClr val="bg1"/>
                </a:solidFill>
              </a:endParaRPr>
            </a:p>
          </p:txBody>
        </p:sp>
        <p:sp>
          <p:nvSpPr>
            <p:cNvPr id="11" name="Rectangle 10">
              <a:extLst>
                <a:ext uri="{FF2B5EF4-FFF2-40B4-BE49-F238E27FC236}">
                  <a16:creationId xmlns:a16="http://schemas.microsoft.com/office/drawing/2014/main" id="{C0F304E5-84E5-4FF3-9090-41288C6CF9F6}"/>
                </a:ext>
              </a:extLst>
            </p:cNvPr>
            <p:cNvSpPr/>
            <p:nvPr/>
          </p:nvSpPr>
          <p:spPr>
            <a:xfrm>
              <a:off x="7109236" y="4380144"/>
              <a:ext cx="2266128" cy="610514"/>
            </a:xfrm>
            <a:prstGeom prst="rect">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6567778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90FC4029-5C35-49C6-B114-8B9B699913B7}"/>
              </a:ext>
            </a:extLst>
          </p:cNvPr>
          <p:cNvGrpSpPr/>
          <p:nvPr/>
        </p:nvGrpSpPr>
        <p:grpSpPr>
          <a:xfrm>
            <a:off x="3826866" y="5518651"/>
            <a:ext cx="2038350" cy="707886"/>
            <a:chOff x="5410200" y="3190846"/>
            <a:chExt cx="2038350" cy="707886"/>
          </a:xfrm>
        </p:grpSpPr>
        <p:sp>
          <p:nvSpPr>
            <p:cNvPr id="21" name="Rectangle 20">
              <a:hlinkClick r:id="rId2" action="ppaction://hlinksldjump"/>
              <a:extLst>
                <a:ext uri="{FF2B5EF4-FFF2-40B4-BE49-F238E27FC236}">
                  <a16:creationId xmlns:a16="http://schemas.microsoft.com/office/drawing/2014/main" id="{84DBC0C4-84E3-4DAC-A26D-19CC97E9E489}"/>
                </a:ext>
              </a:extLst>
            </p:cNvPr>
            <p:cNvSpPr/>
            <p:nvPr/>
          </p:nvSpPr>
          <p:spPr>
            <a:xfrm>
              <a:off x="5410200" y="3211414"/>
              <a:ext cx="2038350" cy="666750"/>
            </a:xfrm>
            <a:prstGeom prst="rect">
              <a:avLst/>
            </a:prstGeom>
            <a:solidFill>
              <a:srgbClr val="004B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extBox 21">
              <a:extLst>
                <a:ext uri="{FF2B5EF4-FFF2-40B4-BE49-F238E27FC236}">
                  <a16:creationId xmlns:a16="http://schemas.microsoft.com/office/drawing/2014/main" id="{2E7AB00B-1EC5-413D-99D5-BA9E681995AB}"/>
                </a:ext>
              </a:extLst>
            </p:cNvPr>
            <p:cNvSpPr txBox="1"/>
            <p:nvPr/>
          </p:nvSpPr>
          <p:spPr>
            <a:xfrm>
              <a:off x="5949848" y="3190846"/>
              <a:ext cx="959054" cy="707886"/>
            </a:xfrm>
            <a:prstGeom prst="rect">
              <a:avLst/>
            </a:prstGeom>
            <a:noFill/>
          </p:spPr>
          <p:txBody>
            <a:bodyPr wrap="square">
              <a:spAutoFit/>
            </a:bodyPr>
            <a:lstStyle/>
            <a:p>
              <a:pPr algn="ctr"/>
              <a:r>
                <a:rPr lang="en-US" sz="4000" b="1" dirty="0">
                  <a:solidFill>
                    <a:schemeClr val="bg1"/>
                  </a:solidFill>
                  <a:effectLst/>
                  <a:latin typeface="Calibri" panose="020F0502020204030204" pitchFamily="34" charset="0"/>
                  <a:ea typeface="Calibri" panose="020F0502020204030204" pitchFamily="34" charset="0"/>
                  <a:cs typeface="Arial" panose="020B0604020202020204" pitchFamily="34" charset="0"/>
                </a:rPr>
                <a:t>YES</a:t>
              </a:r>
              <a:endParaRPr lang="en-US" sz="4000" b="1" dirty="0">
                <a:solidFill>
                  <a:schemeClr val="bg1"/>
                </a:solidFill>
              </a:endParaRPr>
            </a:p>
          </p:txBody>
        </p:sp>
        <p:sp>
          <p:nvSpPr>
            <p:cNvPr id="23" name="Rectangle 22">
              <a:extLst>
                <a:ext uri="{FF2B5EF4-FFF2-40B4-BE49-F238E27FC236}">
                  <a16:creationId xmlns:a16="http://schemas.microsoft.com/office/drawing/2014/main" id="{D2401F83-F41E-4466-809C-DE2E4DAF78A2}"/>
                </a:ext>
              </a:extLst>
            </p:cNvPr>
            <p:cNvSpPr/>
            <p:nvPr/>
          </p:nvSpPr>
          <p:spPr>
            <a:xfrm>
              <a:off x="5457825" y="3260794"/>
              <a:ext cx="1943100" cy="569378"/>
            </a:xfrm>
            <a:prstGeom prst="rect">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 name="Group 12">
            <a:extLst>
              <a:ext uri="{FF2B5EF4-FFF2-40B4-BE49-F238E27FC236}">
                <a16:creationId xmlns:a16="http://schemas.microsoft.com/office/drawing/2014/main" id="{12F8FC82-DCC2-4484-B703-2FDAE6396D30}"/>
              </a:ext>
            </a:extLst>
          </p:cNvPr>
          <p:cNvGrpSpPr/>
          <p:nvPr/>
        </p:nvGrpSpPr>
        <p:grpSpPr>
          <a:xfrm>
            <a:off x="6326785" y="5518651"/>
            <a:ext cx="2038350" cy="707886"/>
            <a:chOff x="6983019" y="7310946"/>
            <a:chExt cx="2038350" cy="707886"/>
          </a:xfrm>
        </p:grpSpPr>
        <p:sp>
          <p:nvSpPr>
            <p:cNvPr id="14" name="Rectangle 13">
              <a:extLst>
                <a:ext uri="{FF2B5EF4-FFF2-40B4-BE49-F238E27FC236}">
                  <a16:creationId xmlns:a16="http://schemas.microsoft.com/office/drawing/2014/main" id="{345C9737-D77D-48F9-B80D-5E5E318D36EF}"/>
                </a:ext>
              </a:extLst>
            </p:cNvPr>
            <p:cNvSpPr/>
            <p:nvPr/>
          </p:nvSpPr>
          <p:spPr>
            <a:xfrm>
              <a:off x="6983019" y="7331514"/>
              <a:ext cx="2038350" cy="666750"/>
            </a:xfrm>
            <a:prstGeom prst="rect">
              <a:avLst/>
            </a:prstGeom>
            <a:solidFill>
              <a:srgbClr val="004B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hlinkClick r:id="rId3" action="ppaction://hlinksldjump"/>
              <a:extLst>
                <a:ext uri="{FF2B5EF4-FFF2-40B4-BE49-F238E27FC236}">
                  <a16:creationId xmlns:a16="http://schemas.microsoft.com/office/drawing/2014/main" id="{605BECED-9C23-4249-9175-AE8FAC0975A1}"/>
                </a:ext>
              </a:extLst>
            </p:cNvPr>
            <p:cNvSpPr/>
            <p:nvPr/>
          </p:nvSpPr>
          <p:spPr>
            <a:xfrm>
              <a:off x="7030644" y="7380894"/>
              <a:ext cx="1943100" cy="569378"/>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extBox 19">
              <a:extLst>
                <a:ext uri="{FF2B5EF4-FFF2-40B4-BE49-F238E27FC236}">
                  <a16:creationId xmlns:a16="http://schemas.microsoft.com/office/drawing/2014/main" id="{1B697FE9-E38D-40FF-AFC0-94216A2B5546}"/>
                </a:ext>
              </a:extLst>
            </p:cNvPr>
            <p:cNvSpPr txBox="1"/>
            <p:nvPr/>
          </p:nvSpPr>
          <p:spPr>
            <a:xfrm>
              <a:off x="7522667" y="7310946"/>
              <a:ext cx="959054" cy="707886"/>
            </a:xfrm>
            <a:prstGeom prst="rect">
              <a:avLst/>
            </a:prstGeom>
            <a:noFill/>
          </p:spPr>
          <p:txBody>
            <a:bodyPr wrap="square">
              <a:spAutoFit/>
            </a:bodyPr>
            <a:lstStyle/>
            <a:p>
              <a:pPr algn="ctr"/>
              <a:r>
                <a:rPr lang="en-US" sz="4000" b="1" dirty="0">
                  <a:solidFill>
                    <a:srgbClr val="004B8D"/>
                  </a:solidFill>
                  <a:effectLst/>
                  <a:latin typeface="Calibri" panose="020F0502020204030204" pitchFamily="34" charset="0"/>
                  <a:ea typeface="Calibri" panose="020F0502020204030204" pitchFamily="34" charset="0"/>
                  <a:cs typeface="Arial" panose="020B0604020202020204" pitchFamily="34" charset="0"/>
                </a:rPr>
                <a:t>NO</a:t>
              </a:r>
              <a:endParaRPr lang="en-US" sz="4000" b="1" dirty="0">
                <a:solidFill>
                  <a:srgbClr val="004B8D"/>
                </a:solidFill>
              </a:endParaRPr>
            </a:p>
          </p:txBody>
        </p:sp>
      </p:grpSp>
      <p:sp>
        <p:nvSpPr>
          <p:cNvPr id="6" name="TextBox 5">
            <a:extLst>
              <a:ext uri="{FF2B5EF4-FFF2-40B4-BE49-F238E27FC236}">
                <a16:creationId xmlns:a16="http://schemas.microsoft.com/office/drawing/2014/main" id="{962E59DC-A10D-43C3-AEBE-041833FD7DAD}"/>
              </a:ext>
            </a:extLst>
          </p:cNvPr>
          <p:cNvSpPr txBox="1"/>
          <p:nvPr/>
        </p:nvSpPr>
        <p:spPr>
          <a:xfrm>
            <a:off x="838200" y="2067866"/>
            <a:ext cx="10515600" cy="3144194"/>
          </a:xfrm>
          <a:prstGeom prst="rect">
            <a:avLst/>
          </a:prstGeom>
          <a:noFill/>
        </p:spPr>
        <p:txBody>
          <a:bodyPr wrap="square">
            <a:spAutoFit/>
          </a:bodyPr>
          <a:lstStyle/>
          <a:p>
            <a:pPr marL="0" marR="0">
              <a:lnSpc>
                <a:spcPct val="107000"/>
              </a:lnSpc>
              <a:spcBef>
                <a:spcPts val="0"/>
              </a:spcBef>
              <a:spcAft>
                <a:spcPts val="800"/>
              </a:spcAft>
            </a:pPr>
            <a:r>
              <a:rPr lang="en-US" sz="2000" i="1" dirty="0">
                <a:effectLst/>
                <a:latin typeface="Calibri" panose="020F0502020204030204" pitchFamily="34" charset="0"/>
                <a:ea typeface="Calibri" panose="020F0502020204030204" pitchFamily="34" charset="0"/>
                <a:cs typeface="Arial" panose="020B0604020202020204" pitchFamily="34" charset="0"/>
              </a:rPr>
              <a:t>COVID-19-exposed workers require 14-day quarantine housing even if initial test results come back negative, as they are at high risk of developing the infection over those 14 days.</a:t>
            </a:r>
          </a:p>
          <a:p>
            <a:pPr marL="0" marR="0">
              <a:lnSpc>
                <a:spcPct val="107000"/>
              </a:lnSpc>
              <a:spcBef>
                <a:spcPts val="0"/>
              </a:spcBef>
              <a:spcAft>
                <a:spcPts val="800"/>
              </a:spcAft>
            </a:pPr>
            <a:r>
              <a:rPr lang="en-US" sz="2000" i="1" dirty="0">
                <a:effectLst/>
                <a:latin typeface="Calibri" panose="020F0502020204030204" pitchFamily="34" charset="0"/>
                <a:ea typeface="Calibri" panose="020F0502020204030204" pitchFamily="34" charset="0"/>
                <a:cs typeface="Arial" panose="020B0604020202020204" pitchFamily="34" charset="0"/>
              </a:rPr>
              <a:t>As essential workers, some states have permitted exposed but asymptomatic agricultural workers to work while in quarantine as long as they are not in contact with any unexposed workers, either in their housing or at work. Testing these workers early in the quarantine period will remove those who test positive and decrease ongoing exposure to others. Any agricultural worker in quarantine who becomes symptomatic must be immediately removed from quarantine and retested. While awaiting test results, they must be housed separately from COVID –19-exposed, COVID –19-positive, and unexposed workers.</a:t>
            </a:r>
          </a:p>
        </p:txBody>
      </p:sp>
      <p:sp>
        <p:nvSpPr>
          <p:cNvPr id="24" name="TextBox 23">
            <a:extLst>
              <a:ext uri="{FF2B5EF4-FFF2-40B4-BE49-F238E27FC236}">
                <a16:creationId xmlns:a16="http://schemas.microsoft.com/office/drawing/2014/main" id="{33F2E651-7720-45E9-974B-352E845B6A8B}"/>
              </a:ext>
            </a:extLst>
          </p:cNvPr>
          <p:cNvSpPr txBox="1"/>
          <p:nvPr/>
        </p:nvSpPr>
        <p:spPr>
          <a:xfrm>
            <a:off x="626232" y="398026"/>
            <a:ext cx="10939536" cy="1615827"/>
          </a:xfrm>
          <a:prstGeom prst="rect">
            <a:avLst/>
          </a:prstGeom>
          <a:noFill/>
        </p:spPr>
        <p:txBody>
          <a:bodyPr wrap="square">
            <a:spAutoFit/>
          </a:bodyPr>
          <a:lstStyle/>
          <a:p>
            <a:pPr marL="742950" indent="-742950">
              <a:buClr>
                <a:schemeClr val="tx1"/>
              </a:buClr>
              <a:buFont typeface="+mj-lt"/>
              <a:buAutoNum type="arabicPeriod" startAt="5"/>
            </a:pPr>
            <a:r>
              <a:rPr lang="en-US" sz="3300" b="1" dirty="0">
                <a:solidFill>
                  <a:srgbClr val="004B8D"/>
                </a:solidFill>
                <a:effectLst/>
                <a:latin typeface="Calibri" panose="020F0502020204030204" pitchFamily="34" charset="0"/>
                <a:ea typeface="Calibri" panose="020F0502020204030204" pitchFamily="34" charset="0"/>
                <a:cs typeface="Arial" panose="020B0604020202020204" pitchFamily="34" charset="0"/>
              </a:rPr>
              <a:t>Is quarantine housing available for asymptomatic workers who have been exposed to COVID-19 and have initially tested negative?</a:t>
            </a:r>
            <a:endParaRPr lang="en-US" sz="3300" b="1" dirty="0">
              <a:solidFill>
                <a:srgbClr val="004B8D"/>
              </a:solidFill>
            </a:endParaRPr>
          </a:p>
        </p:txBody>
      </p:sp>
    </p:spTree>
    <p:extLst>
      <p:ext uri="{BB962C8B-B14F-4D97-AF65-F5344CB8AC3E}">
        <p14:creationId xmlns:p14="http://schemas.microsoft.com/office/powerpoint/2010/main" val="38163171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A38E9DED-29AF-4EAD-BB6D-206013B80094}"/>
              </a:ext>
            </a:extLst>
          </p:cNvPr>
          <p:cNvGrpSpPr/>
          <p:nvPr/>
        </p:nvGrpSpPr>
        <p:grpSpPr>
          <a:xfrm>
            <a:off x="4907394" y="4043543"/>
            <a:ext cx="2377212" cy="715481"/>
            <a:chOff x="7053694" y="4326686"/>
            <a:chExt cx="2377212" cy="715481"/>
          </a:xfrm>
        </p:grpSpPr>
        <p:sp>
          <p:nvSpPr>
            <p:cNvPr id="15" name="Rectangle 14">
              <a:hlinkClick r:id="rId2" action="ppaction://hlinksldjump"/>
              <a:extLst>
                <a:ext uri="{FF2B5EF4-FFF2-40B4-BE49-F238E27FC236}">
                  <a16:creationId xmlns:a16="http://schemas.microsoft.com/office/drawing/2014/main" id="{CBD8F8FE-15D2-4579-827B-6D7CFE050C3B}"/>
                </a:ext>
              </a:extLst>
            </p:cNvPr>
            <p:cNvSpPr/>
            <p:nvPr/>
          </p:nvSpPr>
          <p:spPr>
            <a:xfrm>
              <a:off x="7053694" y="4327247"/>
              <a:ext cx="2377212" cy="714920"/>
            </a:xfrm>
            <a:prstGeom prst="rect">
              <a:avLst/>
            </a:prstGeom>
            <a:solidFill>
              <a:srgbClr val="004B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1D2E8040-9E77-4AC7-96C2-8044A6904823}"/>
                </a:ext>
              </a:extLst>
            </p:cNvPr>
            <p:cNvSpPr txBox="1"/>
            <p:nvPr/>
          </p:nvSpPr>
          <p:spPr>
            <a:xfrm>
              <a:off x="7109236" y="4326686"/>
              <a:ext cx="2266128" cy="677108"/>
            </a:xfrm>
            <a:prstGeom prst="rect">
              <a:avLst/>
            </a:prstGeom>
            <a:noFill/>
          </p:spPr>
          <p:txBody>
            <a:bodyPr wrap="square">
              <a:spAutoFit/>
            </a:bodyPr>
            <a:lstStyle/>
            <a:p>
              <a:pPr algn="ctr"/>
              <a:r>
                <a:rPr lang="en-US" sz="3800" b="1" dirty="0">
                  <a:solidFill>
                    <a:schemeClr val="bg1"/>
                  </a:solidFill>
                  <a:latin typeface="Calibri" panose="020F0502020204030204" pitchFamily="34" charset="0"/>
                  <a:cs typeface="Arial" panose="020B0604020202020204" pitchFamily="34" charset="0"/>
                </a:rPr>
                <a:t>Continue</a:t>
              </a:r>
              <a:endParaRPr lang="en-US" sz="3800" b="1" dirty="0">
                <a:solidFill>
                  <a:schemeClr val="bg1"/>
                </a:solidFill>
              </a:endParaRPr>
            </a:p>
          </p:txBody>
        </p:sp>
        <p:sp>
          <p:nvSpPr>
            <p:cNvPr id="18" name="Rectangle 17">
              <a:extLst>
                <a:ext uri="{FF2B5EF4-FFF2-40B4-BE49-F238E27FC236}">
                  <a16:creationId xmlns:a16="http://schemas.microsoft.com/office/drawing/2014/main" id="{8A7C250A-5980-40C9-9E0D-BC2CB9BA2844}"/>
                </a:ext>
              </a:extLst>
            </p:cNvPr>
            <p:cNvSpPr/>
            <p:nvPr/>
          </p:nvSpPr>
          <p:spPr>
            <a:xfrm>
              <a:off x="7109236" y="4380144"/>
              <a:ext cx="2266128" cy="610514"/>
            </a:xfrm>
            <a:prstGeom prst="rect">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9" name="TextBox 18">
            <a:extLst>
              <a:ext uri="{FF2B5EF4-FFF2-40B4-BE49-F238E27FC236}">
                <a16:creationId xmlns:a16="http://schemas.microsoft.com/office/drawing/2014/main" id="{5C0C2D5E-CB1D-4912-B19F-332A9A6C4FE7}"/>
              </a:ext>
            </a:extLst>
          </p:cNvPr>
          <p:cNvSpPr txBox="1"/>
          <p:nvPr/>
        </p:nvSpPr>
        <p:spPr>
          <a:xfrm>
            <a:off x="1270000" y="1670697"/>
            <a:ext cx="9791700" cy="1754326"/>
          </a:xfrm>
          <a:custGeom>
            <a:avLst/>
            <a:gdLst>
              <a:gd name="connsiteX0" fmla="*/ 0 w 6807199"/>
              <a:gd name="connsiteY0" fmla="*/ 0 h 3108543"/>
              <a:gd name="connsiteX1" fmla="*/ 6807199 w 6807199"/>
              <a:gd name="connsiteY1" fmla="*/ 0 h 3108543"/>
              <a:gd name="connsiteX2" fmla="*/ 6807199 w 6807199"/>
              <a:gd name="connsiteY2" fmla="*/ 3108543 h 3108543"/>
              <a:gd name="connsiteX3" fmla="*/ 0 w 6807199"/>
              <a:gd name="connsiteY3" fmla="*/ 3108543 h 3108543"/>
              <a:gd name="connsiteX4" fmla="*/ 0 w 6807199"/>
              <a:gd name="connsiteY4" fmla="*/ 0 h 3108543"/>
              <a:gd name="connsiteX0" fmla="*/ 0 w 6807199"/>
              <a:gd name="connsiteY0" fmla="*/ 0 h 3108543"/>
              <a:gd name="connsiteX1" fmla="*/ 6807199 w 6807199"/>
              <a:gd name="connsiteY1" fmla="*/ 0 h 3108543"/>
              <a:gd name="connsiteX2" fmla="*/ 6807199 w 6807199"/>
              <a:gd name="connsiteY2" fmla="*/ 3108543 h 3108543"/>
              <a:gd name="connsiteX3" fmla="*/ 0 w 6807199"/>
              <a:gd name="connsiteY3" fmla="*/ 2435443 h 3108543"/>
              <a:gd name="connsiteX4" fmla="*/ 0 w 6807199"/>
              <a:gd name="connsiteY4" fmla="*/ 0 h 3108543"/>
              <a:gd name="connsiteX0" fmla="*/ 0 w 6807199"/>
              <a:gd name="connsiteY0" fmla="*/ 0 h 3143140"/>
              <a:gd name="connsiteX1" fmla="*/ 6807199 w 6807199"/>
              <a:gd name="connsiteY1" fmla="*/ 0 h 3143140"/>
              <a:gd name="connsiteX2" fmla="*/ 6807199 w 6807199"/>
              <a:gd name="connsiteY2" fmla="*/ 3108543 h 3143140"/>
              <a:gd name="connsiteX3" fmla="*/ 13321 w 6807199"/>
              <a:gd name="connsiteY3" fmla="*/ 3143140 h 3143140"/>
              <a:gd name="connsiteX4" fmla="*/ 0 w 6807199"/>
              <a:gd name="connsiteY4" fmla="*/ 0 h 31431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07199" h="3143140">
                <a:moveTo>
                  <a:pt x="0" y="0"/>
                </a:moveTo>
                <a:lnTo>
                  <a:pt x="6807199" y="0"/>
                </a:lnTo>
                <a:lnTo>
                  <a:pt x="6807199" y="3108543"/>
                </a:lnTo>
                <a:lnTo>
                  <a:pt x="13321" y="3143140"/>
                </a:lnTo>
                <a:cubicBezTo>
                  <a:pt x="8881" y="2095427"/>
                  <a:pt x="4440" y="1047713"/>
                  <a:pt x="0" y="0"/>
                </a:cubicBezTo>
                <a:close/>
              </a:path>
            </a:pathLst>
          </a:custGeom>
          <a:noFill/>
        </p:spPr>
        <p:txBody>
          <a:bodyPr wrap="square">
            <a:spAutoFit/>
          </a:bodyPr>
          <a:lstStyle/>
          <a:p>
            <a:r>
              <a:rPr lang="en-US" sz="3600" dirty="0">
                <a:effectLst/>
                <a:latin typeface="Calibri" panose="020F0502020204030204" pitchFamily="34" charset="0"/>
                <a:ea typeface="Calibri" panose="020F0502020204030204" pitchFamily="34" charset="0"/>
                <a:cs typeface="Arial" panose="020B0604020202020204" pitchFamily="34" charset="0"/>
              </a:rPr>
              <a:t>Housing must be separate from and have kitchen/ bathroom facilities not shared with the other categories of workers, as described in question 4.</a:t>
            </a:r>
            <a:endParaRPr lang="en-US" sz="3600" dirty="0"/>
          </a:p>
        </p:txBody>
      </p:sp>
    </p:spTree>
    <p:extLst>
      <p:ext uri="{BB962C8B-B14F-4D97-AF65-F5344CB8AC3E}">
        <p14:creationId xmlns:p14="http://schemas.microsoft.com/office/powerpoint/2010/main" val="22705972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6EBA1097-10AF-4C7B-B300-17BD2B15D5C9}"/>
              </a:ext>
            </a:extLst>
          </p:cNvPr>
          <p:cNvGrpSpPr/>
          <p:nvPr/>
        </p:nvGrpSpPr>
        <p:grpSpPr>
          <a:xfrm>
            <a:off x="863600" y="2039295"/>
            <a:ext cx="10464800" cy="2271410"/>
            <a:chOff x="863600" y="1873071"/>
            <a:chExt cx="10464800" cy="2271410"/>
          </a:xfrm>
        </p:grpSpPr>
        <p:grpSp>
          <p:nvGrpSpPr>
            <p:cNvPr id="4" name="Group 3">
              <a:extLst>
                <a:ext uri="{FF2B5EF4-FFF2-40B4-BE49-F238E27FC236}">
                  <a16:creationId xmlns:a16="http://schemas.microsoft.com/office/drawing/2014/main" id="{A38E9DED-29AF-4EAD-BB6D-206013B80094}"/>
                </a:ext>
              </a:extLst>
            </p:cNvPr>
            <p:cNvGrpSpPr/>
            <p:nvPr/>
          </p:nvGrpSpPr>
          <p:grpSpPr>
            <a:xfrm>
              <a:off x="4907394" y="3429000"/>
              <a:ext cx="2377212" cy="715481"/>
              <a:chOff x="7053694" y="4326686"/>
              <a:chExt cx="2377212" cy="715481"/>
            </a:xfrm>
          </p:grpSpPr>
          <p:sp>
            <p:nvSpPr>
              <p:cNvPr id="15" name="Rectangle 14">
                <a:hlinkClick r:id="rId2" action="ppaction://hlinksldjump"/>
                <a:extLst>
                  <a:ext uri="{FF2B5EF4-FFF2-40B4-BE49-F238E27FC236}">
                    <a16:creationId xmlns:a16="http://schemas.microsoft.com/office/drawing/2014/main" id="{CBD8F8FE-15D2-4579-827B-6D7CFE050C3B}"/>
                  </a:ext>
                </a:extLst>
              </p:cNvPr>
              <p:cNvSpPr/>
              <p:nvPr/>
            </p:nvSpPr>
            <p:spPr>
              <a:xfrm>
                <a:off x="7053694" y="4327247"/>
                <a:ext cx="2377212" cy="714920"/>
              </a:xfrm>
              <a:prstGeom prst="rect">
                <a:avLst/>
              </a:prstGeom>
              <a:solidFill>
                <a:srgbClr val="004B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1D2E8040-9E77-4AC7-96C2-8044A6904823}"/>
                  </a:ext>
                </a:extLst>
              </p:cNvPr>
              <p:cNvSpPr txBox="1"/>
              <p:nvPr/>
            </p:nvSpPr>
            <p:spPr>
              <a:xfrm>
                <a:off x="7109236" y="4326686"/>
                <a:ext cx="2266128" cy="677108"/>
              </a:xfrm>
              <a:prstGeom prst="rect">
                <a:avLst/>
              </a:prstGeom>
              <a:noFill/>
            </p:spPr>
            <p:txBody>
              <a:bodyPr wrap="square">
                <a:spAutoFit/>
              </a:bodyPr>
              <a:lstStyle/>
              <a:p>
                <a:pPr algn="ctr"/>
                <a:r>
                  <a:rPr lang="en-US" sz="3800" b="1" dirty="0">
                    <a:solidFill>
                      <a:schemeClr val="bg1"/>
                    </a:solidFill>
                    <a:latin typeface="Calibri" panose="020F0502020204030204" pitchFamily="34" charset="0"/>
                    <a:cs typeface="Arial" panose="020B0604020202020204" pitchFamily="34" charset="0"/>
                  </a:rPr>
                  <a:t>Continue</a:t>
                </a:r>
                <a:endParaRPr lang="en-US" sz="3800" b="1" dirty="0">
                  <a:solidFill>
                    <a:schemeClr val="bg1"/>
                  </a:solidFill>
                </a:endParaRPr>
              </a:p>
            </p:txBody>
          </p:sp>
          <p:sp>
            <p:nvSpPr>
              <p:cNvPr id="18" name="Rectangle 17">
                <a:extLst>
                  <a:ext uri="{FF2B5EF4-FFF2-40B4-BE49-F238E27FC236}">
                    <a16:creationId xmlns:a16="http://schemas.microsoft.com/office/drawing/2014/main" id="{8A7C250A-5980-40C9-9E0D-BC2CB9BA2844}"/>
                  </a:ext>
                </a:extLst>
              </p:cNvPr>
              <p:cNvSpPr/>
              <p:nvPr/>
            </p:nvSpPr>
            <p:spPr>
              <a:xfrm>
                <a:off x="7109236" y="4380144"/>
                <a:ext cx="2266128" cy="610514"/>
              </a:xfrm>
              <a:prstGeom prst="rect">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9" name="TextBox 18">
              <a:extLst>
                <a:ext uri="{FF2B5EF4-FFF2-40B4-BE49-F238E27FC236}">
                  <a16:creationId xmlns:a16="http://schemas.microsoft.com/office/drawing/2014/main" id="{5C0C2D5E-CB1D-4912-B19F-332A9A6C4FE7}"/>
                </a:ext>
              </a:extLst>
            </p:cNvPr>
            <p:cNvSpPr txBox="1"/>
            <p:nvPr/>
          </p:nvSpPr>
          <p:spPr>
            <a:xfrm>
              <a:off x="863600" y="1873071"/>
              <a:ext cx="10464800" cy="1200329"/>
            </a:xfrm>
            <a:custGeom>
              <a:avLst/>
              <a:gdLst>
                <a:gd name="connsiteX0" fmla="*/ 0 w 6807199"/>
                <a:gd name="connsiteY0" fmla="*/ 0 h 3108543"/>
                <a:gd name="connsiteX1" fmla="*/ 6807199 w 6807199"/>
                <a:gd name="connsiteY1" fmla="*/ 0 h 3108543"/>
                <a:gd name="connsiteX2" fmla="*/ 6807199 w 6807199"/>
                <a:gd name="connsiteY2" fmla="*/ 3108543 h 3108543"/>
                <a:gd name="connsiteX3" fmla="*/ 0 w 6807199"/>
                <a:gd name="connsiteY3" fmla="*/ 3108543 h 3108543"/>
                <a:gd name="connsiteX4" fmla="*/ 0 w 6807199"/>
                <a:gd name="connsiteY4" fmla="*/ 0 h 3108543"/>
                <a:gd name="connsiteX0" fmla="*/ 0 w 6807199"/>
                <a:gd name="connsiteY0" fmla="*/ 0 h 3108543"/>
                <a:gd name="connsiteX1" fmla="*/ 6807199 w 6807199"/>
                <a:gd name="connsiteY1" fmla="*/ 0 h 3108543"/>
                <a:gd name="connsiteX2" fmla="*/ 6807199 w 6807199"/>
                <a:gd name="connsiteY2" fmla="*/ 3108543 h 3108543"/>
                <a:gd name="connsiteX3" fmla="*/ 0 w 6807199"/>
                <a:gd name="connsiteY3" fmla="*/ 2435443 h 3108543"/>
                <a:gd name="connsiteX4" fmla="*/ 0 w 6807199"/>
                <a:gd name="connsiteY4" fmla="*/ 0 h 3108543"/>
                <a:gd name="connsiteX0" fmla="*/ 0 w 6807199"/>
                <a:gd name="connsiteY0" fmla="*/ 0 h 3143140"/>
                <a:gd name="connsiteX1" fmla="*/ 6807199 w 6807199"/>
                <a:gd name="connsiteY1" fmla="*/ 0 h 3143140"/>
                <a:gd name="connsiteX2" fmla="*/ 6807199 w 6807199"/>
                <a:gd name="connsiteY2" fmla="*/ 3108543 h 3143140"/>
                <a:gd name="connsiteX3" fmla="*/ 13321 w 6807199"/>
                <a:gd name="connsiteY3" fmla="*/ 3143140 h 3143140"/>
                <a:gd name="connsiteX4" fmla="*/ 0 w 6807199"/>
                <a:gd name="connsiteY4" fmla="*/ 0 h 31431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07199" h="3143140">
                  <a:moveTo>
                    <a:pt x="0" y="0"/>
                  </a:moveTo>
                  <a:lnTo>
                    <a:pt x="6807199" y="0"/>
                  </a:lnTo>
                  <a:lnTo>
                    <a:pt x="6807199" y="3108543"/>
                  </a:lnTo>
                  <a:lnTo>
                    <a:pt x="13321" y="3143140"/>
                  </a:lnTo>
                  <a:cubicBezTo>
                    <a:pt x="8881" y="2095427"/>
                    <a:pt x="4440" y="1047713"/>
                    <a:pt x="0" y="0"/>
                  </a:cubicBezTo>
                  <a:close/>
                </a:path>
              </a:pathLst>
            </a:custGeom>
            <a:noFill/>
          </p:spPr>
          <p:txBody>
            <a:bodyPr wrap="square">
              <a:spAutoFit/>
            </a:bodyPr>
            <a:lstStyle/>
            <a:p>
              <a:r>
                <a:rPr lang="en-US" sz="3600" dirty="0">
                  <a:effectLst/>
                  <a:latin typeface="Calibri" panose="020F0502020204030204" pitchFamily="34" charset="0"/>
                  <a:ea typeface="Calibri" panose="020F0502020204030204" pitchFamily="34" charset="0"/>
                  <a:cs typeface="Arial" panose="020B0604020202020204" pitchFamily="34" charset="0"/>
                </a:rPr>
                <a:t>See question 4 for resources. After housing is secured, continue to question 6.</a:t>
              </a:r>
              <a:endParaRPr lang="en-US" sz="3600" dirty="0"/>
            </a:p>
          </p:txBody>
        </p:sp>
      </p:grpSp>
    </p:spTree>
    <p:extLst>
      <p:ext uri="{BB962C8B-B14F-4D97-AF65-F5344CB8AC3E}">
        <p14:creationId xmlns:p14="http://schemas.microsoft.com/office/powerpoint/2010/main" val="16263408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90FC4029-5C35-49C6-B114-8B9B699913B7}"/>
              </a:ext>
            </a:extLst>
          </p:cNvPr>
          <p:cNvGrpSpPr/>
          <p:nvPr/>
        </p:nvGrpSpPr>
        <p:grpSpPr>
          <a:xfrm>
            <a:off x="3826865" y="4118476"/>
            <a:ext cx="2038350" cy="707886"/>
            <a:chOff x="5410200" y="3190846"/>
            <a:chExt cx="2038350" cy="707886"/>
          </a:xfrm>
        </p:grpSpPr>
        <p:sp>
          <p:nvSpPr>
            <p:cNvPr id="21" name="Rectangle 20">
              <a:hlinkClick r:id="rId2" action="ppaction://hlinksldjump"/>
              <a:extLst>
                <a:ext uri="{FF2B5EF4-FFF2-40B4-BE49-F238E27FC236}">
                  <a16:creationId xmlns:a16="http://schemas.microsoft.com/office/drawing/2014/main" id="{84DBC0C4-84E3-4DAC-A26D-19CC97E9E489}"/>
                </a:ext>
              </a:extLst>
            </p:cNvPr>
            <p:cNvSpPr/>
            <p:nvPr/>
          </p:nvSpPr>
          <p:spPr>
            <a:xfrm>
              <a:off x="5410200" y="3211414"/>
              <a:ext cx="2038350" cy="666750"/>
            </a:xfrm>
            <a:prstGeom prst="rect">
              <a:avLst/>
            </a:prstGeom>
            <a:solidFill>
              <a:srgbClr val="004B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extBox 21">
              <a:extLst>
                <a:ext uri="{FF2B5EF4-FFF2-40B4-BE49-F238E27FC236}">
                  <a16:creationId xmlns:a16="http://schemas.microsoft.com/office/drawing/2014/main" id="{2E7AB00B-1EC5-413D-99D5-BA9E681995AB}"/>
                </a:ext>
              </a:extLst>
            </p:cNvPr>
            <p:cNvSpPr txBox="1"/>
            <p:nvPr/>
          </p:nvSpPr>
          <p:spPr>
            <a:xfrm>
              <a:off x="5949848" y="3190846"/>
              <a:ext cx="959054" cy="707886"/>
            </a:xfrm>
            <a:prstGeom prst="rect">
              <a:avLst/>
            </a:prstGeom>
            <a:noFill/>
          </p:spPr>
          <p:txBody>
            <a:bodyPr wrap="square">
              <a:spAutoFit/>
            </a:bodyPr>
            <a:lstStyle/>
            <a:p>
              <a:pPr algn="ctr"/>
              <a:r>
                <a:rPr lang="en-US" sz="4000" b="1" dirty="0">
                  <a:solidFill>
                    <a:schemeClr val="bg1"/>
                  </a:solidFill>
                  <a:effectLst/>
                  <a:latin typeface="Calibri" panose="020F0502020204030204" pitchFamily="34" charset="0"/>
                  <a:ea typeface="Calibri" panose="020F0502020204030204" pitchFamily="34" charset="0"/>
                  <a:cs typeface="Arial" panose="020B0604020202020204" pitchFamily="34" charset="0"/>
                </a:rPr>
                <a:t>YES</a:t>
              </a:r>
              <a:endParaRPr lang="en-US" sz="4000" b="1" dirty="0">
                <a:solidFill>
                  <a:schemeClr val="bg1"/>
                </a:solidFill>
              </a:endParaRPr>
            </a:p>
          </p:txBody>
        </p:sp>
        <p:sp>
          <p:nvSpPr>
            <p:cNvPr id="23" name="Rectangle 22">
              <a:extLst>
                <a:ext uri="{FF2B5EF4-FFF2-40B4-BE49-F238E27FC236}">
                  <a16:creationId xmlns:a16="http://schemas.microsoft.com/office/drawing/2014/main" id="{D2401F83-F41E-4466-809C-DE2E4DAF78A2}"/>
                </a:ext>
              </a:extLst>
            </p:cNvPr>
            <p:cNvSpPr/>
            <p:nvPr/>
          </p:nvSpPr>
          <p:spPr>
            <a:xfrm>
              <a:off x="5457825" y="3260794"/>
              <a:ext cx="1943100" cy="569378"/>
            </a:xfrm>
            <a:prstGeom prst="rect">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 name="Group 12">
            <a:extLst>
              <a:ext uri="{FF2B5EF4-FFF2-40B4-BE49-F238E27FC236}">
                <a16:creationId xmlns:a16="http://schemas.microsoft.com/office/drawing/2014/main" id="{12F8FC82-DCC2-4484-B703-2FDAE6396D30}"/>
              </a:ext>
            </a:extLst>
          </p:cNvPr>
          <p:cNvGrpSpPr/>
          <p:nvPr/>
        </p:nvGrpSpPr>
        <p:grpSpPr>
          <a:xfrm>
            <a:off x="6326784" y="4118476"/>
            <a:ext cx="2038350" cy="707886"/>
            <a:chOff x="6983019" y="7310946"/>
            <a:chExt cx="2038350" cy="707886"/>
          </a:xfrm>
        </p:grpSpPr>
        <p:sp>
          <p:nvSpPr>
            <p:cNvPr id="14" name="Rectangle 13">
              <a:extLst>
                <a:ext uri="{FF2B5EF4-FFF2-40B4-BE49-F238E27FC236}">
                  <a16:creationId xmlns:a16="http://schemas.microsoft.com/office/drawing/2014/main" id="{345C9737-D77D-48F9-B80D-5E5E318D36EF}"/>
                </a:ext>
              </a:extLst>
            </p:cNvPr>
            <p:cNvSpPr/>
            <p:nvPr/>
          </p:nvSpPr>
          <p:spPr>
            <a:xfrm>
              <a:off x="6983019" y="7331514"/>
              <a:ext cx="2038350" cy="666750"/>
            </a:xfrm>
            <a:prstGeom prst="rect">
              <a:avLst/>
            </a:prstGeom>
            <a:solidFill>
              <a:srgbClr val="004B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hlinkClick r:id="rId3" action="ppaction://hlinksldjump"/>
              <a:extLst>
                <a:ext uri="{FF2B5EF4-FFF2-40B4-BE49-F238E27FC236}">
                  <a16:creationId xmlns:a16="http://schemas.microsoft.com/office/drawing/2014/main" id="{605BECED-9C23-4249-9175-AE8FAC0975A1}"/>
                </a:ext>
              </a:extLst>
            </p:cNvPr>
            <p:cNvSpPr/>
            <p:nvPr/>
          </p:nvSpPr>
          <p:spPr>
            <a:xfrm>
              <a:off x="7030644" y="7380894"/>
              <a:ext cx="1943100" cy="569378"/>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extBox 19">
              <a:extLst>
                <a:ext uri="{FF2B5EF4-FFF2-40B4-BE49-F238E27FC236}">
                  <a16:creationId xmlns:a16="http://schemas.microsoft.com/office/drawing/2014/main" id="{1B697FE9-E38D-40FF-AFC0-94216A2B5546}"/>
                </a:ext>
              </a:extLst>
            </p:cNvPr>
            <p:cNvSpPr txBox="1"/>
            <p:nvPr/>
          </p:nvSpPr>
          <p:spPr>
            <a:xfrm>
              <a:off x="7522667" y="7310946"/>
              <a:ext cx="959054" cy="707886"/>
            </a:xfrm>
            <a:prstGeom prst="rect">
              <a:avLst/>
            </a:prstGeom>
            <a:noFill/>
          </p:spPr>
          <p:txBody>
            <a:bodyPr wrap="square">
              <a:spAutoFit/>
            </a:bodyPr>
            <a:lstStyle/>
            <a:p>
              <a:pPr algn="ctr"/>
              <a:r>
                <a:rPr lang="en-US" sz="4000" b="1" dirty="0">
                  <a:solidFill>
                    <a:srgbClr val="004B8D"/>
                  </a:solidFill>
                  <a:effectLst/>
                  <a:latin typeface="Calibri" panose="020F0502020204030204" pitchFamily="34" charset="0"/>
                  <a:ea typeface="Calibri" panose="020F0502020204030204" pitchFamily="34" charset="0"/>
                  <a:cs typeface="Arial" panose="020B0604020202020204" pitchFamily="34" charset="0"/>
                </a:rPr>
                <a:t>NO</a:t>
              </a:r>
              <a:endParaRPr lang="en-US" sz="4000" b="1" dirty="0">
                <a:solidFill>
                  <a:srgbClr val="004B8D"/>
                </a:solidFill>
              </a:endParaRPr>
            </a:p>
          </p:txBody>
        </p:sp>
      </p:grpSp>
      <p:sp>
        <p:nvSpPr>
          <p:cNvPr id="6" name="TextBox 5">
            <a:extLst>
              <a:ext uri="{FF2B5EF4-FFF2-40B4-BE49-F238E27FC236}">
                <a16:creationId xmlns:a16="http://schemas.microsoft.com/office/drawing/2014/main" id="{962E59DC-A10D-43C3-AEBE-041833FD7DAD}"/>
              </a:ext>
            </a:extLst>
          </p:cNvPr>
          <p:cNvSpPr txBox="1"/>
          <p:nvPr/>
        </p:nvSpPr>
        <p:spPr>
          <a:xfrm>
            <a:off x="1372808" y="2590670"/>
            <a:ext cx="10029825" cy="1065676"/>
          </a:xfrm>
          <a:prstGeom prst="rect">
            <a:avLst/>
          </a:prstGeom>
          <a:noFill/>
        </p:spPr>
        <p:txBody>
          <a:bodyPr wrap="square">
            <a:spAutoFit/>
          </a:bodyPr>
          <a:lstStyle/>
          <a:p>
            <a:pPr marL="0" marR="0">
              <a:lnSpc>
                <a:spcPct val="107000"/>
              </a:lnSpc>
              <a:spcBef>
                <a:spcPts val="0"/>
              </a:spcBef>
              <a:spcAft>
                <a:spcPts val="800"/>
              </a:spcAft>
            </a:pPr>
            <a:r>
              <a:rPr lang="en-US" sz="2000" i="1" dirty="0">
                <a:effectLst/>
                <a:latin typeface="Calibri" panose="020F0502020204030204" pitchFamily="34" charset="0"/>
                <a:ea typeface="Calibri" panose="020F0502020204030204" pitchFamily="34" charset="0"/>
                <a:cs typeface="Arial" panose="020B0604020202020204" pitchFamily="34" charset="0"/>
              </a:rPr>
              <a:t>Rule-out housing needs to be available for those waiting for their test results. Make sure farmers are aware of the potential of needing to stay in rule-out housing, and need to plan food, toiletries, clothing, and other provisions accordingly.</a:t>
            </a:r>
          </a:p>
        </p:txBody>
      </p:sp>
      <p:sp>
        <p:nvSpPr>
          <p:cNvPr id="24" name="TextBox 23">
            <a:extLst>
              <a:ext uri="{FF2B5EF4-FFF2-40B4-BE49-F238E27FC236}">
                <a16:creationId xmlns:a16="http://schemas.microsoft.com/office/drawing/2014/main" id="{33F2E651-7720-45E9-974B-352E845B6A8B}"/>
              </a:ext>
            </a:extLst>
          </p:cNvPr>
          <p:cNvSpPr txBox="1"/>
          <p:nvPr/>
        </p:nvSpPr>
        <p:spPr>
          <a:xfrm>
            <a:off x="917954" y="1433294"/>
            <a:ext cx="10356093" cy="1107996"/>
          </a:xfrm>
          <a:prstGeom prst="rect">
            <a:avLst/>
          </a:prstGeom>
          <a:noFill/>
        </p:spPr>
        <p:txBody>
          <a:bodyPr wrap="square">
            <a:spAutoFit/>
          </a:bodyPr>
          <a:lstStyle/>
          <a:p>
            <a:pPr marL="514350" indent="-514350">
              <a:buClr>
                <a:schemeClr val="tx1"/>
              </a:buClr>
              <a:buFont typeface="+mj-lt"/>
              <a:buAutoNum type="arabicPeriod" startAt="6"/>
            </a:pPr>
            <a:r>
              <a:rPr lang="en-US" sz="3300" b="1" dirty="0">
                <a:solidFill>
                  <a:srgbClr val="004B8D"/>
                </a:solidFill>
                <a:effectLst/>
                <a:latin typeface="Calibri" panose="020F0502020204030204" pitchFamily="34" charset="0"/>
                <a:ea typeface="Calibri" panose="020F0502020204030204" pitchFamily="34" charset="0"/>
                <a:cs typeface="Arial" panose="020B0604020202020204" pitchFamily="34" charset="0"/>
              </a:rPr>
              <a:t>Is rule-out housing available for COVID-19 symptomatic workers awaiting test results?</a:t>
            </a:r>
            <a:endParaRPr lang="en-US" sz="3300" b="1" dirty="0">
              <a:solidFill>
                <a:srgbClr val="004B8D"/>
              </a:solidFill>
            </a:endParaRPr>
          </a:p>
        </p:txBody>
      </p:sp>
    </p:spTree>
    <p:extLst>
      <p:ext uri="{BB962C8B-B14F-4D97-AF65-F5344CB8AC3E}">
        <p14:creationId xmlns:p14="http://schemas.microsoft.com/office/powerpoint/2010/main" val="17478308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A38E9DED-29AF-4EAD-BB6D-206013B80094}"/>
              </a:ext>
            </a:extLst>
          </p:cNvPr>
          <p:cNvGrpSpPr/>
          <p:nvPr/>
        </p:nvGrpSpPr>
        <p:grpSpPr>
          <a:xfrm>
            <a:off x="4907394" y="4043543"/>
            <a:ext cx="2377212" cy="715481"/>
            <a:chOff x="7053694" y="4326686"/>
            <a:chExt cx="2377212" cy="715481"/>
          </a:xfrm>
        </p:grpSpPr>
        <p:sp>
          <p:nvSpPr>
            <p:cNvPr id="15" name="Rectangle 14">
              <a:hlinkClick r:id="rId2" action="ppaction://hlinksldjump"/>
              <a:extLst>
                <a:ext uri="{FF2B5EF4-FFF2-40B4-BE49-F238E27FC236}">
                  <a16:creationId xmlns:a16="http://schemas.microsoft.com/office/drawing/2014/main" id="{CBD8F8FE-15D2-4579-827B-6D7CFE050C3B}"/>
                </a:ext>
              </a:extLst>
            </p:cNvPr>
            <p:cNvSpPr/>
            <p:nvPr/>
          </p:nvSpPr>
          <p:spPr>
            <a:xfrm>
              <a:off x="7053694" y="4327247"/>
              <a:ext cx="2377212" cy="714920"/>
            </a:xfrm>
            <a:prstGeom prst="rect">
              <a:avLst/>
            </a:prstGeom>
            <a:solidFill>
              <a:srgbClr val="004B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1D2E8040-9E77-4AC7-96C2-8044A6904823}"/>
                </a:ext>
              </a:extLst>
            </p:cNvPr>
            <p:cNvSpPr txBox="1"/>
            <p:nvPr/>
          </p:nvSpPr>
          <p:spPr>
            <a:xfrm>
              <a:off x="7109236" y="4326686"/>
              <a:ext cx="2266128" cy="677108"/>
            </a:xfrm>
            <a:prstGeom prst="rect">
              <a:avLst/>
            </a:prstGeom>
            <a:noFill/>
          </p:spPr>
          <p:txBody>
            <a:bodyPr wrap="square">
              <a:spAutoFit/>
            </a:bodyPr>
            <a:lstStyle/>
            <a:p>
              <a:pPr algn="ctr"/>
              <a:r>
                <a:rPr lang="en-US" sz="3800" b="1" dirty="0">
                  <a:solidFill>
                    <a:schemeClr val="bg1"/>
                  </a:solidFill>
                  <a:latin typeface="Calibri" panose="020F0502020204030204" pitchFamily="34" charset="0"/>
                  <a:cs typeface="Arial" panose="020B0604020202020204" pitchFamily="34" charset="0"/>
                </a:rPr>
                <a:t>Continue</a:t>
              </a:r>
              <a:endParaRPr lang="en-US" sz="3800" b="1" dirty="0">
                <a:solidFill>
                  <a:schemeClr val="bg1"/>
                </a:solidFill>
              </a:endParaRPr>
            </a:p>
          </p:txBody>
        </p:sp>
        <p:sp>
          <p:nvSpPr>
            <p:cNvPr id="18" name="Rectangle 17">
              <a:extLst>
                <a:ext uri="{FF2B5EF4-FFF2-40B4-BE49-F238E27FC236}">
                  <a16:creationId xmlns:a16="http://schemas.microsoft.com/office/drawing/2014/main" id="{8A7C250A-5980-40C9-9E0D-BC2CB9BA2844}"/>
                </a:ext>
              </a:extLst>
            </p:cNvPr>
            <p:cNvSpPr/>
            <p:nvPr/>
          </p:nvSpPr>
          <p:spPr>
            <a:xfrm>
              <a:off x="7109236" y="4380144"/>
              <a:ext cx="2266128" cy="610514"/>
            </a:xfrm>
            <a:prstGeom prst="rect">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9" name="TextBox 18">
            <a:extLst>
              <a:ext uri="{FF2B5EF4-FFF2-40B4-BE49-F238E27FC236}">
                <a16:creationId xmlns:a16="http://schemas.microsoft.com/office/drawing/2014/main" id="{5C0C2D5E-CB1D-4912-B19F-332A9A6C4FE7}"/>
              </a:ext>
            </a:extLst>
          </p:cNvPr>
          <p:cNvSpPr txBox="1"/>
          <p:nvPr/>
        </p:nvSpPr>
        <p:spPr>
          <a:xfrm>
            <a:off x="1270000" y="1670697"/>
            <a:ext cx="9791700" cy="1754326"/>
          </a:xfrm>
          <a:custGeom>
            <a:avLst/>
            <a:gdLst>
              <a:gd name="connsiteX0" fmla="*/ 0 w 6807199"/>
              <a:gd name="connsiteY0" fmla="*/ 0 h 3108543"/>
              <a:gd name="connsiteX1" fmla="*/ 6807199 w 6807199"/>
              <a:gd name="connsiteY1" fmla="*/ 0 h 3108543"/>
              <a:gd name="connsiteX2" fmla="*/ 6807199 w 6807199"/>
              <a:gd name="connsiteY2" fmla="*/ 3108543 h 3108543"/>
              <a:gd name="connsiteX3" fmla="*/ 0 w 6807199"/>
              <a:gd name="connsiteY3" fmla="*/ 3108543 h 3108543"/>
              <a:gd name="connsiteX4" fmla="*/ 0 w 6807199"/>
              <a:gd name="connsiteY4" fmla="*/ 0 h 3108543"/>
              <a:gd name="connsiteX0" fmla="*/ 0 w 6807199"/>
              <a:gd name="connsiteY0" fmla="*/ 0 h 3108543"/>
              <a:gd name="connsiteX1" fmla="*/ 6807199 w 6807199"/>
              <a:gd name="connsiteY1" fmla="*/ 0 h 3108543"/>
              <a:gd name="connsiteX2" fmla="*/ 6807199 w 6807199"/>
              <a:gd name="connsiteY2" fmla="*/ 3108543 h 3108543"/>
              <a:gd name="connsiteX3" fmla="*/ 0 w 6807199"/>
              <a:gd name="connsiteY3" fmla="*/ 2435443 h 3108543"/>
              <a:gd name="connsiteX4" fmla="*/ 0 w 6807199"/>
              <a:gd name="connsiteY4" fmla="*/ 0 h 3108543"/>
              <a:gd name="connsiteX0" fmla="*/ 0 w 6807199"/>
              <a:gd name="connsiteY0" fmla="*/ 0 h 3143140"/>
              <a:gd name="connsiteX1" fmla="*/ 6807199 w 6807199"/>
              <a:gd name="connsiteY1" fmla="*/ 0 h 3143140"/>
              <a:gd name="connsiteX2" fmla="*/ 6807199 w 6807199"/>
              <a:gd name="connsiteY2" fmla="*/ 3108543 h 3143140"/>
              <a:gd name="connsiteX3" fmla="*/ 13321 w 6807199"/>
              <a:gd name="connsiteY3" fmla="*/ 3143140 h 3143140"/>
              <a:gd name="connsiteX4" fmla="*/ 0 w 6807199"/>
              <a:gd name="connsiteY4" fmla="*/ 0 h 31431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07199" h="3143140">
                <a:moveTo>
                  <a:pt x="0" y="0"/>
                </a:moveTo>
                <a:lnTo>
                  <a:pt x="6807199" y="0"/>
                </a:lnTo>
                <a:lnTo>
                  <a:pt x="6807199" y="3108543"/>
                </a:lnTo>
                <a:lnTo>
                  <a:pt x="13321" y="3143140"/>
                </a:lnTo>
                <a:cubicBezTo>
                  <a:pt x="8881" y="2095427"/>
                  <a:pt x="4440" y="1047713"/>
                  <a:pt x="0" y="0"/>
                </a:cubicBezTo>
                <a:close/>
              </a:path>
            </a:pathLst>
          </a:custGeom>
          <a:noFill/>
        </p:spPr>
        <p:txBody>
          <a:bodyPr wrap="square">
            <a:spAutoFit/>
          </a:bodyPr>
          <a:lstStyle/>
          <a:p>
            <a:r>
              <a:rPr lang="en-US" sz="3600" dirty="0">
                <a:effectLst/>
                <a:latin typeface="Calibri" panose="020F0502020204030204" pitchFamily="34" charset="0"/>
                <a:ea typeface="Calibri" panose="020F0502020204030204" pitchFamily="34" charset="0"/>
                <a:cs typeface="Arial" panose="020B0604020202020204" pitchFamily="34" charset="0"/>
              </a:rPr>
              <a:t>Housing must be separate from and have kitchen/ bathroom facilities not shared with the other categories of workers, as described in question 4.</a:t>
            </a:r>
            <a:endParaRPr lang="en-US" sz="3600" dirty="0"/>
          </a:p>
        </p:txBody>
      </p:sp>
    </p:spTree>
    <p:extLst>
      <p:ext uri="{BB962C8B-B14F-4D97-AF65-F5344CB8AC3E}">
        <p14:creationId xmlns:p14="http://schemas.microsoft.com/office/powerpoint/2010/main" val="21140874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A38E9DED-29AF-4EAD-BB6D-206013B80094}"/>
              </a:ext>
            </a:extLst>
          </p:cNvPr>
          <p:cNvGrpSpPr/>
          <p:nvPr/>
        </p:nvGrpSpPr>
        <p:grpSpPr>
          <a:xfrm>
            <a:off x="4907394" y="3419109"/>
            <a:ext cx="2377212" cy="715481"/>
            <a:chOff x="7053694" y="4326686"/>
            <a:chExt cx="2377212" cy="715481"/>
          </a:xfrm>
        </p:grpSpPr>
        <p:sp>
          <p:nvSpPr>
            <p:cNvPr id="15" name="Rectangle 14">
              <a:hlinkClick r:id="rId2" action="ppaction://hlinksldjump"/>
              <a:extLst>
                <a:ext uri="{FF2B5EF4-FFF2-40B4-BE49-F238E27FC236}">
                  <a16:creationId xmlns:a16="http://schemas.microsoft.com/office/drawing/2014/main" id="{CBD8F8FE-15D2-4579-827B-6D7CFE050C3B}"/>
                </a:ext>
              </a:extLst>
            </p:cNvPr>
            <p:cNvSpPr/>
            <p:nvPr/>
          </p:nvSpPr>
          <p:spPr>
            <a:xfrm>
              <a:off x="7053694" y="4327247"/>
              <a:ext cx="2377212" cy="714920"/>
            </a:xfrm>
            <a:prstGeom prst="rect">
              <a:avLst/>
            </a:prstGeom>
            <a:solidFill>
              <a:srgbClr val="004B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1D2E8040-9E77-4AC7-96C2-8044A6904823}"/>
                </a:ext>
              </a:extLst>
            </p:cNvPr>
            <p:cNvSpPr txBox="1"/>
            <p:nvPr/>
          </p:nvSpPr>
          <p:spPr>
            <a:xfrm>
              <a:off x="7109236" y="4326686"/>
              <a:ext cx="2266128" cy="677108"/>
            </a:xfrm>
            <a:prstGeom prst="rect">
              <a:avLst/>
            </a:prstGeom>
            <a:noFill/>
          </p:spPr>
          <p:txBody>
            <a:bodyPr wrap="square">
              <a:spAutoFit/>
            </a:bodyPr>
            <a:lstStyle/>
            <a:p>
              <a:pPr algn="ctr"/>
              <a:r>
                <a:rPr lang="en-US" sz="3800" b="1" dirty="0">
                  <a:solidFill>
                    <a:schemeClr val="bg1"/>
                  </a:solidFill>
                  <a:latin typeface="Calibri" panose="020F0502020204030204" pitchFamily="34" charset="0"/>
                  <a:cs typeface="Arial" panose="020B0604020202020204" pitchFamily="34" charset="0"/>
                </a:rPr>
                <a:t>Continue</a:t>
              </a:r>
              <a:endParaRPr lang="en-US" sz="3800" b="1" dirty="0">
                <a:solidFill>
                  <a:schemeClr val="bg1"/>
                </a:solidFill>
              </a:endParaRPr>
            </a:p>
          </p:txBody>
        </p:sp>
        <p:sp>
          <p:nvSpPr>
            <p:cNvPr id="18" name="Rectangle 17">
              <a:extLst>
                <a:ext uri="{FF2B5EF4-FFF2-40B4-BE49-F238E27FC236}">
                  <a16:creationId xmlns:a16="http://schemas.microsoft.com/office/drawing/2014/main" id="{8A7C250A-5980-40C9-9E0D-BC2CB9BA2844}"/>
                </a:ext>
              </a:extLst>
            </p:cNvPr>
            <p:cNvSpPr/>
            <p:nvPr/>
          </p:nvSpPr>
          <p:spPr>
            <a:xfrm>
              <a:off x="7109236" y="4380144"/>
              <a:ext cx="2266128" cy="610514"/>
            </a:xfrm>
            <a:prstGeom prst="rect">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9" name="TextBox 18">
            <a:extLst>
              <a:ext uri="{FF2B5EF4-FFF2-40B4-BE49-F238E27FC236}">
                <a16:creationId xmlns:a16="http://schemas.microsoft.com/office/drawing/2014/main" id="{5C0C2D5E-CB1D-4912-B19F-332A9A6C4FE7}"/>
              </a:ext>
            </a:extLst>
          </p:cNvPr>
          <p:cNvSpPr txBox="1"/>
          <p:nvPr/>
        </p:nvSpPr>
        <p:spPr>
          <a:xfrm>
            <a:off x="863600" y="1885771"/>
            <a:ext cx="10464800" cy="1200329"/>
          </a:xfrm>
          <a:custGeom>
            <a:avLst/>
            <a:gdLst>
              <a:gd name="connsiteX0" fmla="*/ 0 w 6807199"/>
              <a:gd name="connsiteY0" fmla="*/ 0 h 3108543"/>
              <a:gd name="connsiteX1" fmla="*/ 6807199 w 6807199"/>
              <a:gd name="connsiteY1" fmla="*/ 0 h 3108543"/>
              <a:gd name="connsiteX2" fmla="*/ 6807199 w 6807199"/>
              <a:gd name="connsiteY2" fmla="*/ 3108543 h 3108543"/>
              <a:gd name="connsiteX3" fmla="*/ 0 w 6807199"/>
              <a:gd name="connsiteY3" fmla="*/ 3108543 h 3108543"/>
              <a:gd name="connsiteX4" fmla="*/ 0 w 6807199"/>
              <a:gd name="connsiteY4" fmla="*/ 0 h 3108543"/>
              <a:gd name="connsiteX0" fmla="*/ 0 w 6807199"/>
              <a:gd name="connsiteY0" fmla="*/ 0 h 3108543"/>
              <a:gd name="connsiteX1" fmla="*/ 6807199 w 6807199"/>
              <a:gd name="connsiteY1" fmla="*/ 0 h 3108543"/>
              <a:gd name="connsiteX2" fmla="*/ 6807199 w 6807199"/>
              <a:gd name="connsiteY2" fmla="*/ 3108543 h 3108543"/>
              <a:gd name="connsiteX3" fmla="*/ 0 w 6807199"/>
              <a:gd name="connsiteY3" fmla="*/ 2435443 h 3108543"/>
              <a:gd name="connsiteX4" fmla="*/ 0 w 6807199"/>
              <a:gd name="connsiteY4" fmla="*/ 0 h 3108543"/>
              <a:gd name="connsiteX0" fmla="*/ 0 w 6807199"/>
              <a:gd name="connsiteY0" fmla="*/ 0 h 3143140"/>
              <a:gd name="connsiteX1" fmla="*/ 6807199 w 6807199"/>
              <a:gd name="connsiteY1" fmla="*/ 0 h 3143140"/>
              <a:gd name="connsiteX2" fmla="*/ 6807199 w 6807199"/>
              <a:gd name="connsiteY2" fmla="*/ 3108543 h 3143140"/>
              <a:gd name="connsiteX3" fmla="*/ 13321 w 6807199"/>
              <a:gd name="connsiteY3" fmla="*/ 3143140 h 3143140"/>
              <a:gd name="connsiteX4" fmla="*/ 0 w 6807199"/>
              <a:gd name="connsiteY4" fmla="*/ 0 h 31431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07199" h="3143140">
                <a:moveTo>
                  <a:pt x="0" y="0"/>
                </a:moveTo>
                <a:lnTo>
                  <a:pt x="6807199" y="0"/>
                </a:lnTo>
                <a:lnTo>
                  <a:pt x="6807199" y="3108543"/>
                </a:lnTo>
                <a:lnTo>
                  <a:pt x="13321" y="3143140"/>
                </a:lnTo>
                <a:cubicBezTo>
                  <a:pt x="8881" y="2095427"/>
                  <a:pt x="4440" y="1047713"/>
                  <a:pt x="0" y="0"/>
                </a:cubicBezTo>
                <a:close/>
              </a:path>
            </a:pathLst>
          </a:custGeom>
          <a:noFill/>
        </p:spPr>
        <p:txBody>
          <a:bodyPr wrap="square">
            <a:spAutoFit/>
          </a:bodyPr>
          <a:lstStyle/>
          <a:p>
            <a:r>
              <a:rPr lang="en-US" sz="3600" dirty="0">
                <a:effectLst/>
                <a:latin typeface="Calibri" panose="020F0502020204030204" pitchFamily="34" charset="0"/>
                <a:ea typeface="Calibri" panose="020F0502020204030204" pitchFamily="34" charset="0"/>
                <a:cs typeface="Arial" panose="020B0604020202020204" pitchFamily="34" charset="0"/>
              </a:rPr>
              <a:t>See question 4 for resources. After housing is secured, continue to question 7.</a:t>
            </a:r>
            <a:endParaRPr lang="en-US" sz="3600" dirty="0"/>
          </a:p>
        </p:txBody>
      </p:sp>
    </p:spTree>
    <p:extLst>
      <p:ext uri="{BB962C8B-B14F-4D97-AF65-F5344CB8AC3E}">
        <p14:creationId xmlns:p14="http://schemas.microsoft.com/office/powerpoint/2010/main" val="9725340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90FC4029-5C35-49C6-B114-8B9B699913B7}"/>
              </a:ext>
            </a:extLst>
          </p:cNvPr>
          <p:cNvGrpSpPr/>
          <p:nvPr/>
        </p:nvGrpSpPr>
        <p:grpSpPr>
          <a:xfrm>
            <a:off x="3826865" y="4204201"/>
            <a:ext cx="2038350" cy="707886"/>
            <a:chOff x="5410200" y="3190846"/>
            <a:chExt cx="2038350" cy="707886"/>
          </a:xfrm>
        </p:grpSpPr>
        <p:sp>
          <p:nvSpPr>
            <p:cNvPr id="21" name="Rectangle 20">
              <a:hlinkClick r:id="rId2" action="ppaction://hlinksldjump"/>
              <a:extLst>
                <a:ext uri="{FF2B5EF4-FFF2-40B4-BE49-F238E27FC236}">
                  <a16:creationId xmlns:a16="http://schemas.microsoft.com/office/drawing/2014/main" id="{84DBC0C4-84E3-4DAC-A26D-19CC97E9E489}"/>
                </a:ext>
              </a:extLst>
            </p:cNvPr>
            <p:cNvSpPr/>
            <p:nvPr/>
          </p:nvSpPr>
          <p:spPr>
            <a:xfrm>
              <a:off x="5410200" y="3211414"/>
              <a:ext cx="2038350" cy="666750"/>
            </a:xfrm>
            <a:prstGeom prst="rect">
              <a:avLst/>
            </a:prstGeom>
            <a:solidFill>
              <a:srgbClr val="004B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extBox 21">
              <a:extLst>
                <a:ext uri="{FF2B5EF4-FFF2-40B4-BE49-F238E27FC236}">
                  <a16:creationId xmlns:a16="http://schemas.microsoft.com/office/drawing/2014/main" id="{2E7AB00B-1EC5-413D-99D5-BA9E681995AB}"/>
                </a:ext>
              </a:extLst>
            </p:cNvPr>
            <p:cNvSpPr txBox="1"/>
            <p:nvPr/>
          </p:nvSpPr>
          <p:spPr>
            <a:xfrm>
              <a:off x="5949848" y="3190846"/>
              <a:ext cx="959054" cy="707886"/>
            </a:xfrm>
            <a:prstGeom prst="rect">
              <a:avLst/>
            </a:prstGeom>
            <a:noFill/>
          </p:spPr>
          <p:txBody>
            <a:bodyPr wrap="square">
              <a:spAutoFit/>
            </a:bodyPr>
            <a:lstStyle/>
            <a:p>
              <a:pPr algn="ctr"/>
              <a:r>
                <a:rPr lang="en-US" sz="4000" b="1" dirty="0">
                  <a:solidFill>
                    <a:schemeClr val="bg1"/>
                  </a:solidFill>
                  <a:effectLst/>
                  <a:latin typeface="Calibri" panose="020F0502020204030204" pitchFamily="34" charset="0"/>
                  <a:ea typeface="Calibri" panose="020F0502020204030204" pitchFamily="34" charset="0"/>
                  <a:cs typeface="Arial" panose="020B0604020202020204" pitchFamily="34" charset="0"/>
                </a:rPr>
                <a:t>YES</a:t>
              </a:r>
              <a:endParaRPr lang="en-US" sz="4000" b="1" dirty="0">
                <a:solidFill>
                  <a:schemeClr val="bg1"/>
                </a:solidFill>
              </a:endParaRPr>
            </a:p>
          </p:txBody>
        </p:sp>
        <p:sp>
          <p:nvSpPr>
            <p:cNvPr id="23" name="Rectangle 22">
              <a:extLst>
                <a:ext uri="{FF2B5EF4-FFF2-40B4-BE49-F238E27FC236}">
                  <a16:creationId xmlns:a16="http://schemas.microsoft.com/office/drawing/2014/main" id="{D2401F83-F41E-4466-809C-DE2E4DAF78A2}"/>
                </a:ext>
              </a:extLst>
            </p:cNvPr>
            <p:cNvSpPr/>
            <p:nvPr/>
          </p:nvSpPr>
          <p:spPr>
            <a:xfrm>
              <a:off x="5457825" y="3260794"/>
              <a:ext cx="1943100" cy="569378"/>
            </a:xfrm>
            <a:prstGeom prst="rect">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 name="Group 12">
            <a:extLst>
              <a:ext uri="{FF2B5EF4-FFF2-40B4-BE49-F238E27FC236}">
                <a16:creationId xmlns:a16="http://schemas.microsoft.com/office/drawing/2014/main" id="{12F8FC82-DCC2-4484-B703-2FDAE6396D30}"/>
              </a:ext>
            </a:extLst>
          </p:cNvPr>
          <p:cNvGrpSpPr/>
          <p:nvPr/>
        </p:nvGrpSpPr>
        <p:grpSpPr>
          <a:xfrm>
            <a:off x="6326784" y="4204201"/>
            <a:ext cx="2038350" cy="707886"/>
            <a:chOff x="6983019" y="7310946"/>
            <a:chExt cx="2038350" cy="707886"/>
          </a:xfrm>
        </p:grpSpPr>
        <p:sp>
          <p:nvSpPr>
            <p:cNvPr id="14" name="Rectangle 13">
              <a:extLst>
                <a:ext uri="{FF2B5EF4-FFF2-40B4-BE49-F238E27FC236}">
                  <a16:creationId xmlns:a16="http://schemas.microsoft.com/office/drawing/2014/main" id="{345C9737-D77D-48F9-B80D-5E5E318D36EF}"/>
                </a:ext>
              </a:extLst>
            </p:cNvPr>
            <p:cNvSpPr/>
            <p:nvPr/>
          </p:nvSpPr>
          <p:spPr>
            <a:xfrm>
              <a:off x="6983019" y="7331514"/>
              <a:ext cx="2038350" cy="666750"/>
            </a:xfrm>
            <a:prstGeom prst="rect">
              <a:avLst/>
            </a:prstGeom>
            <a:solidFill>
              <a:srgbClr val="004B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hlinkClick r:id="rId3" action="ppaction://hlinksldjump"/>
              <a:extLst>
                <a:ext uri="{FF2B5EF4-FFF2-40B4-BE49-F238E27FC236}">
                  <a16:creationId xmlns:a16="http://schemas.microsoft.com/office/drawing/2014/main" id="{605BECED-9C23-4249-9175-AE8FAC0975A1}"/>
                </a:ext>
              </a:extLst>
            </p:cNvPr>
            <p:cNvSpPr/>
            <p:nvPr/>
          </p:nvSpPr>
          <p:spPr>
            <a:xfrm>
              <a:off x="7030644" y="7380894"/>
              <a:ext cx="1943100" cy="569378"/>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extBox 19">
              <a:extLst>
                <a:ext uri="{FF2B5EF4-FFF2-40B4-BE49-F238E27FC236}">
                  <a16:creationId xmlns:a16="http://schemas.microsoft.com/office/drawing/2014/main" id="{1B697FE9-E38D-40FF-AFC0-94216A2B5546}"/>
                </a:ext>
              </a:extLst>
            </p:cNvPr>
            <p:cNvSpPr txBox="1"/>
            <p:nvPr/>
          </p:nvSpPr>
          <p:spPr>
            <a:xfrm>
              <a:off x="7522667" y="7310946"/>
              <a:ext cx="959054" cy="707886"/>
            </a:xfrm>
            <a:prstGeom prst="rect">
              <a:avLst/>
            </a:prstGeom>
            <a:noFill/>
          </p:spPr>
          <p:txBody>
            <a:bodyPr wrap="square">
              <a:spAutoFit/>
            </a:bodyPr>
            <a:lstStyle/>
            <a:p>
              <a:pPr algn="ctr"/>
              <a:r>
                <a:rPr lang="en-US" sz="4000" b="1" dirty="0">
                  <a:solidFill>
                    <a:srgbClr val="004B8D"/>
                  </a:solidFill>
                  <a:effectLst/>
                  <a:latin typeface="Calibri" panose="020F0502020204030204" pitchFamily="34" charset="0"/>
                  <a:ea typeface="Calibri" panose="020F0502020204030204" pitchFamily="34" charset="0"/>
                  <a:cs typeface="Arial" panose="020B0604020202020204" pitchFamily="34" charset="0"/>
                </a:rPr>
                <a:t>NO</a:t>
              </a:r>
              <a:endParaRPr lang="en-US" sz="4000" b="1" dirty="0">
                <a:solidFill>
                  <a:srgbClr val="004B8D"/>
                </a:solidFill>
              </a:endParaRPr>
            </a:p>
          </p:txBody>
        </p:sp>
      </p:grpSp>
      <p:sp>
        <p:nvSpPr>
          <p:cNvPr id="6" name="TextBox 5">
            <a:extLst>
              <a:ext uri="{FF2B5EF4-FFF2-40B4-BE49-F238E27FC236}">
                <a16:creationId xmlns:a16="http://schemas.microsoft.com/office/drawing/2014/main" id="{962E59DC-A10D-43C3-AEBE-041833FD7DAD}"/>
              </a:ext>
            </a:extLst>
          </p:cNvPr>
          <p:cNvSpPr txBox="1"/>
          <p:nvPr/>
        </p:nvSpPr>
        <p:spPr>
          <a:xfrm>
            <a:off x="1372808" y="2590670"/>
            <a:ext cx="10029825" cy="1394997"/>
          </a:xfrm>
          <a:prstGeom prst="rect">
            <a:avLst/>
          </a:prstGeom>
          <a:noFill/>
        </p:spPr>
        <p:txBody>
          <a:bodyPr wrap="square">
            <a:spAutoFit/>
          </a:bodyPr>
          <a:lstStyle/>
          <a:p>
            <a:pPr marL="0" marR="0">
              <a:lnSpc>
                <a:spcPct val="107000"/>
              </a:lnSpc>
              <a:spcBef>
                <a:spcPts val="0"/>
              </a:spcBef>
              <a:spcAft>
                <a:spcPts val="800"/>
              </a:spcAft>
            </a:pPr>
            <a:r>
              <a:rPr lang="en-US" sz="2000" i="1" dirty="0">
                <a:effectLst/>
                <a:latin typeface="Calibri" panose="020F0502020204030204" pitchFamily="34" charset="0"/>
                <a:ea typeface="Calibri" panose="020F0502020204030204" pitchFamily="34" charset="0"/>
                <a:cs typeface="Arial" panose="020B0604020202020204" pitchFamily="34" charset="0"/>
              </a:rPr>
              <a:t>For the duration of their isolation, agricultural workers with COVID-19 are not permitted to work. They can only live with others who are also COVID-19 positive. Plans for food acquisition and delivery must be drawn up.  Rule-out housing, because of its short duration, does not require food provision. </a:t>
            </a:r>
          </a:p>
        </p:txBody>
      </p:sp>
      <p:sp>
        <p:nvSpPr>
          <p:cNvPr id="24" name="TextBox 23">
            <a:extLst>
              <a:ext uri="{FF2B5EF4-FFF2-40B4-BE49-F238E27FC236}">
                <a16:creationId xmlns:a16="http://schemas.microsoft.com/office/drawing/2014/main" id="{33F2E651-7720-45E9-974B-352E845B6A8B}"/>
              </a:ext>
            </a:extLst>
          </p:cNvPr>
          <p:cNvSpPr txBox="1"/>
          <p:nvPr/>
        </p:nvSpPr>
        <p:spPr>
          <a:xfrm>
            <a:off x="917954" y="1433294"/>
            <a:ext cx="10356093" cy="1107996"/>
          </a:xfrm>
          <a:prstGeom prst="rect">
            <a:avLst/>
          </a:prstGeom>
          <a:noFill/>
        </p:spPr>
        <p:txBody>
          <a:bodyPr wrap="square">
            <a:spAutoFit/>
          </a:bodyPr>
          <a:lstStyle/>
          <a:p>
            <a:pPr marL="514350" indent="-514350">
              <a:buClr>
                <a:schemeClr val="tx1"/>
              </a:buClr>
              <a:buFont typeface="+mj-lt"/>
              <a:buAutoNum type="arabicPeriod" startAt="7"/>
            </a:pPr>
            <a:r>
              <a:rPr lang="en-US" sz="3300" b="1" dirty="0">
                <a:solidFill>
                  <a:srgbClr val="004B8D"/>
                </a:solidFill>
                <a:effectLst/>
                <a:latin typeface="Calibri" panose="020F0502020204030204" pitchFamily="34" charset="0"/>
                <a:ea typeface="Calibri" panose="020F0502020204030204" pitchFamily="34" charset="0"/>
                <a:cs typeface="Arial" panose="020B0604020202020204" pitchFamily="34" charset="0"/>
              </a:rPr>
              <a:t>Are plans in place to provide food for COVID-19 positive workers/families in isolation?</a:t>
            </a:r>
            <a:endParaRPr lang="en-US" sz="3300" b="1" dirty="0">
              <a:solidFill>
                <a:srgbClr val="004B8D"/>
              </a:solidFill>
            </a:endParaRPr>
          </a:p>
        </p:txBody>
      </p:sp>
    </p:spTree>
    <p:extLst>
      <p:ext uri="{BB962C8B-B14F-4D97-AF65-F5344CB8AC3E}">
        <p14:creationId xmlns:p14="http://schemas.microsoft.com/office/powerpoint/2010/main" val="39492697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A38E9DED-29AF-4EAD-BB6D-206013B80094}"/>
              </a:ext>
            </a:extLst>
          </p:cNvPr>
          <p:cNvGrpSpPr/>
          <p:nvPr/>
        </p:nvGrpSpPr>
        <p:grpSpPr>
          <a:xfrm>
            <a:off x="4907394" y="4228734"/>
            <a:ext cx="2377212" cy="715481"/>
            <a:chOff x="7053694" y="4326686"/>
            <a:chExt cx="2377212" cy="715481"/>
          </a:xfrm>
        </p:grpSpPr>
        <p:sp>
          <p:nvSpPr>
            <p:cNvPr id="15" name="Rectangle 14">
              <a:hlinkClick r:id="rId2" action="ppaction://hlinksldjump"/>
              <a:extLst>
                <a:ext uri="{FF2B5EF4-FFF2-40B4-BE49-F238E27FC236}">
                  <a16:creationId xmlns:a16="http://schemas.microsoft.com/office/drawing/2014/main" id="{CBD8F8FE-15D2-4579-827B-6D7CFE050C3B}"/>
                </a:ext>
              </a:extLst>
            </p:cNvPr>
            <p:cNvSpPr/>
            <p:nvPr/>
          </p:nvSpPr>
          <p:spPr>
            <a:xfrm>
              <a:off x="7053694" y="4327247"/>
              <a:ext cx="2377212" cy="714920"/>
            </a:xfrm>
            <a:prstGeom prst="rect">
              <a:avLst/>
            </a:prstGeom>
            <a:solidFill>
              <a:srgbClr val="004B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1D2E8040-9E77-4AC7-96C2-8044A6904823}"/>
                </a:ext>
              </a:extLst>
            </p:cNvPr>
            <p:cNvSpPr txBox="1"/>
            <p:nvPr/>
          </p:nvSpPr>
          <p:spPr>
            <a:xfrm>
              <a:off x="7109236" y="4326686"/>
              <a:ext cx="2266128" cy="677108"/>
            </a:xfrm>
            <a:prstGeom prst="rect">
              <a:avLst/>
            </a:prstGeom>
            <a:noFill/>
          </p:spPr>
          <p:txBody>
            <a:bodyPr wrap="square">
              <a:spAutoFit/>
            </a:bodyPr>
            <a:lstStyle/>
            <a:p>
              <a:pPr algn="ctr"/>
              <a:r>
                <a:rPr lang="en-US" sz="3800" b="1" dirty="0">
                  <a:solidFill>
                    <a:schemeClr val="bg1"/>
                  </a:solidFill>
                  <a:latin typeface="Calibri" panose="020F0502020204030204" pitchFamily="34" charset="0"/>
                  <a:cs typeface="Arial" panose="020B0604020202020204" pitchFamily="34" charset="0"/>
                </a:rPr>
                <a:t>Continue</a:t>
              </a:r>
              <a:endParaRPr lang="en-US" sz="3800" b="1" dirty="0">
                <a:solidFill>
                  <a:schemeClr val="bg1"/>
                </a:solidFill>
              </a:endParaRPr>
            </a:p>
          </p:txBody>
        </p:sp>
        <p:sp>
          <p:nvSpPr>
            <p:cNvPr id="18" name="Rectangle 17">
              <a:extLst>
                <a:ext uri="{FF2B5EF4-FFF2-40B4-BE49-F238E27FC236}">
                  <a16:creationId xmlns:a16="http://schemas.microsoft.com/office/drawing/2014/main" id="{8A7C250A-5980-40C9-9E0D-BC2CB9BA2844}"/>
                </a:ext>
              </a:extLst>
            </p:cNvPr>
            <p:cNvSpPr/>
            <p:nvPr/>
          </p:nvSpPr>
          <p:spPr>
            <a:xfrm>
              <a:off x="7109236" y="4380144"/>
              <a:ext cx="2266128" cy="610514"/>
            </a:xfrm>
            <a:prstGeom prst="rect">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9" name="TextBox 18">
            <a:extLst>
              <a:ext uri="{FF2B5EF4-FFF2-40B4-BE49-F238E27FC236}">
                <a16:creationId xmlns:a16="http://schemas.microsoft.com/office/drawing/2014/main" id="{5C0C2D5E-CB1D-4912-B19F-332A9A6C4FE7}"/>
              </a:ext>
            </a:extLst>
          </p:cNvPr>
          <p:cNvSpPr txBox="1"/>
          <p:nvPr/>
        </p:nvSpPr>
        <p:spPr>
          <a:xfrm>
            <a:off x="863600" y="1587401"/>
            <a:ext cx="10464800" cy="2308324"/>
          </a:xfrm>
          <a:custGeom>
            <a:avLst/>
            <a:gdLst>
              <a:gd name="connsiteX0" fmla="*/ 0 w 6807199"/>
              <a:gd name="connsiteY0" fmla="*/ 0 h 3108543"/>
              <a:gd name="connsiteX1" fmla="*/ 6807199 w 6807199"/>
              <a:gd name="connsiteY1" fmla="*/ 0 h 3108543"/>
              <a:gd name="connsiteX2" fmla="*/ 6807199 w 6807199"/>
              <a:gd name="connsiteY2" fmla="*/ 3108543 h 3108543"/>
              <a:gd name="connsiteX3" fmla="*/ 0 w 6807199"/>
              <a:gd name="connsiteY3" fmla="*/ 3108543 h 3108543"/>
              <a:gd name="connsiteX4" fmla="*/ 0 w 6807199"/>
              <a:gd name="connsiteY4" fmla="*/ 0 h 3108543"/>
              <a:gd name="connsiteX0" fmla="*/ 0 w 6807199"/>
              <a:gd name="connsiteY0" fmla="*/ 0 h 3108543"/>
              <a:gd name="connsiteX1" fmla="*/ 6807199 w 6807199"/>
              <a:gd name="connsiteY1" fmla="*/ 0 h 3108543"/>
              <a:gd name="connsiteX2" fmla="*/ 6807199 w 6807199"/>
              <a:gd name="connsiteY2" fmla="*/ 3108543 h 3108543"/>
              <a:gd name="connsiteX3" fmla="*/ 0 w 6807199"/>
              <a:gd name="connsiteY3" fmla="*/ 2435443 h 3108543"/>
              <a:gd name="connsiteX4" fmla="*/ 0 w 6807199"/>
              <a:gd name="connsiteY4" fmla="*/ 0 h 3108543"/>
              <a:gd name="connsiteX0" fmla="*/ 0 w 6807199"/>
              <a:gd name="connsiteY0" fmla="*/ 0 h 3143140"/>
              <a:gd name="connsiteX1" fmla="*/ 6807199 w 6807199"/>
              <a:gd name="connsiteY1" fmla="*/ 0 h 3143140"/>
              <a:gd name="connsiteX2" fmla="*/ 6807199 w 6807199"/>
              <a:gd name="connsiteY2" fmla="*/ 3108543 h 3143140"/>
              <a:gd name="connsiteX3" fmla="*/ 13321 w 6807199"/>
              <a:gd name="connsiteY3" fmla="*/ 3143140 h 3143140"/>
              <a:gd name="connsiteX4" fmla="*/ 0 w 6807199"/>
              <a:gd name="connsiteY4" fmla="*/ 0 h 31431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07199" h="3143140">
                <a:moveTo>
                  <a:pt x="0" y="0"/>
                </a:moveTo>
                <a:lnTo>
                  <a:pt x="6807199" y="0"/>
                </a:lnTo>
                <a:lnTo>
                  <a:pt x="6807199" y="3108543"/>
                </a:lnTo>
                <a:lnTo>
                  <a:pt x="13321" y="3143140"/>
                </a:lnTo>
                <a:cubicBezTo>
                  <a:pt x="8881" y="2095427"/>
                  <a:pt x="4440" y="1047713"/>
                  <a:pt x="0" y="0"/>
                </a:cubicBezTo>
                <a:close/>
              </a:path>
            </a:pathLst>
          </a:custGeom>
          <a:noFill/>
        </p:spPr>
        <p:txBody>
          <a:bodyPr wrap="square">
            <a:spAutoFit/>
          </a:bodyPr>
          <a:lstStyle/>
          <a:p>
            <a:r>
              <a:rPr lang="en-US" sz="3600" dirty="0">
                <a:effectLst/>
                <a:latin typeface="Calibri" panose="020F0502020204030204" pitchFamily="34" charset="0"/>
                <a:ea typeface="Calibri" panose="020F0502020204030204" pitchFamily="34" charset="0"/>
                <a:cs typeface="Arial" panose="020B0604020202020204" pitchFamily="34" charset="0"/>
              </a:rPr>
              <a:t>Consider building relationships with organizations providing food support in the community, including local food banks. Once a food plan is in place, continue to question 8.</a:t>
            </a:r>
            <a:endParaRPr lang="en-US" sz="3600" dirty="0"/>
          </a:p>
        </p:txBody>
      </p:sp>
    </p:spTree>
    <p:extLst>
      <p:ext uri="{BB962C8B-B14F-4D97-AF65-F5344CB8AC3E}">
        <p14:creationId xmlns:p14="http://schemas.microsoft.com/office/powerpoint/2010/main" val="30141133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90FC4029-5C35-49C6-B114-8B9B699913B7}"/>
              </a:ext>
            </a:extLst>
          </p:cNvPr>
          <p:cNvGrpSpPr/>
          <p:nvPr/>
        </p:nvGrpSpPr>
        <p:grpSpPr>
          <a:xfrm>
            <a:off x="3826866" y="3704720"/>
            <a:ext cx="2038350" cy="707886"/>
            <a:chOff x="5410200" y="3190846"/>
            <a:chExt cx="2038350" cy="707886"/>
          </a:xfrm>
        </p:grpSpPr>
        <p:sp>
          <p:nvSpPr>
            <p:cNvPr id="21" name="Rectangle 20">
              <a:hlinkClick r:id="rId2" action="ppaction://hlinksldjump"/>
              <a:extLst>
                <a:ext uri="{FF2B5EF4-FFF2-40B4-BE49-F238E27FC236}">
                  <a16:creationId xmlns:a16="http://schemas.microsoft.com/office/drawing/2014/main" id="{84DBC0C4-84E3-4DAC-A26D-19CC97E9E489}"/>
                </a:ext>
              </a:extLst>
            </p:cNvPr>
            <p:cNvSpPr/>
            <p:nvPr/>
          </p:nvSpPr>
          <p:spPr>
            <a:xfrm>
              <a:off x="5410200" y="3211414"/>
              <a:ext cx="2038350" cy="666750"/>
            </a:xfrm>
            <a:prstGeom prst="rect">
              <a:avLst/>
            </a:prstGeom>
            <a:solidFill>
              <a:srgbClr val="004B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extBox 21">
              <a:extLst>
                <a:ext uri="{FF2B5EF4-FFF2-40B4-BE49-F238E27FC236}">
                  <a16:creationId xmlns:a16="http://schemas.microsoft.com/office/drawing/2014/main" id="{2E7AB00B-1EC5-413D-99D5-BA9E681995AB}"/>
                </a:ext>
              </a:extLst>
            </p:cNvPr>
            <p:cNvSpPr txBox="1"/>
            <p:nvPr/>
          </p:nvSpPr>
          <p:spPr>
            <a:xfrm>
              <a:off x="5949848" y="3190846"/>
              <a:ext cx="959054" cy="707886"/>
            </a:xfrm>
            <a:prstGeom prst="rect">
              <a:avLst/>
            </a:prstGeom>
            <a:noFill/>
          </p:spPr>
          <p:txBody>
            <a:bodyPr wrap="square">
              <a:spAutoFit/>
            </a:bodyPr>
            <a:lstStyle/>
            <a:p>
              <a:pPr algn="ctr"/>
              <a:r>
                <a:rPr lang="en-US" sz="4000" b="1" dirty="0">
                  <a:solidFill>
                    <a:schemeClr val="bg1"/>
                  </a:solidFill>
                  <a:effectLst/>
                  <a:latin typeface="Calibri" panose="020F0502020204030204" pitchFamily="34" charset="0"/>
                  <a:ea typeface="Calibri" panose="020F0502020204030204" pitchFamily="34" charset="0"/>
                  <a:cs typeface="Arial" panose="020B0604020202020204" pitchFamily="34" charset="0"/>
                </a:rPr>
                <a:t>YES</a:t>
              </a:r>
              <a:endParaRPr lang="en-US" sz="4000" b="1" dirty="0">
                <a:solidFill>
                  <a:schemeClr val="bg1"/>
                </a:solidFill>
              </a:endParaRPr>
            </a:p>
          </p:txBody>
        </p:sp>
        <p:sp>
          <p:nvSpPr>
            <p:cNvPr id="23" name="Rectangle 22">
              <a:extLst>
                <a:ext uri="{FF2B5EF4-FFF2-40B4-BE49-F238E27FC236}">
                  <a16:creationId xmlns:a16="http://schemas.microsoft.com/office/drawing/2014/main" id="{D2401F83-F41E-4466-809C-DE2E4DAF78A2}"/>
                </a:ext>
              </a:extLst>
            </p:cNvPr>
            <p:cNvSpPr/>
            <p:nvPr/>
          </p:nvSpPr>
          <p:spPr>
            <a:xfrm>
              <a:off x="5457825" y="3260794"/>
              <a:ext cx="1943100" cy="569378"/>
            </a:xfrm>
            <a:prstGeom prst="rect">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 name="Group 12">
            <a:extLst>
              <a:ext uri="{FF2B5EF4-FFF2-40B4-BE49-F238E27FC236}">
                <a16:creationId xmlns:a16="http://schemas.microsoft.com/office/drawing/2014/main" id="{12F8FC82-DCC2-4484-B703-2FDAE6396D30}"/>
              </a:ext>
            </a:extLst>
          </p:cNvPr>
          <p:cNvGrpSpPr/>
          <p:nvPr/>
        </p:nvGrpSpPr>
        <p:grpSpPr>
          <a:xfrm>
            <a:off x="6326785" y="3704720"/>
            <a:ext cx="2038350" cy="707886"/>
            <a:chOff x="6983019" y="7310946"/>
            <a:chExt cx="2038350" cy="707886"/>
          </a:xfrm>
        </p:grpSpPr>
        <p:sp>
          <p:nvSpPr>
            <p:cNvPr id="14" name="Rectangle 13">
              <a:extLst>
                <a:ext uri="{FF2B5EF4-FFF2-40B4-BE49-F238E27FC236}">
                  <a16:creationId xmlns:a16="http://schemas.microsoft.com/office/drawing/2014/main" id="{345C9737-D77D-48F9-B80D-5E5E318D36EF}"/>
                </a:ext>
              </a:extLst>
            </p:cNvPr>
            <p:cNvSpPr/>
            <p:nvPr/>
          </p:nvSpPr>
          <p:spPr>
            <a:xfrm>
              <a:off x="6983019" y="7331514"/>
              <a:ext cx="2038350" cy="666750"/>
            </a:xfrm>
            <a:prstGeom prst="rect">
              <a:avLst/>
            </a:prstGeom>
            <a:solidFill>
              <a:srgbClr val="004B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hlinkClick r:id="rId3" action="ppaction://hlinksldjump"/>
              <a:extLst>
                <a:ext uri="{FF2B5EF4-FFF2-40B4-BE49-F238E27FC236}">
                  <a16:creationId xmlns:a16="http://schemas.microsoft.com/office/drawing/2014/main" id="{605BECED-9C23-4249-9175-AE8FAC0975A1}"/>
                </a:ext>
              </a:extLst>
            </p:cNvPr>
            <p:cNvSpPr/>
            <p:nvPr/>
          </p:nvSpPr>
          <p:spPr>
            <a:xfrm>
              <a:off x="7030644" y="7380894"/>
              <a:ext cx="1943100" cy="569378"/>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extBox 19">
              <a:extLst>
                <a:ext uri="{FF2B5EF4-FFF2-40B4-BE49-F238E27FC236}">
                  <a16:creationId xmlns:a16="http://schemas.microsoft.com/office/drawing/2014/main" id="{1B697FE9-E38D-40FF-AFC0-94216A2B5546}"/>
                </a:ext>
              </a:extLst>
            </p:cNvPr>
            <p:cNvSpPr txBox="1"/>
            <p:nvPr/>
          </p:nvSpPr>
          <p:spPr>
            <a:xfrm>
              <a:off x="7522667" y="7310946"/>
              <a:ext cx="959054" cy="707886"/>
            </a:xfrm>
            <a:prstGeom prst="rect">
              <a:avLst/>
            </a:prstGeom>
            <a:noFill/>
          </p:spPr>
          <p:txBody>
            <a:bodyPr wrap="square">
              <a:spAutoFit/>
            </a:bodyPr>
            <a:lstStyle/>
            <a:p>
              <a:pPr algn="ctr"/>
              <a:r>
                <a:rPr lang="en-US" sz="4000" b="1" dirty="0">
                  <a:solidFill>
                    <a:srgbClr val="004B8D"/>
                  </a:solidFill>
                  <a:effectLst/>
                  <a:latin typeface="Calibri" panose="020F0502020204030204" pitchFamily="34" charset="0"/>
                  <a:ea typeface="Calibri" panose="020F0502020204030204" pitchFamily="34" charset="0"/>
                  <a:cs typeface="Arial" panose="020B0604020202020204" pitchFamily="34" charset="0"/>
                </a:rPr>
                <a:t>NO</a:t>
              </a:r>
              <a:endParaRPr lang="en-US" sz="4000" b="1" dirty="0">
                <a:solidFill>
                  <a:srgbClr val="004B8D"/>
                </a:solidFill>
              </a:endParaRPr>
            </a:p>
          </p:txBody>
        </p:sp>
      </p:grpSp>
      <p:sp>
        <p:nvSpPr>
          <p:cNvPr id="24" name="TextBox 23">
            <a:extLst>
              <a:ext uri="{FF2B5EF4-FFF2-40B4-BE49-F238E27FC236}">
                <a16:creationId xmlns:a16="http://schemas.microsoft.com/office/drawing/2014/main" id="{33F2E651-7720-45E9-974B-352E845B6A8B}"/>
              </a:ext>
            </a:extLst>
          </p:cNvPr>
          <p:cNvSpPr txBox="1"/>
          <p:nvPr/>
        </p:nvSpPr>
        <p:spPr>
          <a:xfrm>
            <a:off x="2069528" y="2037158"/>
            <a:ext cx="8052943" cy="1323439"/>
          </a:xfrm>
          <a:prstGeom prst="rect">
            <a:avLst/>
          </a:prstGeom>
          <a:noFill/>
        </p:spPr>
        <p:txBody>
          <a:bodyPr wrap="square">
            <a:spAutoFit/>
          </a:bodyPr>
          <a:lstStyle/>
          <a:p>
            <a:pPr marL="742950" indent="-742950">
              <a:buClr>
                <a:schemeClr val="tx1"/>
              </a:buClr>
              <a:buFont typeface="+mj-lt"/>
              <a:buAutoNum type="arabicPeriod"/>
            </a:pPr>
            <a:r>
              <a:rPr lang="en-US" sz="4000" b="1" dirty="0">
                <a:solidFill>
                  <a:srgbClr val="004B8D"/>
                </a:solidFill>
                <a:latin typeface="Calibri" panose="020F0502020204030204" pitchFamily="34" charset="0"/>
                <a:ea typeface="Calibri" panose="020F0502020204030204" pitchFamily="34" charset="0"/>
                <a:cs typeface="Arial" panose="020B0604020202020204" pitchFamily="34" charset="0"/>
              </a:rPr>
              <a:t>Have agricultural workers already arrived at the farm?</a:t>
            </a:r>
          </a:p>
        </p:txBody>
      </p:sp>
    </p:spTree>
    <p:extLst>
      <p:ext uri="{BB962C8B-B14F-4D97-AF65-F5344CB8AC3E}">
        <p14:creationId xmlns:p14="http://schemas.microsoft.com/office/powerpoint/2010/main" val="26343594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90FC4029-5C35-49C6-B114-8B9B699913B7}"/>
              </a:ext>
            </a:extLst>
          </p:cNvPr>
          <p:cNvGrpSpPr/>
          <p:nvPr/>
        </p:nvGrpSpPr>
        <p:grpSpPr>
          <a:xfrm>
            <a:off x="3826865" y="4076700"/>
            <a:ext cx="2038350" cy="707886"/>
            <a:chOff x="5410200" y="3190846"/>
            <a:chExt cx="2038350" cy="707886"/>
          </a:xfrm>
        </p:grpSpPr>
        <p:sp>
          <p:nvSpPr>
            <p:cNvPr id="21" name="Rectangle 20">
              <a:hlinkClick r:id="rId2" action="ppaction://hlinksldjump"/>
              <a:extLst>
                <a:ext uri="{FF2B5EF4-FFF2-40B4-BE49-F238E27FC236}">
                  <a16:creationId xmlns:a16="http://schemas.microsoft.com/office/drawing/2014/main" id="{84DBC0C4-84E3-4DAC-A26D-19CC97E9E489}"/>
                </a:ext>
              </a:extLst>
            </p:cNvPr>
            <p:cNvSpPr/>
            <p:nvPr/>
          </p:nvSpPr>
          <p:spPr>
            <a:xfrm>
              <a:off x="5410200" y="3211414"/>
              <a:ext cx="2038350" cy="666750"/>
            </a:xfrm>
            <a:prstGeom prst="rect">
              <a:avLst/>
            </a:prstGeom>
            <a:solidFill>
              <a:srgbClr val="004B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extBox 21">
              <a:extLst>
                <a:ext uri="{FF2B5EF4-FFF2-40B4-BE49-F238E27FC236}">
                  <a16:creationId xmlns:a16="http://schemas.microsoft.com/office/drawing/2014/main" id="{2E7AB00B-1EC5-413D-99D5-BA9E681995AB}"/>
                </a:ext>
              </a:extLst>
            </p:cNvPr>
            <p:cNvSpPr txBox="1"/>
            <p:nvPr/>
          </p:nvSpPr>
          <p:spPr>
            <a:xfrm>
              <a:off x="5949848" y="3190846"/>
              <a:ext cx="959054" cy="707886"/>
            </a:xfrm>
            <a:prstGeom prst="rect">
              <a:avLst/>
            </a:prstGeom>
            <a:noFill/>
          </p:spPr>
          <p:txBody>
            <a:bodyPr wrap="square">
              <a:spAutoFit/>
            </a:bodyPr>
            <a:lstStyle/>
            <a:p>
              <a:pPr algn="ctr"/>
              <a:r>
                <a:rPr lang="en-US" sz="4000" b="1" dirty="0">
                  <a:solidFill>
                    <a:schemeClr val="bg1"/>
                  </a:solidFill>
                  <a:effectLst/>
                  <a:latin typeface="Calibri" panose="020F0502020204030204" pitchFamily="34" charset="0"/>
                  <a:ea typeface="Calibri" panose="020F0502020204030204" pitchFamily="34" charset="0"/>
                  <a:cs typeface="Arial" panose="020B0604020202020204" pitchFamily="34" charset="0"/>
                </a:rPr>
                <a:t>YES</a:t>
              </a:r>
              <a:endParaRPr lang="en-US" sz="4000" b="1" dirty="0">
                <a:solidFill>
                  <a:schemeClr val="bg1"/>
                </a:solidFill>
              </a:endParaRPr>
            </a:p>
          </p:txBody>
        </p:sp>
        <p:sp>
          <p:nvSpPr>
            <p:cNvPr id="23" name="Rectangle 22">
              <a:extLst>
                <a:ext uri="{FF2B5EF4-FFF2-40B4-BE49-F238E27FC236}">
                  <a16:creationId xmlns:a16="http://schemas.microsoft.com/office/drawing/2014/main" id="{D2401F83-F41E-4466-809C-DE2E4DAF78A2}"/>
                </a:ext>
              </a:extLst>
            </p:cNvPr>
            <p:cNvSpPr/>
            <p:nvPr/>
          </p:nvSpPr>
          <p:spPr>
            <a:xfrm>
              <a:off x="5457825" y="3260794"/>
              <a:ext cx="1943100" cy="569378"/>
            </a:xfrm>
            <a:prstGeom prst="rect">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 name="Group 12">
            <a:extLst>
              <a:ext uri="{FF2B5EF4-FFF2-40B4-BE49-F238E27FC236}">
                <a16:creationId xmlns:a16="http://schemas.microsoft.com/office/drawing/2014/main" id="{12F8FC82-DCC2-4484-B703-2FDAE6396D30}"/>
              </a:ext>
            </a:extLst>
          </p:cNvPr>
          <p:cNvGrpSpPr/>
          <p:nvPr/>
        </p:nvGrpSpPr>
        <p:grpSpPr>
          <a:xfrm>
            <a:off x="6326784" y="4076700"/>
            <a:ext cx="2038350" cy="707886"/>
            <a:chOff x="6983019" y="7310946"/>
            <a:chExt cx="2038350" cy="707886"/>
          </a:xfrm>
        </p:grpSpPr>
        <p:sp>
          <p:nvSpPr>
            <p:cNvPr id="14" name="Rectangle 13">
              <a:extLst>
                <a:ext uri="{FF2B5EF4-FFF2-40B4-BE49-F238E27FC236}">
                  <a16:creationId xmlns:a16="http://schemas.microsoft.com/office/drawing/2014/main" id="{345C9737-D77D-48F9-B80D-5E5E318D36EF}"/>
                </a:ext>
              </a:extLst>
            </p:cNvPr>
            <p:cNvSpPr/>
            <p:nvPr/>
          </p:nvSpPr>
          <p:spPr>
            <a:xfrm>
              <a:off x="6983019" y="7331514"/>
              <a:ext cx="2038350" cy="666750"/>
            </a:xfrm>
            <a:prstGeom prst="rect">
              <a:avLst/>
            </a:prstGeom>
            <a:solidFill>
              <a:srgbClr val="004B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hlinkClick r:id="rId3" action="ppaction://hlinksldjump"/>
              <a:extLst>
                <a:ext uri="{FF2B5EF4-FFF2-40B4-BE49-F238E27FC236}">
                  <a16:creationId xmlns:a16="http://schemas.microsoft.com/office/drawing/2014/main" id="{605BECED-9C23-4249-9175-AE8FAC0975A1}"/>
                </a:ext>
              </a:extLst>
            </p:cNvPr>
            <p:cNvSpPr/>
            <p:nvPr/>
          </p:nvSpPr>
          <p:spPr>
            <a:xfrm>
              <a:off x="7030644" y="7380894"/>
              <a:ext cx="1943100" cy="569378"/>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extBox 19">
              <a:extLst>
                <a:ext uri="{FF2B5EF4-FFF2-40B4-BE49-F238E27FC236}">
                  <a16:creationId xmlns:a16="http://schemas.microsoft.com/office/drawing/2014/main" id="{1B697FE9-E38D-40FF-AFC0-94216A2B5546}"/>
                </a:ext>
              </a:extLst>
            </p:cNvPr>
            <p:cNvSpPr txBox="1"/>
            <p:nvPr/>
          </p:nvSpPr>
          <p:spPr>
            <a:xfrm>
              <a:off x="7522667" y="7310946"/>
              <a:ext cx="959054" cy="707886"/>
            </a:xfrm>
            <a:prstGeom prst="rect">
              <a:avLst/>
            </a:prstGeom>
            <a:noFill/>
          </p:spPr>
          <p:txBody>
            <a:bodyPr wrap="square">
              <a:spAutoFit/>
            </a:bodyPr>
            <a:lstStyle/>
            <a:p>
              <a:pPr algn="ctr"/>
              <a:r>
                <a:rPr lang="en-US" sz="4000" b="1" dirty="0">
                  <a:solidFill>
                    <a:srgbClr val="004B8D"/>
                  </a:solidFill>
                  <a:effectLst/>
                  <a:latin typeface="Calibri" panose="020F0502020204030204" pitchFamily="34" charset="0"/>
                  <a:ea typeface="Calibri" panose="020F0502020204030204" pitchFamily="34" charset="0"/>
                  <a:cs typeface="Arial" panose="020B0604020202020204" pitchFamily="34" charset="0"/>
                </a:rPr>
                <a:t>NO</a:t>
              </a:r>
              <a:endParaRPr lang="en-US" sz="4000" b="1" dirty="0">
                <a:solidFill>
                  <a:srgbClr val="004B8D"/>
                </a:solidFill>
              </a:endParaRPr>
            </a:p>
          </p:txBody>
        </p:sp>
      </p:grpSp>
      <p:sp>
        <p:nvSpPr>
          <p:cNvPr id="6" name="TextBox 5">
            <a:extLst>
              <a:ext uri="{FF2B5EF4-FFF2-40B4-BE49-F238E27FC236}">
                <a16:creationId xmlns:a16="http://schemas.microsoft.com/office/drawing/2014/main" id="{962E59DC-A10D-43C3-AEBE-041833FD7DAD}"/>
              </a:ext>
            </a:extLst>
          </p:cNvPr>
          <p:cNvSpPr txBox="1"/>
          <p:nvPr/>
        </p:nvSpPr>
        <p:spPr>
          <a:xfrm>
            <a:off x="1372808" y="3238370"/>
            <a:ext cx="10029825" cy="407035"/>
          </a:xfrm>
          <a:prstGeom prst="rect">
            <a:avLst/>
          </a:prstGeom>
          <a:noFill/>
        </p:spPr>
        <p:txBody>
          <a:bodyPr wrap="square">
            <a:spAutoFit/>
          </a:bodyPr>
          <a:lstStyle/>
          <a:p>
            <a:pPr marL="0" marR="0">
              <a:lnSpc>
                <a:spcPct val="107000"/>
              </a:lnSpc>
              <a:spcBef>
                <a:spcPts val="0"/>
              </a:spcBef>
              <a:spcAft>
                <a:spcPts val="800"/>
              </a:spcAft>
            </a:pPr>
            <a:r>
              <a:rPr lang="en-US" sz="2000" i="1" dirty="0">
                <a:effectLst/>
                <a:latin typeface="Calibri" panose="020F0502020204030204" pitchFamily="34" charset="0"/>
                <a:ea typeface="Calibri" panose="020F0502020204030204" pitchFamily="34" charset="0"/>
                <a:cs typeface="Arial" panose="020B0604020202020204" pitchFamily="34" charset="0"/>
              </a:rPr>
              <a:t>Regular check-ins on workers in isolation are strongly encouraged. </a:t>
            </a:r>
          </a:p>
        </p:txBody>
      </p:sp>
      <p:sp>
        <p:nvSpPr>
          <p:cNvPr id="24" name="TextBox 23">
            <a:extLst>
              <a:ext uri="{FF2B5EF4-FFF2-40B4-BE49-F238E27FC236}">
                <a16:creationId xmlns:a16="http://schemas.microsoft.com/office/drawing/2014/main" id="{33F2E651-7720-45E9-974B-352E845B6A8B}"/>
              </a:ext>
            </a:extLst>
          </p:cNvPr>
          <p:cNvSpPr txBox="1"/>
          <p:nvPr/>
        </p:nvSpPr>
        <p:spPr>
          <a:xfrm>
            <a:off x="917954" y="1574551"/>
            <a:ext cx="10356093" cy="1615827"/>
          </a:xfrm>
          <a:prstGeom prst="rect">
            <a:avLst/>
          </a:prstGeom>
          <a:noFill/>
        </p:spPr>
        <p:txBody>
          <a:bodyPr wrap="square">
            <a:spAutoFit/>
          </a:bodyPr>
          <a:lstStyle/>
          <a:p>
            <a:pPr marL="514350" indent="-514350">
              <a:buClr>
                <a:schemeClr val="tx1"/>
              </a:buClr>
              <a:buFont typeface="+mj-lt"/>
              <a:buAutoNum type="arabicPeriod" startAt="8"/>
            </a:pPr>
            <a:r>
              <a:rPr lang="en-US" sz="3300" b="1" dirty="0">
                <a:solidFill>
                  <a:srgbClr val="004B8D"/>
                </a:solidFill>
                <a:effectLst/>
                <a:latin typeface="Calibri" panose="020F0502020204030204" pitchFamily="34" charset="0"/>
                <a:ea typeface="Calibri" panose="020F0502020204030204" pitchFamily="34" charset="0"/>
                <a:cs typeface="Arial" panose="020B0604020202020204" pitchFamily="34" charset="0"/>
              </a:rPr>
              <a:t>Are plans in place to check in on COVID-19-positive workers/families in isolation and to ensure access to medical care when needed?</a:t>
            </a:r>
            <a:endParaRPr lang="en-US" sz="3300" b="1" dirty="0">
              <a:solidFill>
                <a:srgbClr val="004B8D"/>
              </a:solidFill>
            </a:endParaRPr>
          </a:p>
        </p:txBody>
      </p:sp>
    </p:spTree>
    <p:extLst>
      <p:ext uri="{BB962C8B-B14F-4D97-AF65-F5344CB8AC3E}">
        <p14:creationId xmlns:p14="http://schemas.microsoft.com/office/powerpoint/2010/main" val="12080546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A38E9DED-29AF-4EAD-BB6D-206013B80094}"/>
              </a:ext>
            </a:extLst>
          </p:cNvPr>
          <p:cNvGrpSpPr/>
          <p:nvPr/>
        </p:nvGrpSpPr>
        <p:grpSpPr>
          <a:xfrm>
            <a:off x="4907394" y="5295534"/>
            <a:ext cx="2377212" cy="715481"/>
            <a:chOff x="7053694" y="4326686"/>
            <a:chExt cx="2377212" cy="715481"/>
          </a:xfrm>
        </p:grpSpPr>
        <p:sp>
          <p:nvSpPr>
            <p:cNvPr id="15" name="Rectangle 14">
              <a:hlinkClick r:id="rId2" action="ppaction://hlinksldjump"/>
              <a:extLst>
                <a:ext uri="{FF2B5EF4-FFF2-40B4-BE49-F238E27FC236}">
                  <a16:creationId xmlns:a16="http://schemas.microsoft.com/office/drawing/2014/main" id="{CBD8F8FE-15D2-4579-827B-6D7CFE050C3B}"/>
                </a:ext>
              </a:extLst>
            </p:cNvPr>
            <p:cNvSpPr/>
            <p:nvPr/>
          </p:nvSpPr>
          <p:spPr>
            <a:xfrm>
              <a:off x="7053694" y="4327247"/>
              <a:ext cx="2377212" cy="714920"/>
            </a:xfrm>
            <a:prstGeom prst="rect">
              <a:avLst/>
            </a:prstGeom>
            <a:solidFill>
              <a:srgbClr val="004B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1D2E8040-9E77-4AC7-96C2-8044A6904823}"/>
                </a:ext>
              </a:extLst>
            </p:cNvPr>
            <p:cNvSpPr txBox="1"/>
            <p:nvPr/>
          </p:nvSpPr>
          <p:spPr>
            <a:xfrm>
              <a:off x="7109236" y="4326686"/>
              <a:ext cx="2266128" cy="677108"/>
            </a:xfrm>
            <a:prstGeom prst="rect">
              <a:avLst/>
            </a:prstGeom>
            <a:noFill/>
          </p:spPr>
          <p:txBody>
            <a:bodyPr wrap="square">
              <a:spAutoFit/>
            </a:bodyPr>
            <a:lstStyle/>
            <a:p>
              <a:pPr algn="ctr"/>
              <a:r>
                <a:rPr lang="en-US" sz="3800" b="1" dirty="0">
                  <a:solidFill>
                    <a:schemeClr val="bg1"/>
                  </a:solidFill>
                  <a:latin typeface="Calibri" panose="020F0502020204030204" pitchFamily="34" charset="0"/>
                  <a:cs typeface="Arial" panose="020B0604020202020204" pitchFamily="34" charset="0"/>
                </a:rPr>
                <a:t>Continue</a:t>
              </a:r>
              <a:endParaRPr lang="en-US" sz="3800" b="1" dirty="0">
                <a:solidFill>
                  <a:schemeClr val="bg1"/>
                </a:solidFill>
              </a:endParaRPr>
            </a:p>
          </p:txBody>
        </p:sp>
        <p:sp>
          <p:nvSpPr>
            <p:cNvPr id="18" name="Rectangle 17">
              <a:extLst>
                <a:ext uri="{FF2B5EF4-FFF2-40B4-BE49-F238E27FC236}">
                  <a16:creationId xmlns:a16="http://schemas.microsoft.com/office/drawing/2014/main" id="{8A7C250A-5980-40C9-9E0D-BC2CB9BA2844}"/>
                </a:ext>
              </a:extLst>
            </p:cNvPr>
            <p:cNvSpPr/>
            <p:nvPr/>
          </p:nvSpPr>
          <p:spPr>
            <a:xfrm>
              <a:off x="7109236" y="4380144"/>
              <a:ext cx="2266128" cy="610514"/>
            </a:xfrm>
            <a:prstGeom prst="rect">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9" name="TextBox 18">
            <a:extLst>
              <a:ext uri="{FF2B5EF4-FFF2-40B4-BE49-F238E27FC236}">
                <a16:creationId xmlns:a16="http://schemas.microsoft.com/office/drawing/2014/main" id="{5C0C2D5E-CB1D-4912-B19F-332A9A6C4FE7}"/>
              </a:ext>
            </a:extLst>
          </p:cNvPr>
          <p:cNvSpPr txBox="1"/>
          <p:nvPr/>
        </p:nvSpPr>
        <p:spPr>
          <a:xfrm>
            <a:off x="1095375" y="541368"/>
            <a:ext cx="10001250" cy="4401205"/>
          </a:xfrm>
          <a:custGeom>
            <a:avLst/>
            <a:gdLst>
              <a:gd name="connsiteX0" fmla="*/ 0 w 6807199"/>
              <a:gd name="connsiteY0" fmla="*/ 0 h 3108543"/>
              <a:gd name="connsiteX1" fmla="*/ 6807199 w 6807199"/>
              <a:gd name="connsiteY1" fmla="*/ 0 h 3108543"/>
              <a:gd name="connsiteX2" fmla="*/ 6807199 w 6807199"/>
              <a:gd name="connsiteY2" fmla="*/ 3108543 h 3108543"/>
              <a:gd name="connsiteX3" fmla="*/ 0 w 6807199"/>
              <a:gd name="connsiteY3" fmla="*/ 3108543 h 3108543"/>
              <a:gd name="connsiteX4" fmla="*/ 0 w 6807199"/>
              <a:gd name="connsiteY4" fmla="*/ 0 h 3108543"/>
              <a:gd name="connsiteX0" fmla="*/ 0 w 6807199"/>
              <a:gd name="connsiteY0" fmla="*/ 0 h 3108543"/>
              <a:gd name="connsiteX1" fmla="*/ 6807199 w 6807199"/>
              <a:gd name="connsiteY1" fmla="*/ 0 h 3108543"/>
              <a:gd name="connsiteX2" fmla="*/ 6807199 w 6807199"/>
              <a:gd name="connsiteY2" fmla="*/ 3108543 h 3108543"/>
              <a:gd name="connsiteX3" fmla="*/ 0 w 6807199"/>
              <a:gd name="connsiteY3" fmla="*/ 2435443 h 3108543"/>
              <a:gd name="connsiteX4" fmla="*/ 0 w 6807199"/>
              <a:gd name="connsiteY4" fmla="*/ 0 h 3108543"/>
              <a:gd name="connsiteX0" fmla="*/ 0 w 6807199"/>
              <a:gd name="connsiteY0" fmla="*/ 0 h 3143140"/>
              <a:gd name="connsiteX1" fmla="*/ 6807199 w 6807199"/>
              <a:gd name="connsiteY1" fmla="*/ 0 h 3143140"/>
              <a:gd name="connsiteX2" fmla="*/ 6807199 w 6807199"/>
              <a:gd name="connsiteY2" fmla="*/ 3108543 h 3143140"/>
              <a:gd name="connsiteX3" fmla="*/ 13321 w 6807199"/>
              <a:gd name="connsiteY3" fmla="*/ 3143140 h 3143140"/>
              <a:gd name="connsiteX4" fmla="*/ 0 w 6807199"/>
              <a:gd name="connsiteY4" fmla="*/ 0 h 31431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07199" h="3143140">
                <a:moveTo>
                  <a:pt x="0" y="0"/>
                </a:moveTo>
                <a:lnTo>
                  <a:pt x="6807199" y="0"/>
                </a:lnTo>
                <a:lnTo>
                  <a:pt x="6807199" y="3108543"/>
                </a:lnTo>
                <a:lnTo>
                  <a:pt x="13321" y="3143140"/>
                </a:lnTo>
                <a:cubicBezTo>
                  <a:pt x="8881" y="2095427"/>
                  <a:pt x="4440" y="1047713"/>
                  <a:pt x="0" y="0"/>
                </a:cubicBezTo>
                <a:close/>
              </a:path>
            </a:pathLst>
          </a:custGeom>
          <a:noFill/>
        </p:spPr>
        <p:txBody>
          <a:bodyPr wrap="square">
            <a:spAutoFit/>
          </a:bodyPr>
          <a:lstStyle/>
          <a:p>
            <a:r>
              <a:rPr lang="en-US" sz="2800" dirty="0">
                <a:effectLst/>
                <a:latin typeface="Calibri" panose="020F0502020204030204" pitchFamily="34" charset="0"/>
                <a:ea typeface="Calibri" panose="020F0502020204030204" pitchFamily="34" charset="0"/>
                <a:cs typeface="Arial" panose="020B0604020202020204" pitchFamily="34" charset="0"/>
              </a:rPr>
              <a:t>Those providing the check-ins may be those delivering food. Proper protocol to ensure those checking in are not exposed (I.e., staying six feet away, with a mask on, outside if possible) should be in place. Workers should be provided with internet connection for telehealth appointments and with self-monitoring equipment such as automatic blood pressure cuffs, pulse oximeters and thermometers. Some or all of these medical supplies may be secured by working with community health centers, health departments, and community organizations. Once a check-in and medical care plan is in place, continue to question 9.</a:t>
            </a:r>
            <a:endParaRPr lang="en-US" sz="2800" dirty="0"/>
          </a:p>
        </p:txBody>
      </p:sp>
    </p:spTree>
    <p:extLst>
      <p:ext uri="{BB962C8B-B14F-4D97-AF65-F5344CB8AC3E}">
        <p14:creationId xmlns:p14="http://schemas.microsoft.com/office/powerpoint/2010/main" val="32843588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90FC4029-5C35-49C6-B114-8B9B699913B7}"/>
              </a:ext>
            </a:extLst>
          </p:cNvPr>
          <p:cNvGrpSpPr/>
          <p:nvPr/>
        </p:nvGrpSpPr>
        <p:grpSpPr>
          <a:xfrm>
            <a:off x="3826865" y="4607496"/>
            <a:ext cx="2038350" cy="707886"/>
            <a:chOff x="5410200" y="3190846"/>
            <a:chExt cx="2038350" cy="707886"/>
          </a:xfrm>
        </p:grpSpPr>
        <p:sp>
          <p:nvSpPr>
            <p:cNvPr id="21" name="Rectangle 20">
              <a:hlinkClick r:id="rId2" action="ppaction://hlinksldjump"/>
              <a:extLst>
                <a:ext uri="{FF2B5EF4-FFF2-40B4-BE49-F238E27FC236}">
                  <a16:creationId xmlns:a16="http://schemas.microsoft.com/office/drawing/2014/main" id="{84DBC0C4-84E3-4DAC-A26D-19CC97E9E489}"/>
                </a:ext>
              </a:extLst>
            </p:cNvPr>
            <p:cNvSpPr/>
            <p:nvPr/>
          </p:nvSpPr>
          <p:spPr>
            <a:xfrm>
              <a:off x="5410200" y="3211414"/>
              <a:ext cx="2038350" cy="666750"/>
            </a:xfrm>
            <a:prstGeom prst="rect">
              <a:avLst/>
            </a:prstGeom>
            <a:solidFill>
              <a:srgbClr val="004B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extBox 21">
              <a:extLst>
                <a:ext uri="{FF2B5EF4-FFF2-40B4-BE49-F238E27FC236}">
                  <a16:creationId xmlns:a16="http://schemas.microsoft.com/office/drawing/2014/main" id="{2E7AB00B-1EC5-413D-99D5-BA9E681995AB}"/>
                </a:ext>
              </a:extLst>
            </p:cNvPr>
            <p:cNvSpPr txBox="1"/>
            <p:nvPr/>
          </p:nvSpPr>
          <p:spPr>
            <a:xfrm>
              <a:off x="5949848" y="3190846"/>
              <a:ext cx="959054" cy="707886"/>
            </a:xfrm>
            <a:prstGeom prst="rect">
              <a:avLst/>
            </a:prstGeom>
            <a:noFill/>
          </p:spPr>
          <p:txBody>
            <a:bodyPr wrap="square">
              <a:spAutoFit/>
            </a:bodyPr>
            <a:lstStyle/>
            <a:p>
              <a:pPr algn="ctr"/>
              <a:r>
                <a:rPr lang="en-US" sz="4000" b="1" dirty="0">
                  <a:solidFill>
                    <a:schemeClr val="bg1"/>
                  </a:solidFill>
                  <a:effectLst/>
                  <a:latin typeface="Calibri" panose="020F0502020204030204" pitchFamily="34" charset="0"/>
                  <a:ea typeface="Calibri" panose="020F0502020204030204" pitchFamily="34" charset="0"/>
                  <a:cs typeface="Arial" panose="020B0604020202020204" pitchFamily="34" charset="0"/>
                </a:rPr>
                <a:t>YES</a:t>
              </a:r>
              <a:endParaRPr lang="en-US" sz="4000" b="1" dirty="0">
                <a:solidFill>
                  <a:schemeClr val="bg1"/>
                </a:solidFill>
              </a:endParaRPr>
            </a:p>
          </p:txBody>
        </p:sp>
        <p:sp>
          <p:nvSpPr>
            <p:cNvPr id="23" name="Rectangle 22">
              <a:extLst>
                <a:ext uri="{FF2B5EF4-FFF2-40B4-BE49-F238E27FC236}">
                  <a16:creationId xmlns:a16="http://schemas.microsoft.com/office/drawing/2014/main" id="{D2401F83-F41E-4466-809C-DE2E4DAF78A2}"/>
                </a:ext>
              </a:extLst>
            </p:cNvPr>
            <p:cNvSpPr/>
            <p:nvPr/>
          </p:nvSpPr>
          <p:spPr>
            <a:xfrm>
              <a:off x="5457825" y="3260794"/>
              <a:ext cx="1943100" cy="569378"/>
            </a:xfrm>
            <a:prstGeom prst="rect">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 name="Group 12">
            <a:extLst>
              <a:ext uri="{FF2B5EF4-FFF2-40B4-BE49-F238E27FC236}">
                <a16:creationId xmlns:a16="http://schemas.microsoft.com/office/drawing/2014/main" id="{12F8FC82-DCC2-4484-B703-2FDAE6396D30}"/>
              </a:ext>
            </a:extLst>
          </p:cNvPr>
          <p:cNvGrpSpPr/>
          <p:nvPr/>
        </p:nvGrpSpPr>
        <p:grpSpPr>
          <a:xfrm>
            <a:off x="6326784" y="4607496"/>
            <a:ext cx="2038350" cy="707886"/>
            <a:chOff x="6983019" y="7310946"/>
            <a:chExt cx="2038350" cy="707886"/>
          </a:xfrm>
        </p:grpSpPr>
        <p:sp>
          <p:nvSpPr>
            <p:cNvPr id="14" name="Rectangle 13">
              <a:extLst>
                <a:ext uri="{FF2B5EF4-FFF2-40B4-BE49-F238E27FC236}">
                  <a16:creationId xmlns:a16="http://schemas.microsoft.com/office/drawing/2014/main" id="{345C9737-D77D-48F9-B80D-5E5E318D36EF}"/>
                </a:ext>
              </a:extLst>
            </p:cNvPr>
            <p:cNvSpPr/>
            <p:nvPr/>
          </p:nvSpPr>
          <p:spPr>
            <a:xfrm>
              <a:off x="6983019" y="7331514"/>
              <a:ext cx="2038350" cy="666750"/>
            </a:xfrm>
            <a:prstGeom prst="rect">
              <a:avLst/>
            </a:prstGeom>
            <a:solidFill>
              <a:srgbClr val="004B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hlinkClick r:id="rId3" action="ppaction://hlinksldjump"/>
              <a:extLst>
                <a:ext uri="{FF2B5EF4-FFF2-40B4-BE49-F238E27FC236}">
                  <a16:creationId xmlns:a16="http://schemas.microsoft.com/office/drawing/2014/main" id="{605BECED-9C23-4249-9175-AE8FAC0975A1}"/>
                </a:ext>
              </a:extLst>
            </p:cNvPr>
            <p:cNvSpPr/>
            <p:nvPr/>
          </p:nvSpPr>
          <p:spPr>
            <a:xfrm>
              <a:off x="7030644" y="7380894"/>
              <a:ext cx="1943100" cy="569378"/>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extBox 19">
              <a:extLst>
                <a:ext uri="{FF2B5EF4-FFF2-40B4-BE49-F238E27FC236}">
                  <a16:creationId xmlns:a16="http://schemas.microsoft.com/office/drawing/2014/main" id="{1B697FE9-E38D-40FF-AFC0-94216A2B5546}"/>
                </a:ext>
              </a:extLst>
            </p:cNvPr>
            <p:cNvSpPr txBox="1"/>
            <p:nvPr/>
          </p:nvSpPr>
          <p:spPr>
            <a:xfrm>
              <a:off x="7522667" y="7310946"/>
              <a:ext cx="959054" cy="707886"/>
            </a:xfrm>
            <a:prstGeom prst="rect">
              <a:avLst/>
            </a:prstGeom>
            <a:noFill/>
          </p:spPr>
          <p:txBody>
            <a:bodyPr wrap="square">
              <a:spAutoFit/>
            </a:bodyPr>
            <a:lstStyle/>
            <a:p>
              <a:pPr algn="ctr"/>
              <a:r>
                <a:rPr lang="en-US" sz="4000" b="1" dirty="0">
                  <a:solidFill>
                    <a:srgbClr val="004B8D"/>
                  </a:solidFill>
                  <a:effectLst/>
                  <a:latin typeface="Calibri" panose="020F0502020204030204" pitchFamily="34" charset="0"/>
                  <a:ea typeface="Calibri" panose="020F0502020204030204" pitchFamily="34" charset="0"/>
                  <a:cs typeface="Arial" panose="020B0604020202020204" pitchFamily="34" charset="0"/>
                </a:rPr>
                <a:t>NO</a:t>
              </a:r>
              <a:endParaRPr lang="en-US" sz="4000" b="1" dirty="0">
                <a:solidFill>
                  <a:srgbClr val="004B8D"/>
                </a:solidFill>
              </a:endParaRPr>
            </a:p>
          </p:txBody>
        </p:sp>
      </p:grpSp>
      <p:sp>
        <p:nvSpPr>
          <p:cNvPr id="6" name="TextBox 5">
            <a:extLst>
              <a:ext uri="{FF2B5EF4-FFF2-40B4-BE49-F238E27FC236}">
                <a16:creationId xmlns:a16="http://schemas.microsoft.com/office/drawing/2014/main" id="{962E59DC-A10D-43C3-AEBE-041833FD7DAD}"/>
              </a:ext>
            </a:extLst>
          </p:cNvPr>
          <p:cNvSpPr txBox="1"/>
          <p:nvPr/>
        </p:nvSpPr>
        <p:spPr>
          <a:xfrm>
            <a:off x="1750021" y="3478380"/>
            <a:ext cx="9248775" cy="736355"/>
          </a:xfrm>
          <a:prstGeom prst="rect">
            <a:avLst/>
          </a:prstGeom>
          <a:noFill/>
        </p:spPr>
        <p:txBody>
          <a:bodyPr wrap="square">
            <a:spAutoFit/>
          </a:bodyPr>
          <a:lstStyle/>
          <a:p>
            <a:pPr marL="0" marR="0">
              <a:lnSpc>
                <a:spcPct val="107000"/>
              </a:lnSpc>
              <a:spcBef>
                <a:spcPts val="0"/>
              </a:spcBef>
              <a:spcAft>
                <a:spcPts val="800"/>
              </a:spcAft>
            </a:pPr>
            <a:r>
              <a:rPr lang="en-US" sz="2000" i="1" dirty="0">
                <a:effectLst/>
                <a:latin typeface="Calibri" panose="020F0502020204030204" pitchFamily="34" charset="0"/>
                <a:ea typeface="Calibri" panose="020F0502020204030204" pitchFamily="34" charset="0"/>
                <a:cs typeface="Arial" panose="020B0604020202020204" pitchFamily="34" charset="0"/>
              </a:rPr>
              <a:t>MCN strongly encourages farms to provide wage relief to agricultural workers who test positive for COVID-19 and do not qualify for wage relief from federal or other programs.</a:t>
            </a:r>
          </a:p>
        </p:txBody>
      </p:sp>
      <p:sp>
        <p:nvSpPr>
          <p:cNvPr id="24" name="TextBox 23">
            <a:extLst>
              <a:ext uri="{FF2B5EF4-FFF2-40B4-BE49-F238E27FC236}">
                <a16:creationId xmlns:a16="http://schemas.microsoft.com/office/drawing/2014/main" id="{33F2E651-7720-45E9-974B-352E845B6A8B}"/>
              </a:ext>
            </a:extLst>
          </p:cNvPr>
          <p:cNvSpPr txBox="1"/>
          <p:nvPr/>
        </p:nvSpPr>
        <p:spPr>
          <a:xfrm>
            <a:off x="1201927" y="1305342"/>
            <a:ext cx="9788146" cy="2123658"/>
          </a:xfrm>
          <a:prstGeom prst="rect">
            <a:avLst/>
          </a:prstGeom>
          <a:noFill/>
        </p:spPr>
        <p:txBody>
          <a:bodyPr wrap="square">
            <a:spAutoFit/>
          </a:bodyPr>
          <a:lstStyle/>
          <a:p>
            <a:pPr marL="514350" indent="-514350">
              <a:buClr>
                <a:schemeClr val="tx1"/>
              </a:buClr>
              <a:buFont typeface="+mj-lt"/>
              <a:buAutoNum type="arabicPeriod" startAt="9"/>
            </a:pPr>
            <a:r>
              <a:rPr lang="en-US" sz="3300" b="1" dirty="0">
                <a:solidFill>
                  <a:srgbClr val="004B8D"/>
                </a:solidFill>
                <a:effectLst/>
                <a:latin typeface="Calibri" panose="020F0502020204030204" pitchFamily="34" charset="0"/>
                <a:ea typeface="Calibri" panose="020F0502020204030204" pitchFamily="34" charset="0"/>
                <a:cs typeface="Arial" panose="020B0604020202020204" pitchFamily="34" charset="0"/>
              </a:rPr>
              <a:t>Is wage relief to be provided for COVID-19 positive workers who are in isolation or quarantine, who are ineligible to receive wage relief from federal or </a:t>
            </a:r>
            <a:br>
              <a:rPr lang="en-US" sz="3300" b="1" dirty="0">
                <a:solidFill>
                  <a:srgbClr val="004B8D"/>
                </a:solidFill>
                <a:effectLst/>
                <a:latin typeface="Calibri" panose="020F0502020204030204" pitchFamily="34" charset="0"/>
                <a:ea typeface="Calibri" panose="020F0502020204030204" pitchFamily="34" charset="0"/>
                <a:cs typeface="Arial" panose="020B0604020202020204" pitchFamily="34" charset="0"/>
              </a:rPr>
            </a:br>
            <a:r>
              <a:rPr lang="en-US" sz="3300" b="1" dirty="0">
                <a:solidFill>
                  <a:srgbClr val="004B8D"/>
                </a:solidFill>
                <a:effectLst/>
                <a:latin typeface="Calibri" panose="020F0502020204030204" pitchFamily="34" charset="0"/>
                <a:ea typeface="Calibri" panose="020F0502020204030204" pitchFamily="34" charset="0"/>
                <a:cs typeface="Arial" panose="020B0604020202020204" pitchFamily="34" charset="0"/>
              </a:rPr>
              <a:t>other programs?</a:t>
            </a:r>
            <a:endParaRPr lang="en-US" sz="3300" b="1" dirty="0">
              <a:solidFill>
                <a:srgbClr val="004B8D"/>
              </a:solidFill>
            </a:endParaRPr>
          </a:p>
        </p:txBody>
      </p:sp>
    </p:spTree>
    <p:extLst>
      <p:ext uri="{BB962C8B-B14F-4D97-AF65-F5344CB8AC3E}">
        <p14:creationId xmlns:p14="http://schemas.microsoft.com/office/powerpoint/2010/main" val="22903648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A38E9DED-29AF-4EAD-BB6D-206013B80094}"/>
              </a:ext>
            </a:extLst>
          </p:cNvPr>
          <p:cNvGrpSpPr/>
          <p:nvPr/>
        </p:nvGrpSpPr>
        <p:grpSpPr>
          <a:xfrm>
            <a:off x="4907394" y="3792132"/>
            <a:ext cx="2377212" cy="715481"/>
            <a:chOff x="7053694" y="4326686"/>
            <a:chExt cx="2377212" cy="715481"/>
          </a:xfrm>
        </p:grpSpPr>
        <p:sp>
          <p:nvSpPr>
            <p:cNvPr id="15" name="Rectangle 14">
              <a:hlinkClick r:id="rId2" action="ppaction://hlinksldjump"/>
              <a:extLst>
                <a:ext uri="{FF2B5EF4-FFF2-40B4-BE49-F238E27FC236}">
                  <a16:creationId xmlns:a16="http://schemas.microsoft.com/office/drawing/2014/main" id="{CBD8F8FE-15D2-4579-827B-6D7CFE050C3B}"/>
                </a:ext>
              </a:extLst>
            </p:cNvPr>
            <p:cNvSpPr/>
            <p:nvPr/>
          </p:nvSpPr>
          <p:spPr>
            <a:xfrm>
              <a:off x="7053694" y="4327247"/>
              <a:ext cx="2377212" cy="714920"/>
            </a:xfrm>
            <a:prstGeom prst="rect">
              <a:avLst/>
            </a:prstGeom>
            <a:solidFill>
              <a:srgbClr val="004B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1D2E8040-9E77-4AC7-96C2-8044A6904823}"/>
                </a:ext>
              </a:extLst>
            </p:cNvPr>
            <p:cNvSpPr txBox="1"/>
            <p:nvPr/>
          </p:nvSpPr>
          <p:spPr>
            <a:xfrm>
              <a:off x="7109236" y="4326686"/>
              <a:ext cx="2266128" cy="677108"/>
            </a:xfrm>
            <a:prstGeom prst="rect">
              <a:avLst/>
            </a:prstGeom>
            <a:noFill/>
          </p:spPr>
          <p:txBody>
            <a:bodyPr wrap="square">
              <a:spAutoFit/>
            </a:bodyPr>
            <a:lstStyle/>
            <a:p>
              <a:pPr algn="ctr"/>
              <a:r>
                <a:rPr lang="en-US" sz="3800" b="1" dirty="0">
                  <a:solidFill>
                    <a:schemeClr val="bg1"/>
                  </a:solidFill>
                  <a:latin typeface="Calibri" panose="020F0502020204030204" pitchFamily="34" charset="0"/>
                  <a:cs typeface="Arial" panose="020B0604020202020204" pitchFamily="34" charset="0"/>
                </a:rPr>
                <a:t>Continue</a:t>
              </a:r>
              <a:endParaRPr lang="en-US" sz="3800" b="1" dirty="0">
                <a:solidFill>
                  <a:schemeClr val="bg1"/>
                </a:solidFill>
              </a:endParaRPr>
            </a:p>
          </p:txBody>
        </p:sp>
        <p:sp>
          <p:nvSpPr>
            <p:cNvPr id="18" name="Rectangle 17">
              <a:extLst>
                <a:ext uri="{FF2B5EF4-FFF2-40B4-BE49-F238E27FC236}">
                  <a16:creationId xmlns:a16="http://schemas.microsoft.com/office/drawing/2014/main" id="{8A7C250A-5980-40C9-9E0D-BC2CB9BA2844}"/>
                </a:ext>
              </a:extLst>
            </p:cNvPr>
            <p:cNvSpPr/>
            <p:nvPr/>
          </p:nvSpPr>
          <p:spPr>
            <a:xfrm>
              <a:off x="7109236" y="4380144"/>
              <a:ext cx="2266128" cy="610514"/>
            </a:xfrm>
            <a:prstGeom prst="rect">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9" name="TextBox 18">
            <a:extLst>
              <a:ext uri="{FF2B5EF4-FFF2-40B4-BE49-F238E27FC236}">
                <a16:creationId xmlns:a16="http://schemas.microsoft.com/office/drawing/2014/main" id="{5C0C2D5E-CB1D-4912-B19F-332A9A6C4FE7}"/>
              </a:ext>
            </a:extLst>
          </p:cNvPr>
          <p:cNvSpPr txBox="1"/>
          <p:nvPr/>
        </p:nvSpPr>
        <p:spPr>
          <a:xfrm>
            <a:off x="1050925" y="1674674"/>
            <a:ext cx="10090150" cy="1754326"/>
          </a:xfrm>
          <a:custGeom>
            <a:avLst/>
            <a:gdLst>
              <a:gd name="connsiteX0" fmla="*/ 0 w 6807199"/>
              <a:gd name="connsiteY0" fmla="*/ 0 h 3108543"/>
              <a:gd name="connsiteX1" fmla="*/ 6807199 w 6807199"/>
              <a:gd name="connsiteY1" fmla="*/ 0 h 3108543"/>
              <a:gd name="connsiteX2" fmla="*/ 6807199 w 6807199"/>
              <a:gd name="connsiteY2" fmla="*/ 3108543 h 3108543"/>
              <a:gd name="connsiteX3" fmla="*/ 0 w 6807199"/>
              <a:gd name="connsiteY3" fmla="*/ 3108543 h 3108543"/>
              <a:gd name="connsiteX4" fmla="*/ 0 w 6807199"/>
              <a:gd name="connsiteY4" fmla="*/ 0 h 3108543"/>
              <a:gd name="connsiteX0" fmla="*/ 0 w 6807199"/>
              <a:gd name="connsiteY0" fmla="*/ 0 h 3108543"/>
              <a:gd name="connsiteX1" fmla="*/ 6807199 w 6807199"/>
              <a:gd name="connsiteY1" fmla="*/ 0 h 3108543"/>
              <a:gd name="connsiteX2" fmla="*/ 6807199 w 6807199"/>
              <a:gd name="connsiteY2" fmla="*/ 3108543 h 3108543"/>
              <a:gd name="connsiteX3" fmla="*/ 0 w 6807199"/>
              <a:gd name="connsiteY3" fmla="*/ 2435443 h 3108543"/>
              <a:gd name="connsiteX4" fmla="*/ 0 w 6807199"/>
              <a:gd name="connsiteY4" fmla="*/ 0 h 3108543"/>
              <a:gd name="connsiteX0" fmla="*/ 0 w 6807199"/>
              <a:gd name="connsiteY0" fmla="*/ 0 h 3143140"/>
              <a:gd name="connsiteX1" fmla="*/ 6807199 w 6807199"/>
              <a:gd name="connsiteY1" fmla="*/ 0 h 3143140"/>
              <a:gd name="connsiteX2" fmla="*/ 6807199 w 6807199"/>
              <a:gd name="connsiteY2" fmla="*/ 3108543 h 3143140"/>
              <a:gd name="connsiteX3" fmla="*/ 13321 w 6807199"/>
              <a:gd name="connsiteY3" fmla="*/ 3143140 h 3143140"/>
              <a:gd name="connsiteX4" fmla="*/ 0 w 6807199"/>
              <a:gd name="connsiteY4" fmla="*/ 0 h 31431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07199" h="3143140">
                <a:moveTo>
                  <a:pt x="0" y="0"/>
                </a:moveTo>
                <a:lnTo>
                  <a:pt x="6807199" y="0"/>
                </a:lnTo>
                <a:lnTo>
                  <a:pt x="6807199" y="3108543"/>
                </a:lnTo>
                <a:lnTo>
                  <a:pt x="13321" y="3143140"/>
                </a:lnTo>
                <a:cubicBezTo>
                  <a:pt x="8881" y="2095427"/>
                  <a:pt x="4440" y="1047713"/>
                  <a:pt x="0" y="0"/>
                </a:cubicBezTo>
                <a:close/>
              </a:path>
            </a:pathLst>
          </a:custGeom>
          <a:noFill/>
        </p:spPr>
        <p:txBody>
          <a:bodyPr wrap="square">
            <a:spAutoFit/>
          </a:bodyPr>
          <a:lstStyle/>
          <a:p>
            <a:r>
              <a:rPr lang="en-US" sz="3600" dirty="0">
                <a:effectLst/>
                <a:latin typeface="Calibri" panose="020F0502020204030204" pitchFamily="34" charset="0"/>
                <a:ea typeface="Calibri" panose="020F0502020204030204" pitchFamily="34" charset="0"/>
                <a:cs typeface="Arial" panose="020B0604020202020204" pitchFamily="34" charset="0"/>
              </a:rPr>
              <a:t>Make sure your policy is written and communicated to agricultural workers in the language of the workers before testing.</a:t>
            </a:r>
            <a:endParaRPr lang="en-US" sz="3600" dirty="0"/>
          </a:p>
        </p:txBody>
      </p:sp>
    </p:spTree>
    <p:extLst>
      <p:ext uri="{BB962C8B-B14F-4D97-AF65-F5344CB8AC3E}">
        <p14:creationId xmlns:p14="http://schemas.microsoft.com/office/powerpoint/2010/main" val="20304643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A38E9DED-29AF-4EAD-BB6D-206013B80094}"/>
              </a:ext>
            </a:extLst>
          </p:cNvPr>
          <p:cNvGrpSpPr/>
          <p:nvPr/>
        </p:nvGrpSpPr>
        <p:grpSpPr>
          <a:xfrm>
            <a:off x="4907394" y="4838334"/>
            <a:ext cx="2377212" cy="715481"/>
            <a:chOff x="7053694" y="4326686"/>
            <a:chExt cx="2377212" cy="715481"/>
          </a:xfrm>
        </p:grpSpPr>
        <p:sp>
          <p:nvSpPr>
            <p:cNvPr id="15" name="Rectangle 14">
              <a:hlinkClick r:id="rId2" action="ppaction://hlinksldjump"/>
              <a:extLst>
                <a:ext uri="{FF2B5EF4-FFF2-40B4-BE49-F238E27FC236}">
                  <a16:creationId xmlns:a16="http://schemas.microsoft.com/office/drawing/2014/main" id="{CBD8F8FE-15D2-4579-827B-6D7CFE050C3B}"/>
                </a:ext>
              </a:extLst>
            </p:cNvPr>
            <p:cNvSpPr/>
            <p:nvPr/>
          </p:nvSpPr>
          <p:spPr>
            <a:xfrm>
              <a:off x="7053694" y="4327247"/>
              <a:ext cx="2377212" cy="714920"/>
            </a:xfrm>
            <a:prstGeom prst="rect">
              <a:avLst/>
            </a:prstGeom>
            <a:solidFill>
              <a:srgbClr val="004B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1D2E8040-9E77-4AC7-96C2-8044A6904823}"/>
                </a:ext>
              </a:extLst>
            </p:cNvPr>
            <p:cNvSpPr txBox="1"/>
            <p:nvPr/>
          </p:nvSpPr>
          <p:spPr>
            <a:xfrm>
              <a:off x="7109236" y="4326686"/>
              <a:ext cx="2266128" cy="677108"/>
            </a:xfrm>
            <a:prstGeom prst="rect">
              <a:avLst/>
            </a:prstGeom>
            <a:noFill/>
          </p:spPr>
          <p:txBody>
            <a:bodyPr wrap="square">
              <a:spAutoFit/>
            </a:bodyPr>
            <a:lstStyle/>
            <a:p>
              <a:pPr algn="ctr"/>
              <a:r>
                <a:rPr lang="en-US" sz="3800" b="1" dirty="0">
                  <a:solidFill>
                    <a:schemeClr val="bg1"/>
                  </a:solidFill>
                  <a:latin typeface="Calibri" panose="020F0502020204030204" pitchFamily="34" charset="0"/>
                  <a:cs typeface="Arial" panose="020B0604020202020204" pitchFamily="34" charset="0"/>
                </a:rPr>
                <a:t>Continue</a:t>
              </a:r>
              <a:endParaRPr lang="en-US" sz="3800" b="1" dirty="0">
                <a:solidFill>
                  <a:schemeClr val="bg1"/>
                </a:solidFill>
              </a:endParaRPr>
            </a:p>
          </p:txBody>
        </p:sp>
        <p:sp>
          <p:nvSpPr>
            <p:cNvPr id="18" name="Rectangle 17">
              <a:extLst>
                <a:ext uri="{FF2B5EF4-FFF2-40B4-BE49-F238E27FC236}">
                  <a16:creationId xmlns:a16="http://schemas.microsoft.com/office/drawing/2014/main" id="{8A7C250A-5980-40C9-9E0D-BC2CB9BA2844}"/>
                </a:ext>
              </a:extLst>
            </p:cNvPr>
            <p:cNvSpPr/>
            <p:nvPr/>
          </p:nvSpPr>
          <p:spPr>
            <a:xfrm>
              <a:off x="7109236" y="4380144"/>
              <a:ext cx="2266128" cy="610514"/>
            </a:xfrm>
            <a:prstGeom prst="rect">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9" name="TextBox 18">
            <a:extLst>
              <a:ext uri="{FF2B5EF4-FFF2-40B4-BE49-F238E27FC236}">
                <a16:creationId xmlns:a16="http://schemas.microsoft.com/office/drawing/2014/main" id="{5C0C2D5E-CB1D-4912-B19F-332A9A6C4FE7}"/>
              </a:ext>
            </a:extLst>
          </p:cNvPr>
          <p:cNvSpPr txBox="1"/>
          <p:nvPr/>
        </p:nvSpPr>
        <p:spPr>
          <a:xfrm>
            <a:off x="1095375" y="865218"/>
            <a:ext cx="10001250" cy="3539430"/>
          </a:xfrm>
          <a:custGeom>
            <a:avLst/>
            <a:gdLst>
              <a:gd name="connsiteX0" fmla="*/ 0 w 6807199"/>
              <a:gd name="connsiteY0" fmla="*/ 0 h 3108543"/>
              <a:gd name="connsiteX1" fmla="*/ 6807199 w 6807199"/>
              <a:gd name="connsiteY1" fmla="*/ 0 h 3108543"/>
              <a:gd name="connsiteX2" fmla="*/ 6807199 w 6807199"/>
              <a:gd name="connsiteY2" fmla="*/ 3108543 h 3108543"/>
              <a:gd name="connsiteX3" fmla="*/ 0 w 6807199"/>
              <a:gd name="connsiteY3" fmla="*/ 3108543 h 3108543"/>
              <a:gd name="connsiteX4" fmla="*/ 0 w 6807199"/>
              <a:gd name="connsiteY4" fmla="*/ 0 h 3108543"/>
              <a:gd name="connsiteX0" fmla="*/ 0 w 6807199"/>
              <a:gd name="connsiteY0" fmla="*/ 0 h 3108543"/>
              <a:gd name="connsiteX1" fmla="*/ 6807199 w 6807199"/>
              <a:gd name="connsiteY1" fmla="*/ 0 h 3108543"/>
              <a:gd name="connsiteX2" fmla="*/ 6807199 w 6807199"/>
              <a:gd name="connsiteY2" fmla="*/ 3108543 h 3108543"/>
              <a:gd name="connsiteX3" fmla="*/ 0 w 6807199"/>
              <a:gd name="connsiteY3" fmla="*/ 2435443 h 3108543"/>
              <a:gd name="connsiteX4" fmla="*/ 0 w 6807199"/>
              <a:gd name="connsiteY4" fmla="*/ 0 h 3108543"/>
              <a:gd name="connsiteX0" fmla="*/ 0 w 6807199"/>
              <a:gd name="connsiteY0" fmla="*/ 0 h 3143140"/>
              <a:gd name="connsiteX1" fmla="*/ 6807199 w 6807199"/>
              <a:gd name="connsiteY1" fmla="*/ 0 h 3143140"/>
              <a:gd name="connsiteX2" fmla="*/ 6807199 w 6807199"/>
              <a:gd name="connsiteY2" fmla="*/ 3108543 h 3143140"/>
              <a:gd name="connsiteX3" fmla="*/ 13321 w 6807199"/>
              <a:gd name="connsiteY3" fmla="*/ 3143140 h 3143140"/>
              <a:gd name="connsiteX4" fmla="*/ 0 w 6807199"/>
              <a:gd name="connsiteY4" fmla="*/ 0 h 31431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07199" h="3143140">
                <a:moveTo>
                  <a:pt x="0" y="0"/>
                </a:moveTo>
                <a:lnTo>
                  <a:pt x="6807199" y="0"/>
                </a:lnTo>
                <a:lnTo>
                  <a:pt x="6807199" y="3108543"/>
                </a:lnTo>
                <a:lnTo>
                  <a:pt x="13321" y="3143140"/>
                </a:lnTo>
                <a:cubicBezTo>
                  <a:pt x="8881" y="2095427"/>
                  <a:pt x="4440" y="1047713"/>
                  <a:pt x="0" y="0"/>
                </a:cubicBezTo>
                <a:close/>
              </a:path>
            </a:pathLst>
          </a:custGeom>
          <a:noFill/>
        </p:spPr>
        <p:txBody>
          <a:bodyPr wrap="square">
            <a:spAutoFit/>
          </a:bodyPr>
          <a:lstStyle/>
          <a:p>
            <a:r>
              <a:rPr lang="en-US" sz="2800" dirty="0">
                <a:effectLst/>
                <a:latin typeface="Calibri" panose="020F0502020204030204" pitchFamily="34" charset="0"/>
                <a:ea typeface="Calibri" panose="020F0502020204030204" pitchFamily="34" charset="0"/>
                <a:cs typeface="Arial" panose="020B0604020202020204" pitchFamily="34" charset="0"/>
              </a:rPr>
              <a:t>Without a wage relief policy, agricultural workers will be reluctant to speak up about symptoms and/or avoid testing, which increases the risk of an outbreak on the farm and/or will discourage agricultural workers from seeking work at the farm in question which may result in a worker shortage. Develop a plan and communicate the plan to agricultural workers in the primary language of the agricultural worker.  Once a policy is in place and ready to be communicated to workers, continue to question 10.</a:t>
            </a:r>
            <a:endParaRPr lang="en-US" sz="2800" dirty="0"/>
          </a:p>
        </p:txBody>
      </p:sp>
    </p:spTree>
    <p:extLst>
      <p:ext uri="{BB962C8B-B14F-4D97-AF65-F5344CB8AC3E}">
        <p14:creationId xmlns:p14="http://schemas.microsoft.com/office/powerpoint/2010/main" val="19595999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90FC4029-5C35-49C6-B114-8B9B699913B7}"/>
              </a:ext>
            </a:extLst>
          </p:cNvPr>
          <p:cNvGrpSpPr/>
          <p:nvPr/>
        </p:nvGrpSpPr>
        <p:grpSpPr>
          <a:xfrm>
            <a:off x="3826865" y="3599945"/>
            <a:ext cx="2038350" cy="707886"/>
            <a:chOff x="5410200" y="3190846"/>
            <a:chExt cx="2038350" cy="707886"/>
          </a:xfrm>
        </p:grpSpPr>
        <p:sp>
          <p:nvSpPr>
            <p:cNvPr id="21" name="Rectangle 20">
              <a:hlinkClick r:id="rId2" action="ppaction://hlinksldjump"/>
              <a:extLst>
                <a:ext uri="{FF2B5EF4-FFF2-40B4-BE49-F238E27FC236}">
                  <a16:creationId xmlns:a16="http://schemas.microsoft.com/office/drawing/2014/main" id="{84DBC0C4-84E3-4DAC-A26D-19CC97E9E489}"/>
                </a:ext>
              </a:extLst>
            </p:cNvPr>
            <p:cNvSpPr/>
            <p:nvPr/>
          </p:nvSpPr>
          <p:spPr>
            <a:xfrm>
              <a:off x="5410200" y="3211414"/>
              <a:ext cx="2038350" cy="666750"/>
            </a:xfrm>
            <a:prstGeom prst="rect">
              <a:avLst/>
            </a:prstGeom>
            <a:solidFill>
              <a:srgbClr val="004B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extBox 21">
              <a:extLst>
                <a:ext uri="{FF2B5EF4-FFF2-40B4-BE49-F238E27FC236}">
                  <a16:creationId xmlns:a16="http://schemas.microsoft.com/office/drawing/2014/main" id="{2E7AB00B-1EC5-413D-99D5-BA9E681995AB}"/>
                </a:ext>
              </a:extLst>
            </p:cNvPr>
            <p:cNvSpPr txBox="1"/>
            <p:nvPr/>
          </p:nvSpPr>
          <p:spPr>
            <a:xfrm>
              <a:off x="5949848" y="3190846"/>
              <a:ext cx="959054" cy="707886"/>
            </a:xfrm>
            <a:prstGeom prst="rect">
              <a:avLst/>
            </a:prstGeom>
            <a:noFill/>
          </p:spPr>
          <p:txBody>
            <a:bodyPr wrap="square">
              <a:spAutoFit/>
            </a:bodyPr>
            <a:lstStyle/>
            <a:p>
              <a:pPr algn="ctr"/>
              <a:r>
                <a:rPr lang="en-US" sz="4000" b="1" dirty="0">
                  <a:solidFill>
                    <a:schemeClr val="bg1"/>
                  </a:solidFill>
                  <a:effectLst/>
                  <a:latin typeface="Calibri" panose="020F0502020204030204" pitchFamily="34" charset="0"/>
                  <a:ea typeface="Calibri" panose="020F0502020204030204" pitchFamily="34" charset="0"/>
                  <a:cs typeface="Arial" panose="020B0604020202020204" pitchFamily="34" charset="0"/>
                </a:rPr>
                <a:t>YES</a:t>
              </a:r>
              <a:endParaRPr lang="en-US" sz="4000" b="1" dirty="0">
                <a:solidFill>
                  <a:schemeClr val="bg1"/>
                </a:solidFill>
              </a:endParaRPr>
            </a:p>
          </p:txBody>
        </p:sp>
        <p:sp>
          <p:nvSpPr>
            <p:cNvPr id="23" name="Rectangle 22">
              <a:extLst>
                <a:ext uri="{FF2B5EF4-FFF2-40B4-BE49-F238E27FC236}">
                  <a16:creationId xmlns:a16="http://schemas.microsoft.com/office/drawing/2014/main" id="{D2401F83-F41E-4466-809C-DE2E4DAF78A2}"/>
                </a:ext>
              </a:extLst>
            </p:cNvPr>
            <p:cNvSpPr/>
            <p:nvPr/>
          </p:nvSpPr>
          <p:spPr>
            <a:xfrm>
              <a:off x="5457825" y="3260794"/>
              <a:ext cx="1943100" cy="569378"/>
            </a:xfrm>
            <a:prstGeom prst="rect">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 name="Group 12">
            <a:extLst>
              <a:ext uri="{FF2B5EF4-FFF2-40B4-BE49-F238E27FC236}">
                <a16:creationId xmlns:a16="http://schemas.microsoft.com/office/drawing/2014/main" id="{12F8FC82-DCC2-4484-B703-2FDAE6396D30}"/>
              </a:ext>
            </a:extLst>
          </p:cNvPr>
          <p:cNvGrpSpPr/>
          <p:nvPr/>
        </p:nvGrpSpPr>
        <p:grpSpPr>
          <a:xfrm>
            <a:off x="6326784" y="3599945"/>
            <a:ext cx="2038350" cy="707886"/>
            <a:chOff x="6983019" y="7310946"/>
            <a:chExt cx="2038350" cy="707886"/>
          </a:xfrm>
        </p:grpSpPr>
        <p:sp>
          <p:nvSpPr>
            <p:cNvPr id="14" name="Rectangle 13">
              <a:extLst>
                <a:ext uri="{FF2B5EF4-FFF2-40B4-BE49-F238E27FC236}">
                  <a16:creationId xmlns:a16="http://schemas.microsoft.com/office/drawing/2014/main" id="{345C9737-D77D-48F9-B80D-5E5E318D36EF}"/>
                </a:ext>
              </a:extLst>
            </p:cNvPr>
            <p:cNvSpPr/>
            <p:nvPr/>
          </p:nvSpPr>
          <p:spPr>
            <a:xfrm>
              <a:off x="6983019" y="7331514"/>
              <a:ext cx="2038350" cy="666750"/>
            </a:xfrm>
            <a:prstGeom prst="rect">
              <a:avLst/>
            </a:prstGeom>
            <a:solidFill>
              <a:srgbClr val="004B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hlinkClick r:id="rId3" action="ppaction://hlinksldjump"/>
              <a:extLst>
                <a:ext uri="{FF2B5EF4-FFF2-40B4-BE49-F238E27FC236}">
                  <a16:creationId xmlns:a16="http://schemas.microsoft.com/office/drawing/2014/main" id="{605BECED-9C23-4249-9175-AE8FAC0975A1}"/>
                </a:ext>
              </a:extLst>
            </p:cNvPr>
            <p:cNvSpPr/>
            <p:nvPr/>
          </p:nvSpPr>
          <p:spPr>
            <a:xfrm>
              <a:off x="7030644" y="7380894"/>
              <a:ext cx="1943100" cy="569378"/>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extBox 19">
              <a:extLst>
                <a:ext uri="{FF2B5EF4-FFF2-40B4-BE49-F238E27FC236}">
                  <a16:creationId xmlns:a16="http://schemas.microsoft.com/office/drawing/2014/main" id="{1B697FE9-E38D-40FF-AFC0-94216A2B5546}"/>
                </a:ext>
              </a:extLst>
            </p:cNvPr>
            <p:cNvSpPr txBox="1"/>
            <p:nvPr/>
          </p:nvSpPr>
          <p:spPr>
            <a:xfrm>
              <a:off x="7522667" y="7310946"/>
              <a:ext cx="959054" cy="707886"/>
            </a:xfrm>
            <a:prstGeom prst="rect">
              <a:avLst/>
            </a:prstGeom>
            <a:noFill/>
          </p:spPr>
          <p:txBody>
            <a:bodyPr wrap="square">
              <a:spAutoFit/>
            </a:bodyPr>
            <a:lstStyle/>
            <a:p>
              <a:pPr algn="ctr"/>
              <a:r>
                <a:rPr lang="en-US" sz="4000" b="1" dirty="0">
                  <a:solidFill>
                    <a:srgbClr val="004B8D"/>
                  </a:solidFill>
                  <a:effectLst/>
                  <a:latin typeface="Calibri" panose="020F0502020204030204" pitchFamily="34" charset="0"/>
                  <a:ea typeface="Calibri" panose="020F0502020204030204" pitchFamily="34" charset="0"/>
                  <a:cs typeface="Arial" panose="020B0604020202020204" pitchFamily="34" charset="0"/>
                </a:rPr>
                <a:t>NO</a:t>
              </a:r>
              <a:endParaRPr lang="en-US" sz="4000" b="1" dirty="0">
                <a:solidFill>
                  <a:srgbClr val="004B8D"/>
                </a:solidFill>
              </a:endParaRPr>
            </a:p>
          </p:txBody>
        </p:sp>
      </p:grpSp>
      <p:sp>
        <p:nvSpPr>
          <p:cNvPr id="24" name="TextBox 23">
            <a:extLst>
              <a:ext uri="{FF2B5EF4-FFF2-40B4-BE49-F238E27FC236}">
                <a16:creationId xmlns:a16="http://schemas.microsoft.com/office/drawing/2014/main" id="{33F2E651-7720-45E9-974B-352E845B6A8B}"/>
              </a:ext>
            </a:extLst>
          </p:cNvPr>
          <p:cNvSpPr txBox="1"/>
          <p:nvPr/>
        </p:nvSpPr>
        <p:spPr>
          <a:xfrm>
            <a:off x="1653032" y="2606652"/>
            <a:ext cx="8885937" cy="646331"/>
          </a:xfrm>
          <a:prstGeom prst="rect">
            <a:avLst/>
          </a:prstGeom>
          <a:noFill/>
        </p:spPr>
        <p:txBody>
          <a:bodyPr wrap="square">
            <a:spAutoFit/>
          </a:bodyPr>
          <a:lstStyle/>
          <a:p>
            <a:pPr marL="514350" indent="-514350">
              <a:buClr>
                <a:schemeClr val="tx1"/>
              </a:buClr>
              <a:buFont typeface="+mj-lt"/>
              <a:buAutoNum type="arabicPeriod" startAt="10"/>
            </a:pPr>
            <a:r>
              <a:rPr lang="en-US" sz="3600" b="1" dirty="0">
                <a:solidFill>
                  <a:srgbClr val="004B8D"/>
                </a:solidFill>
                <a:latin typeface="Calibri" panose="020F0502020204030204" pitchFamily="34" charset="0"/>
                <a:ea typeface="Calibri" panose="020F0502020204030204" pitchFamily="34" charset="0"/>
                <a:cs typeface="Arial" panose="020B0604020202020204" pitchFamily="34" charset="0"/>
              </a:rPr>
              <a:t>  </a:t>
            </a:r>
            <a:r>
              <a:rPr lang="en-US" sz="3600" b="1" dirty="0">
                <a:solidFill>
                  <a:srgbClr val="004B8D"/>
                </a:solidFill>
                <a:effectLst/>
                <a:latin typeface="Calibri" panose="020F0502020204030204" pitchFamily="34" charset="0"/>
                <a:ea typeface="Calibri" panose="020F0502020204030204" pitchFamily="34" charset="0"/>
                <a:cs typeface="Arial" panose="020B0604020202020204" pitchFamily="34" charset="0"/>
              </a:rPr>
              <a:t>Is assurance for return-to-work provided?</a:t>
            </a:r>
            <a:endParaRPr lang="en-US" sz="3600" b="1" dirty="0">
              <a:solidFill>
                <a:srgbClr val="004B8D"/>
              </a:solidFill>
            </a:endParaRPr>
          </a:p>
        </p:txBody>
      </p:sp>
    </p:spTree>
    <p:extLst>
      <p:ext uri="{BB962C8B-B14F-4D97-AF65-F5344CB8AC3E}">
        <p14:creationId xmlns:p14="http://schemas.microsoft.com/office/powerpoint/2010/main" val="26279998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A38E9DED-29AF-4EAD-BB6D-206013B80094}"/>
              </a:ext>
            </a:extLst>
          </p:cNvPr>
          <p:cNvGrpSpPr/>
          <p:nvPr/>
        </p:nvGrpSpPr>
        <p:grpSpPr>
          <a:xfrm>
            <a:off x="4907394" y="3792132"/>
            <a:ext cx="2377212" cy="715481"/>
            <a:chOff x="7053694" y="4326686"/>
            <a:chExt cx="2377212" cy="715481"/>
          </a:xfrm>
        </p:grpSpPr>
        <p:sp>
          <p:nvSpPr>
            <p:cNvPr id="15" name="Rectangle 14">
              <a:hlinkClick r:id="rId2" action="ppaction://hlinksldjump"/>
              <a:extLst>
                <a:ext uri="{FF2B5EF4-FFF2-40B4-BE49-F238E27FC236}">
                  <a16:creationId xmlns:a16="http://schemas.microsoft.com/office/drawing/2014/main" id="{CBD8F8FE-15D2-4579-827B-6D7CFE050C3B}"/>
                </a:ext>
              </a:extLst>
            </p:cNvPr>
            <p:cNvSpPr/>
            <p:nvPr/>
          </p:nvSpPr>
          <p:spPr>
            <a:xfrm>
              <a:off x="7053694" y="4327247"/>
              <a:ext cx="2377212" cy="714920"/>
            </a:xfrm>
            <a:prstGeom prst="rect">
              <a:avLst/>
            </a:prstGeom>
            <a:solidFill>
              <a:srgbClr val="004B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1D2E8040-9E77-4AC7-96C2-8044A6904823}"/>
                </a:ext>
              </a:extLst>
            </p:cNvPr>
            <p:cNvSpPr txBox="1"/>
            <p:nvPr/>
          </p:nvSpPr>
          <p:spPr>
            <a:xfrm>
              <a:off x="7109236" y="4326686"/>
              <a:ext cx="2266128" cy="677108"/>
            </a:xfrm>
            <a:prstGeom prst="rect">
              <a:avLst/>
            </a:prstGeom>
            <a:noFill/>
          </p:spPr>
          <p:txBody>
            <a:bodyPr wrap="square">
              <a:spAutoFit/>
            </a:bodyPr>
            <a:lstStyle/>
            <a:p>
              <a:pPr algn="ctr"/>
              <a:r>
                <a:rPr lang="en-US" sz="3800" b="1" dirty="0">
                  <a:solidFill>
                    <a:schemeClr val="bg1"/>
                  </a:solidFill>
                  <a:latin typeface="Calibri" panose="020F0502020204030204" pitchFamily="34" charset="0"/>
                  <a:cs typeface="Arial" panose="020B0604020202020204" pitchFamily="34" charset="0"/>
                </a:rPr>
                <a:t>Continue</a:t>
              </a:r>
              <a:endParaRPr lang="en-US" sz="3800" b="1" dirty="0">
                <a:solidFill>
                  <a:schemeClr val="bg1"/>
                </a:solidFill>
              </a:endParaRPr>
            </a:p>
          </p:txBody>
        </p:sp>
        <p:sp>
          <p:nvSpPr>
            <p:cNvPr id="18" name="Rectangle 17">
              <a:extLst>
                <a:ext uri="{FF2B5EF4-FFF2-40B4-BE49-F238E27FC236}">
                  <a16:creationId xmlns:a16="http://schemas.microsoft.com/office/drawing/2014/main" id="{8A7C250A-5980-40C9-9E0D-BC2CB9BA2844}"/>
                </a:ext>
              </a:extLst>
            </p:cNvPr>
            <p:cNvSpPr/>
            <p:nvPr/>
          </p:nvSpPr>
          <p:spPr>
            <a:xfrm>
              <a:off x="7109236" y="4380144"/>
              <a:ext cx="2266128" cy="610514"/>
            </a:xfrm>
            <a:prstGeom prst="rect">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9" name="TextBox 18">
            <a:extLst>
              <a:ext uri="{FF2B5EF4-FFF2-40B4-BE49-F238E27FC236}">
                <a16:creationId xmlns:a16="http://schemas.microsoft.com/office/drawing/2014/main" id="{5C0C2D5E-CB1D-4912-B19F-332A9A6C4FE7}"/>
              </a:ext>
            </a:extLst>
          </p:cNvPr>
          <p:cNvSpPr txBox="1"/>
          <p:nvPr/>
        </p:nvSpPr>
        <p:spPr>
          <a:xfrm>
            <a:off x="1050925" y="1674674"/>
            <a:ext cx="10090150" cy="1754326"/>
          </a:xfrm>
          <a:custGeom>
            <a:avLst/>
            <a:gdLst>
              <a:gd name="connsiteX0" fmla="*/ 0 w 6807199"/>
              <a:gd name="connsiteY0" fmla="*/ 0 h 3108543"/>
              <a:gd name="connsiteX1" fmla="*/ 6807199 w 6807199"/>
              <a:gd name="connsiteY1" fmla="*/ 0 h 3108543"/>
              <a:gd name="connsiteX2" fmla="*/ 6807199 w 6807199"/>
              <a:gd name="connsiteY2" fmla="*/ 3108543 h 3108543"/>
              <a:gd name="connsiteX3" fmla="*/ 0 w 6807199"/>
              <a:gd name="connsiteY3" fmla="*/ 3108543 h 3108543"/>
              <a:gd name="connsiteX4" fmla="*/ 0 w 6807199"/>
              <a:gd name="connsiteY4" fmla="*/ 0 h 3108543"/>
              <a:gd name="connsiteX0" fmla="*/ 0 w 6807199"/>
              <a:gd name="connsiteY0" fmla="*/ 0 h 3108543"/>
              <a:gd name="connsiteX1" fmla="*/ 6807199 w 6807199"/>
              <a:gd name="connsiteY1" fmla="*/ 0 h 3108543"/>
              <a:gd name="connsiteX2" fmla="*/ 6807199 w 6807199"/>
              <a:gd name="connsiteY2" fmla="*/ 3108543 h 3108543"/>
              <a:gd name="connsiteX3" fmla="*/ 0 w 6807199"/>
              <a:gd name="connsiteY3" fmla="*/ 2435443 h 3108543"/>
              <a:gd name="connsiteX4" fmla="*/ 0 w 6807199"/>
              <a:gd name="connsiteY4" fmla="*/ 0 h 3108543"/>
              <a:gd name="connsiteX0" fmla="*/ 0 w 6807199"/>
              <a:gd name="connsiteY0" fmla="*/ 0 h 3143140"/>
              <a:gd name="connsiteX1" fmla="*/ 6807199 w 6807199"/>
              <a:gd name="connsiteY1" fmla="*/ 0 h 3143140"/>
              <a:gd name="connsiteX2" fmla="*/ 6807199 w 6807199"/>
              <a:gd name="connsiteY2" fmla="*/ 3108543 h 3143140"/>
              <a:gd name="connsiteX3" fmla="*/ 13321 w 6807199"/>
              <a:gd name="connsiteY3" fmla="*/ 3143140 h 3143140"/>
              <a:gd name="connsiteX4" fmla="*/ 0 w 6807199"/>
              <a:gd name="connsiteY4" fmla="*/ 0 h 31431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07199" h="3143140">
                <a:moveTo>
                  <a:pt x="0" y="0"/>
                </a:moveTo>
                <a:lnTo>
                  <a:pt x="6807199" y="0"/>
                </a:lnTo>
                <a:lnTo>
                  <a:pt x="6807199" y="3108543"/>
                </a:lnTo>
                <a:lnTo>
                  <a:pt x="13321" y="3143140"/>
                </a:lnTo>
                <a:cubicBezTo>
                  <a:pt x="8881" y="2095427"/>
                  <a:pt x="4440" y="1047713"/>
                  <a:pt x="0" y="0"/>
                </a:cubicBezTo>
                <a:close/>
              </a:path>
            </a:pathLst>
          </a:custGeom>
          <a:noFill/>
        </p:spPr>
        <p:txBody>
          <a:bodyPr wrap="square">
            <a:spAutoFit/>
          </a:bodyPr>
          <a:lstStyle/>
          <a:p>
            <a:r>
              <a:rPr lang="en-US" sz="3600" dirty="0">
                <a:effectLst/>
                <a:latin typeface="Calibri" panose="020F0502020204030204" pitchFamily="34" charset="0"/>
                <a:ea typeface="Calibri" panose="020F0502020204030204" pitchFamily="34" charset="0"/>
                <a:cs typeface="Arial" panose="020B0604020202020204" pitchFamily="34" charset="0"/>
              </a:rPr>
              <a:t>Make sure your policy is written and communicated to agricultural workers in the language of the workers before testing.</a:t>
            </a:r>
            <a:endParaRPr lang="en-US" sz="3600" dirty="0"/>
          </a:p>
        </p:txBody>
      </p:sp>
    </p:spTree>
    <p:extLst>
      <p:ext uri="{BB962C8B-B14F-4D97-AF65-F5344CB8AC3E}">
        <p14:creationId xmlns:p14="http://schemas.microsoft.com/office/powerpoint/2010/main" val="114210828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A38E9DED-29AF-4EAD-BB6D-206013B80094}"/>
              </a:ext>
            </a:extLst>
          </p:cNvPr>
          <p:cNvGrpSpPr/>
          <p:nvPr/>
        </p:nvGrpSpPr>
        <p:grpSpPr>
          <a:xfrm>
            <a:off x="4907394" y="4838334"/>
            <a:ext cx="2377212" cy="715481"/>
            <a:chOff x="7053694" y="4326686"/>
            <a:chExt cx="2377212" cy="715481"/>
          </a:xfrm>
        </p:grpSpPr>
        <p:sp>
          <p:nvSpPr>
            <p:cNvPr id="15" name="Rectangle 14">
              <a:hlinkClick r:id="rId2" action="ppaction://hlinksldjump"/>
              <a:extLst>
                <a:ext uri="{FF2B5EF4-FFF2-40B4-BE49-F238E27FC236}">
                  <a16:creationId xmlns:a16="http://schemas.microsoft.com/office/drawing/2014/main" id="{CBD8F8FE-15D2-4579-827B-6D7CFE050C3B}"/>
                </a:ext>
              </a:extLst>
            </p:cNvPr>
            <p:cNvSpPr/>
            <p:nvPr/>
          </p:nvSpPr>
          <p:spPr>
            <a:xfrm>
              <a:off x="7053694" y="4327247"/>
              <a:ext cx="2377212" cy="714920"/>
            </a:xfrm>
            <a:prstGeom prst="rect">
              <a:avLst/>
            </a:prstGeom>
            <a:solidFill>
              <a:srgbClr val="004B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1D2E8040-9E77-4AC7-96C2-8044A6904823}"/>
                </a:ext>
              </a:extLst>
            </p:cNvPr>
            <p:cNvSpPr txBox="1"/>
            <p:nvPr/>
          </p:nvSpPr>
          <p:spPr>
            <a:xfrm>
              <a:off x="7109236" y="4326686"/>
              <a:ext cx="2266128" cy="677108"/>
            </a:xfrm>
            <a:prstGeom prst="rect">
              <a:avLst/>
            </a:prstGeom>
            <a:noFill/>
          </p:spPr>
          <p:txBody>
            <a:bodyPr wrap="square">
              <a:spAutoFit/>
            </a:bodyPr>
            <a:lstStyle/>
            <a:p>
              <a:pPr algn="ctr"/>
              <a:r>
                <a:rPr lang="en-US" sz="3800" b="1" dirty="0">
                  <a:solidFill>
                    <a:schemeClr val="bg1"/>
                  </a:solidFill>
                  <a:latin typeface="Calibri" panose="020F0502020204030204" pitchFamily="34" charset="0"/>
                  <a:cs typeface="Arial" panose="020B0604020202020204" pitchFamily="34" charset="0"/>
                </a:rPr>
                <a:t>Continue</a:t>
              </a:r>
              <a:endParaRPr lang="en-US" sz="3800" b="1" dirty="0">
                <a:solidFill>
                  <a:schemeClr val="bg1"/>
                </a:solidFill>
              </a:endParaRPr>
            </a:p>
          </p:txBody>
        </p:sp>
        <p:sp>
          <p:nvSpPr>
            <p:cNvPr id="18" name="Rectangle 17">
              <a:extLst>
                <a:ext uri="{FF2B5EF4-FFF2-40B4-BE49-F238E27FC236}">
                  <a16:creationId xmlns:a16="http://schemas.microsoft.com/office/drawing/2014/main" id="{8A7C250A-5980-40C9-9E0D-BC2CB9BA2844}"/>
                </a:ext>
              </a:extLst>
            </p:cNvPr>
            <p:cNvSpPr/>
            <p:nvPr/>
          </p:nvSpPr>
          <p:spPr>
            <a:xfrm>
              <a:off x="7109236" y="4380144"/>
              <a:ext cx="2266128" cy="610514"/>
            </a:xfrm>
            <a:prstGeom prst="rect">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9" name="TextBox 18">
            <a:extLst>
              <a:ext uri="{FF2B5EF4-FFF2-40B4-BE49-F238E27FC236}">
                <a16:creationId xmlns:a16="http://schemas.microsoft.com/office/drawing/2014/main" id="{5C0C2D5E-CB1D-4912-B19F-332A9A6C4FE7}"/>
              </a:ext>
            </a:extLst>
          </p:cNvPr>
          <p:cNvSpPr txBox="1"/>
          <p:nvPr/>
        </p:nvSpPr>
        <p:spPr>
          <a:xfrm>
            <a:off x="1095375" y="865218"/>
            <a:ext cx="10001250" cy="3539430"/>
          </a:xfrm>
          <a:custGeom>
            <a:avLst/>
            <a:gdLst>
              <a:gd name="connsiteX0" fmla="*/ 0 w 6807199"/>
              <a:gd name="connsiteY0" fmla="*/ 0 h 3108543"/>
              <a:gd name="connsiteX1" fmla="*/ 6807199 w 6807199"/>
              <a:gd name="connsiteY1" fmla="*/ 0 h 3108543"/>
              <a:gd name="connsiteX2" fmla="*/ 6807199 w 6807199"/>
              <a:gd name="connsiteY2" fmla="*/ 3108543 h 3108543"/>
              <a:gd name="connsiteX3" fmla="*/ 0 w 6807199"/>
              <a:gd name="connsiteY3" fmla="*/ 3108543 h 3108543"/>
              <a:gd name="connsiteX4" fmla="*/ 0 w 6807199"/>
              <a:gd name="connsiteY4" fmla="*/ 0 h 3108543"/>
              <a:gd name="connsiteX0" fmla="*/ 0 w 6807199"/>
              <a:gd name="connsiteY0" fmla="*/ 0 h 3108543"/>
              <a:gd name="connsiteX1" fmla="*/ 6807199 w 6807199"/>
              <a:gd name="connsiteY1" fmla="*/ 0 h 3108543"/>
              <a:gd name="connsiteX2" fmla="*/ 6807199 w 6807199"/>
              <a:gd name="connsiteY2" fmla="*/ 3108543 h 3108543"/>
              <a:gd name="connsiteX3" fmla="*/ 0 w 6807199"/>
              <a:gd name="connsiteY3" fmla="*/ 2435443 h 3108543"/>
              <a:gd name="connsiteX4" fmla="*/ 0 w 6807199"/>
              <a:gd name="connsiteY4" fmla="*/ 0 h 3108543"/>
              <a:gd name="connsiteX0" fmla="*/ 0 w 6807199"/>
              <a:gd name="connsiteY0" fmla="*/ 0 h 3143140"/>
              <a:gd name="connsiteX1" fmla="*/ 6807199 w 6807199"/>
              <a:gd name="connsiteY1" fmla="*/ 0 h 3143140"/>
              <a:gd name="connsiteX2" fmla="*/ 6807199 w 6807199"/>
              <a:gd name="connsiteY2" fmla="*/ 3108543 h 3143140"/>
              <a:gd name="connsiteX3" fmla="*/ 13321 w 6807199"/>
              <a:gd name="connsiteY3" fmla="*/ 3143140 h 3143140"/>
              <a:gd name="connsiteX4" fmla="*/ 0 w 6807199"/>
              <a:gd name="connsiteY4" fmla="*/ 0 h 31431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07199" h="3143140">
                <a:moveTo>
                  <a:pt x="0" y="0"/>
                </a:moveTo>
                <a:lnTo>
                  <a:pt x="6807199" y="0"/>
                </a:lnTo>
                <a:lnTo>
                  <a:pt x="6807199" y="3108543"/>
                </a:lnTo>
                <a:lnTo>
                  <a:pt x="13321" y="3143140"/>
                </a:lnTo>
                <a:cubicBezTo>
                  <a:pt x="8881" y="2095427"/>
                  <a:pt x="4440" y="1047713"/>
                  <a:pt x="0" y="0"/>
                </a:cubicBezTo>
                <a:close/>
              </a:path>
            </a:pathLst>
          </a:custGeom>
          <a:noFill/>
        </p:spPr>
        <p:txBody>
          <a:bodyPr wrap="square">
            <a:spAutoFit/>
          </a:bodyPr>
          <a:lstStyle/>
          <a:p>
            <a:r>
              <a:rPr lang="en-US" sz="2800" dirty="0">
                <a:effectLst/>
                <a:latin typeface="Calibri" panose="020F0502020204030204" pitchFamily="34" charset="0"/>
                <a:ea typeface="Calibri" panose="020F0502020204030204" pitchFamily="34" charset="0"/>
                <a:cs typeface="Arial" panose="020B0604020202020204" pitchFamily="34" charset="0"/>
              </a:rPr>
              <a:t>Without a return-to-work policy, agricultural workers will be reluctant to speak up about symptoms and/or avoid testing, which increases the risk of an outbreak on the farm and/or will discourage agricultural workers from seeking work at the farm in question which may result in a worker shortage. Develop a plan and communicate the plan to agricultural workers in the primary language of the agricultural worker. Once a policy is in place and ready to be communicated to workers, continue to question 11. </a:t>
            </a:r>
            <a:endParaRPr lang="en-US" sz="2800" dirty="0"/>
          </a:p>
        </p:txBody>
      </p:sp>
    </p:spTree>
    <p:extLst>
      <p:ext uri="{BB962C8B-B14F-4D97-AF65-F5344CB8AC3E}">
        <p14:creationId xmlns:p14="http://schemas.microsoft.com/office/powerpoint/2010/main" val="11286048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90FC4029-5C35-49C6-B114-8B9B699913B7}"/>
              </a:ext>
            </a:extLst>
          </p:cNvPr>
          <p:cNvGrpSpPr/>
          <p:nvPr/>
        </p:nvGrpSpPr>
        <p:grpSpPr>
          <a:xfrm>
            <a:off x="3826866" y="4626122"/>
            <a:ext cx="2038350" cy="707886"/>
            <a:chOff x="5410200" y="3190846"/>
            <a:chExt cx="2038350" cy="707886"/>
          </a:xfrm>
        </p:grpSpPr>
        <p:sp>
          <p:nvSpPr>
            <p:cNvPr id="21" name="Rectangle 20">
              <a:hlinkClick r:id="rId2" action="ppaction://hlinksldjump"/>
              <a:extLst>
                <a:ext uri="{FF2B5EF4-FFF2-40B4-BE49-F238E27FC236}">
                  <a16:creationId xmlns:a16="http://schemas.microsoft.com/office/drawing/2014/main" id="{84DBC0C4-84E3-4DAC-A26D-19CC97E9E489}"/>
                </a:ext>
              </a:extLst>
            </p:cNvPr>
            <p:cNvSpPr/>
            <p:nvPr/>
          </p:nvSpPr>
          <p:spPr>
            <a:xfrm>
              <a:off x="5410200" y="3211414"/>
              <a:ext cx="2038350" cy="666750"/>
            </a:xfrm>
            <a:prstGeom prst="rect">
              <a:avLst/>
            </a:prstGeom>
            <a:solidFill>
              <a:srgbClr val="004B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extBox 21">
              <a:extLst>
                <a:ext uri="{FF2B5EF4-FFF2-40B4-BE49-F238E27FC236}">
                  <a16:creationId xmlns:a16="http://schemas.microsoft.com/office/drawing/2014/main" id="{2E7AB00B-1EC5-413D-99D5-BA9E681995AB}"/>
                </a:ext>
              </a:extLst>
            </p:cNvPr>
            <p:cNvSpPr txBox="1"/>
            <p:nvPr/>
          </p:nvSpPr>
          <p:spPr>
            <a:xfrm>
              <a:off x="5949848" y="3190846"/>
              <a:ext cx="959054" cy="707886"/>
            </a:xfrm>
            <a:prstGeom prst="rect">
              <a:avLst/>
            </a:prstGeom>
            <a:noFill/>
          </p:spPr>
          <p:txBody>
            <a:bodyPr wrap="square">
              <a:spAutoFit/>
            </a:bodyPr>
            <a:lstStyle/>
            <a:p>
              <a:pPr algn="ctr"/>
              <a:r>
                <a:rPr lang="en-US" sz="4000" b="1" dirty="0">
                  <a:solidFill>
                    <a:schemeClr val="bg1"/>
                  </a:solidFill>
                  <a:effectLst/>
                  <a:latin typeface="Calibri" panose="020F0502020204030204" pitchFamily="34" charset="0"/>
                  <a:ea typeface="Calibri" panose="020F0502020204030204" pitchFamily="34" charset="0"/>
                  <a:cs typeface="Arial" panose="020B0604020202020204" pitchFamily="34" charset="0"/>
                </a:rPr>
                <a:t>YES</a:t>
              </a:r>
              <a:endParaRPr lang="en-US" sz="4000" b="1" dirty="0">
                <a:solidFill>
                  <a:schemeClr val="bg1"/>
                </a:solidFill>
              </a:endParaRPr>
            </a:p>
          </p:txBody>
        </p:sp>
        <p:sp>
          <p:nvSpPr>
            <p:cNvPr id="23" name="Rectangle 22">
              <a:extLst>
                <a:ext uri="{FF2B5EF4-FFF2-40B4-BE49-F238E27FC236}">
                  <a16:creationId xmlns:a16="http://schemas.microsoft.com/office/drawing/2014/main" id="{D2401F83-F41E-4466-809C-DE2E4DAF78A2}"/>
                </a:ext>
              </a:extLst>
            </p:cNvPr>
            <p:cNvSpPr/>
            <p:nvPr/>
          </p:nvSpPr>
          <p:spPr>
            <a:xfrm>
              <a:off x="5457825" y="3260794"/>
              <a:ext cx="1943100" cy="569378"/>
            </a:xfrm>
            <a:prstGeom prst="rect">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 name="Group 12">
            <a:extLst>
              <a:ext uri="{FF2B5EF4-FFF2-40B4-BE49-F238E27FC236}">
                <a16:creationId xmlns:a16="http://schemas.microsoft.com/office/drawing/2014/main" id="{12F8FC82-DCC2-4484-B703-2FDAE6396D30}"/>
              </a:ext>
            </a:extLst>
          </p:cNvPr>
          <p:cNvGrpSpPr/>
          <p:nvPr/>
        </p:nvGrpSpPr>
        <p:grpSpPr>
          <a:xfrm>
            <a:off x="6326785" y="4626122"/>
            <a:ext cx="2038350" cy="707886"/>
            <a:chOff x="6983019" y="7310946"/>
            <a:chExt cx="2038350" cy="707886"/>
          </a:xfrm>
        </p:grpSpPr>
        <p:sp>
          <p:nvSpPr>
            <p:cNvPr id="14" name="Rectangle 13">
              <a:extLst>
                <a:ext uri="{FF2B5EF4-FFF2-40B4-BE49-F238E27FC236}">
                  <a16:creationId xmlns:a16="http://schemas.microsoft.com/office/drawing/2014/main" id="{345C9737-D77D-48F9-B80D-5E5E318D36EF}"/>
                </a:ext>
              </a:extLst>
            </p:cNvPr>
            <p:cNvSpPr/>
            <p:nvPr/>
          </p:nvSpPr>
          <p:spPr>
            <a:xfrm>
              <a:off x="6983019" y="7331514"/>
              <a:ext cx="2038350" cy="666750"/>
            </a:xfrm>
            <a:prstGeom prst="rect">
              <a:avLst/>
            </a:prstGeom>
            <a:solidFill>
              <a:srgbClr val="004B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hlinkClick r:id="rId3" action="ppaction://hlinksldjump"/>
              <a:extLst>
                <a:ext uri="{FF2B5EF4-FFF2-40B4-BE49-F238E27FC236}">
                  <a16:creationId xmlns:a16="http://schemas.microsoft.com/office/drawing/2014/main" id="{605BECED-9C23-4249-9175-AE8FAC0975A1}"/>
                </a:ext>
              </a:extLst>
            </p:cNvPr>
            <p:cNvSpPr/>
            <p:nvPr/>
          </p:nvSpPr>
          <p:spPr>
            <a:xfrm>
              <a:off x="7030644" y="7380894"/>
              <a:ext cx="1943100" cy="569378"/>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extBox 19">
              <a:extLst>
                <a:ext uri="{FF2B5EF4-FFF2-40B4-BE49-F238E27FC236}">
                  <a16:creationId xmlns:a16="http://schemas.microsoft.com/office/drawing/2014/main" id="{1B697FE9-E38D-40FF-AFC0-94216A2B5546}"/>
                </a:ext>
              </a:extLst>
            </p:cNvPr>
            <p:cNvSpPr txBox="1"/>
            <p:nvPr/>
          </p:nvSpPr>
          <p:spPr>
            <a:xfrm>
              <a:off x="7522667" y="7310946"/>
              <a:ext cx="959054" cy="707886"/>
            </a:xfrm>
            <a:prstGeom prst="rect">
              <a:avLst/>
            </a:prstGeom>
            <a:noFill/>
          </p:spPr>
          <p:txBody>
            <a:bodyPr wrap="square">
              <a:spAutoFit/>
            </a:bodyPr>
            <a:lstStyle/>
            <a:p>
              <a:pPr algn="ctr"/>
              <a:r>
                <a:rPr lang="en-US" sz="4000" b="1" dirty="0">
                  <a:solidFill>
                    <a:srgbClr val="004B8D"/>
                  </a:solidFill>
                  <a:effectLst/>
                  <a:latin typeface="Calibri" panose="020F0502020204030204" pitchFamily="34" charset="0"/>
                  <a:ea typeface="Calibri" panose="020F0502020204030204" pitchFamily="34" charset="0"/>
                  <a:cs typeface="Arial" panose="020B0604020202020204" pitchFamily="34" charset="0"/>
                </a:rPr>
                <a:t>NO</a:t>
              </a:r>
              <a:endParaRPr lang="en-US" sz="4000" b="1" dirty="0">
                <a:solidFill>
                  <a:srgbClr val="004B8D"/>
                </a:solidFill>
              </a:endParaRPr>
            </a:p>
          </p:txBody>
        </p:sp>
      </p:grpSp>
      <p:sp>
        <p:nvSpPr>
          <p:cNvPr id="6" name="TextBox 5">
            <a:extLst>
              <a:ext uri="{FF2B5EF4-FFF2-40B4-BE49-F238E27FC236}">
                <a16:creationId xmlns:a16="http://schemas.microsoft.com/office/drawing/2014/main" id="{962E59DC-A10D-43C3-AEBE-041833FD7DAD}"/>
              </a:ext>
            </a:extLst>
          </p:cNvPr>
          <p:cNvSpPr txBox="1"/>
          <p:nvPr/>
        </p:nvSpPr>
        <p:spPr>
          <a:xfrm>
            <a:off x="2150072" y="3189200"/>
            <a:ext cx="8526565" cy="1065676"/>
          </a:xfrm>
          <a:prstGeom prst="rect">
            <a:avLst/>
          </a:prstGeom>
          <a:noFill/>
        </p:spPr>
        <p:txBody>
          <a:bodyPr wrap="square">
            <a:spAutoFit/>
          </a:bodyPr>
          <a:lstStyle/>
          <a:p>
            <a:pPr marL="0" marR="0">
              <a:lnSpc>
                <a:spcPct val="107000"/>
              </a:lnSpc>
              <a:spcBef>
                <a:spcPts val="0"/>
              </a:spcBef>
              <a:spcAft>
                <a:spcPts val="800"/>
              </a:spcAft>
            </a:pPr>
            <a:r>
              <a:rPr lang="en-US" sz="2000" i="1" dirty="0">
                <a:effectLst/>
                <a:latin typeface="Calibri" panose="020F0502020204030204" pitchFamily="34" charset="0"/>
                <a:ea typeface="Calibri" panose="020F0502020204030204" pitchFamily="34" charset="0"/>
                <a:cs typeface="Arial" panose="020B0604020202020204" pitchFamily="34" charset="0"/>
              </a:rPr>
              <a:t>Communication in the language of their choice, low- or no-literacy flyers, and culturally competent trainings can help workers understand a farm’s protocols to ensure buy-in and compliance. </a:t>
            </a:r>
          </a:p>
        </p:txBody>
      </p:sp>
      <p:sp>
        <p:nvSpPr>
          <p:cNvPr id="24" name="TextBox 23">
            <a:extLst>
              <a:ext uri="{FF2B5EF4-FFF2-40B4-BE49-F238E27FC236}">
                <a16:creationId xmlns:a16="http://schemas.microsoft.com/office/drawing/2014/main" id="{33F2E651-7720-45E9-974B-352E845B6A8B}"/>
              </a:ext>
            </a:extLst>
          </p:cNvPr>
          <p:cNvSpPr txBox="1"/>
          <p:nvPr/>
        </p:nvSpPr>
        <p:spPr>
          <a:xfrm>
            <a:off x="1515364" y="1523993"/>
            <a:ext cx="9161273" cy="1615827"/>
          </a:xfrm>
          <a:prstGeom prst="rect">
            <a:avLst/>
          </a:prstGeom>
          <a:noFill/>
        </p:spPr>
        <p:txBody>
          <a:bodyPr wrap="square">
            <a:spAutoFit/>
          </a:bodyPr>
          <a:lstStyle/>
          <a:p>
            <a:pPr marL="514350" indent="-514350">
              <a:buClr>
                <a:schemeClr val="tx1"/>
              </a:buClr>
              <a:buFont typeface="+mj-lt"/>
              <a:buAutoNum type="arabicPeriod" startAt="11"/>
            </a:pPr>
            <a:r>
              <a:rPr lang="en-US" sz="3300" b="1" dirty="0">
                <a:solidFill>
                  <a:srgbClr val="004B8D"/>
                </a:solidFill>
                <a:effectLst/>
                <a:latin typeface="Calibri" panose="020F0502020204030204" pitchFamily="34" charset="0"/>
                <a:ea typeface="Calibri" panose="020F0502020204030204" pitchFamily="34" charset="0"/>
                <a:cs typeface="Arial" panose="020B0604020202020204" pitchFamily="34" charset="0"/>
              </a:rPr>
              <a:t> Are plans in place to talk to agricultural workers </a:t>
            </a:r>
            <a:br>
              <a:rPr lang="en-US" sz="3300" b="1" dirty="0">
                <a:solidFill>
                  <a:srgbClr val="004B8D"/>
                </a:solidFill>
                <a:effectLst/>
                <a:latin typeface="Calibri" panose="020F0502020204030204" pitchFamily="34" charset="0"/>
                <a:ea typeface="Calibri" panose="020F0502020204030204" pitchFamily="34" charset="0"/>
                <a:cs typeface="Arial" panose="020B0604020202020204" pitchFamily="34" charset="0"/>
              </a:rPr>
            </a:br>
            <a:r>
              <a:rPr lang="en-US" sz="3300" b="1" dirty="0">
                <a:solidFill>
                  <a:srgbClr val="004B8D"/>
                </a:solidFill>
                <a:effectLst/>
                <a:latin typeface="Calibri" panose="020F0502020204030204" pitchFamily="34" charset="0"/>
                <a:ea typeface="Calibri" panose="020F0502020204030204" pitchFamily="34" charset="0"/>
                <a:cs typeface="Arial" panose="020B0604020202020204" pitchFamily="34" charset="0"/>
              </a:rPr>
              <a:t> about testing, provision of housing, food, wage </a:t>
            </a:r>
            <a:br>
              <a:rPr lang="en-US" sz="3300" b="1" dirty="0">
                <a:solidFill>
                  <a:srgbClr val="004B8D"/>
                </a:solidFill>
                <a:effectLst/>
                <a:latin typeface="Calibri" panose="020F0502020204030204" pitchFamily="34" charset="0"/>
                <a:ea typeface="Calibri" panose="020F0502020204030204" pitchFamily="34" charset="0"/>
                <a:cs typeface="Arial" panose="020B0604020202020204" pitchFamily="34" charset="0"/>
              </a:rPr>
            </a:br>
            <a:r>
              <a:rPr lang="en-US" sz="3300" b="1" dirty="0">
                <a:solidFill>
                  <a:srgbClr val="004B8D"/>
                </a:solidFill>
                <a:effectLst/>
                <a:latin typeface="Calibri" panose="020F0502020204030204" pitchFamily="34" charset="0"/>
                <a:ea typeface="Calibri" panose="020F0502020204030204" pitchFamily="34" charset="0"/>
                <a:cs typeface="Arial" panose="020B0604020202020204" pitchFamily="34" charset="0"/>
              </a:rPr>
              <a:t> relief, and other parts of this protocol? </a:t>
            </a:r>
            <a:endParaRPr lang="en-US" sz="3300" b="1" dirty="0">
              <a:solidFill>
                <a:srgbClr val="004B8D"/>
              </a:solidFill>
            </a:endParaRPr>
          </a:p>
        </p:txBody>
      </p:sp>
    </p:spTree>
    <p:extLst>
      <p:ext uri="{BB962C8B-B14F-4D97-AF65-F5344CB8AC3E}">
        <p14:creationId xmlns:p14="http://schemas.microsoft.com/office/powerpoint/2010/main" val="244274727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004B8D"/>
        </a:solidFill>
        <a:effectLst/>
      </p:bgPr>
    </p:bg>
    <p:spTree>
      <p:nvGrpSpPr>
        <p:cNvPr id="1" name=""/>
        <p:cNvGrpSpPr/>
        <p:nvPr/>
      </p:nvGrpSpPr>
      <p:grpSpPr>
        <a:xfrm>
          <a:off x="0" y="0"/>
          <a:ext cx="0" cy="0"/>
          <a:chOff x="0" y="0"/>
          <a:chExt cx="0" cy="0"/>
        </a:xfrm>
      </p:grpSpPr>
      <p:sp>
        <p:nvSpPr>
          <p:cNvPr id="19" name="TextBox 18">
            <a:extLst>
              <a:ext uri="{FF2B5EF4-FFF2-40B4-BE49-F238E27FC236}">
                <a16:creationId xmlns:a16="http://schemas.microsoft.com/office/drawing/2014/main" id="{5C0C2D5E-CB1D-4912-B19F-332A9A6C4FE7}"/>
              </a:ext>
            </a:extLst>
          </p:cNvPr>
          <p:cNvSpPr txBox="1"/>
          <p:nvPr/>
        </p:nvSpPr>
        <p:spPr>
          <a:xfrm>
            <a:off x="2790825" y="2418976"/>
            <a:ext cx="6610350" cy="1569660"/>
          </a:xfrm>
          <a:custGeom>
            <a:avLst/>
            <a:gdLst>
              <a:gd name="connsiteX0" fmla="*/ 0 w 6807199"/>
              <a:gd name="connsiteY0" fmla="*/ 0 h 3108543"/>
              <a:gd name="connsiteX1" fmla="*/ 6807199 w 6807199"/>
              <a:gd name="connsiteY1" fmla="*/ 0 h 3108543"/>
              <a:gd name="connsiteX2" fmla="*/ 6807199 w 6807199"/>
              <a:gd name="connsiteY2" fmla="*/ 3108543 h 3108543"/>
              <a:gd name="connsiteX3" fmla="*/ 0 w 6807199"/>
              <a:gd name="connsiteY3" fmla="*/ 3108543 h 3108543"/>
              <a:gd name="connsiteX4" fmla="*/ 0 w 6807199"/>
              <a:gd name="connsiteY4" fmla="*/ 0 h 3108543"/>
              <a:gd name="connsiteX0" fmla="*/ 0 w 6807199"/>
              <a:gd name="connsiteY0" fmla="*/ 0 h 3108543"/>
              <a:gd name="connsiteX1" fmla="*/ 6807199 w 6807199"/>
              <a:gd name="connsiteY1" fmla="*/ 0 h 3108543"/>
              <a:gd name="connsiteX2" fmla="*/ 6807199 w 6807199"/>
              <a:gd name="connsiteY2" fmla="*/ 3108543 h 3108543"/>
              <a:gd name="connsiteX3" fmla="*/ 0 w 6807199"/>
              <a:gd name="connsiteY3" fmla="*/ 2435443 h 3108543"/>
              <a:gd name="connsiteX4" fmla="*/ 0 w 6807199"/>
              <a:gd name="connsiteY4" fmla="*/ 0 h 3108543"/>
              <a:gd name="connsiteX0" fmla="*/ 0 w 6807199"/>
              <a:gd name="connsiteY0" fmla="*/ 0 h 3143140"/>
              <a:gd name="connsiteX1" fmla="*/ 6807199 w 6807199"/>
              <a:gd name="connsiteY1" fmla="*/ 0 h 3143140"/>
              <a:gd name="connsiteX2" fmla="*/ 6807199 w 6807199"/>
              <a:gd name="connsiteY2" fmla="*/ 3108543 h 3143140"/>
              <a:gd name="connsiteX3" fmla="*/ 13321 w 6807199"/>
              <a:gd name="connsiteY3" fmla="*/ 3143140 h 3143140"/>
              <a:gd name="connsiteX4" fmla="*/ 0 w 6807199"/>
              <a:gd name="connsiteY4" fmla="*/ 0 h 31431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07199" h="3143140">
                <a:moveTo>
                  <a:pt x="0" y="0"/>
                </a:moveTo>
                <a:lnTo>
                  <a:pt x="6807199" y="0"/>
                </a:lnTo>
                <a:lnTo>
                  <a:pt x="6807199" y="3108543"/>
                </a:lnTo>
                <a:lnTo>
                  <a:pt x="13321" y="3143140"/>
                </a:lnTo>
                <a:cubicBezTo>
                  <a:pt x="8881" y="2095427"/>
                  <a:pt x="4440" y="1047713"/>
                  <a:pt x="0" y="0"/>
                </a:cubicBezTo>
                <a:close/>
              </a:path>
            </a:pathLst>
          </a:custGeom>
          <a:noFill/>
        </p:spPr>
        <p:txBody>
          <a:bodyPr wrap="square">
            <a:spAutoFit/>
          </a:bodyPr>
          <a:lstStyle/>
          <a:p>
            <a:pPr algn="ctr"/>
            <a:r>
              <a:rPr lang="en-US" sz="4800" b="1" dirty="0">
                <a:solidFill>
                  <a:schemeClr val="bg1"/>
                </a:solidFill>
                <a:effectLst/>
                <a:latin typeface="Calibri" panose="020F0502020204030204" pitchFamily="34" charset="0"/>
                <a:ea typeface="Calibri" panose="020F0502020204030204" pitchFamily="34" charset="0"/>
                <a:cs typeface="Arial" panose="020B0604020202020204" pitchFamily="34" charset="0"/>
              </a:rPr>
              <a:t>You have concluded your </a:t>
            </a:r>
            <a:br>
              <a:rPr lang="en-US" sz="4800" b="1" dirty="0">
                <a:solidFill>
                  <a:schemeClr val="bg1"/>
                </a:solidFill>
                <a:effectLst/>
                <a:latin typeface="Calibri" panose="020F0502020204030204" pitchFamily="34" charset="0"/>
                <a:ea typeface="Calibri" panose="020F0502020204030204" pitchFamily="34" charset="0"/>
                <a:cs typeface="Arial" panose="020B0604020202020204" pitchFamily="34" charset="0"/>
              </a:rPr>
            </a:br>
            <a:r>
              <a:rPr lang="en-US" sz="4800" b="1" dirty="0">
                <a:solidFill>
                  <a:schemeClr val="bg1"/>
                </a:solidFill>
                <a:effectLst/>
                <a:latin typeface="Calibri" panose="020F0502020204030204" pitchFamily="34" charset="0"/>
                <a:ea typeface="Calibri" panose="020F0502020204030204" pitchFamily="34" charset="0"/>
                <a:cs typeface="Arial" panose="020B0604020202020204" pitchFamily="34" charset="0"/>
              </a:rPr>
              <a:t>preparation for testing. </a:t>
            </a:r>
            <a:endParaRPr lang="en-US" sz="4800" b="1" dirty="0">
              <a:solidFill>
                <a:schemeClr val="bg1"/>
              </a:solidFill>
            </a:endParaRPr>
          </a:p>
        </p:txBody>
      </p:sp>
    </p:spTree>
    <p:extLst>
      <p:ext uri="{BB962C8B-B14F-4D97-AF65-F5344CB8AC3E}">
        <p14:creationId xmlns:p14="http://schemas.microsoft.com/office/powerpoint/2010/main" val="41644854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D298EA91-B46B-4ECE-8BFD-B9518EB3BB09}"/>
              </a:ext>
            </a:extLst>
          </p:cNvPr>
          <p:cNvGrpSpPr/>
          <p:nvPr/>
        </p:nvGrpSpPr>
        <p:grpSpPr>
          <a:xfrm>
            <a:off x="4907394" y="4690572"/>
            <a:ext cx="2377212" cy="715481"/>
            <a:chOff x="7053694" y="4326686"/>
            <a:chExt cx="2377212" cy="715481"/>
          </a:xfrm>
        </p:grpSpPr>
        <p:sp>
          <p:nvSpPr>
            <p:cNvPr id="15" name="Rectangle 14">
              <a:hlinkClick r:id="rId2" action="ppaction://hlinksldjump"/>
              <a:extLst>
                <a:ext uri="{FF2B5EF4-FFF2-40B4-BE49-F238E27FC236}">
                  <a16:creationId xmlns:a16="http://schemas.microsoft.com/office/drawing/2014/main" id="{CBD8F8FE-15D2-4579-827B-6D7CFE050C3B}"/>
                </a:ext>
              </a:extLst>
            </p:cNvPr>
            <p:cNvSpPr/>
            <p:nvPr/>
          </p:nvSpPr>
          <p:spPr>
            <a:xfrm>
              <a:off x="7053694" y="4327247"/>
              <a:ext cx="2377212" cy="714920"/>
            </a:xfrm>
            <a:prstGeom prst="rect">
              <a:avLst/>
            </a:prstGeom>
            <a:solidFill>
              <a:srgbClr val="004B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1D2E8040-9E77-4AC7-96C2-8044A6904823}"/>
                </a:ext>
              </a:extLst>
            </p:cNvPr>
            <p:cNvSpPr txBox="1"/>
            <p:nvPr/>
          </p:nvSpPr>
          <p:spPr>
            <a:xfrm>
              <a:off x="7109236" y="4326686"/>
              <a:ext cx="2266128" cy="677108"/>
            </a:xfrm>
            <a:prstGeom prst="rect">
              <a:avLst/>
            </a:prstGeom>
            <a:noFill/>
          </p:spPr>
          <p:txBody>
            <a:bodyPr wrap="square">
              <a:spAutoFit/>
            </a:bodyPr>
            <a:lstStyle/>
            <a:p>
              <a:pPr algn="ctr"/>
              <a:r>
                <a:rPr lang="en-US" sz="3800" b="1" dirty="0">
                  <a:solidFill>
                    <a:schemeClr val="bg1"/>
                  </a:solidFill>
                  <a:latin typeface="Calibri" panose="020F0502020204030204" pitchFamily="34" charset="0"/>
                  <a:cs typeface="Arial" panose="020B0604020202020204" pitchFamily="34" charset="0"/>
                </a:rPr>
                <a:t>Continue</a:t>
              </a:r>
              <a:endParaRPr lang="en-US" sz="3800" b="1" dirty="0">
                <a:solidFill>
                  <a:schemeClr val="bg1"/>
                </a:solidFill>
              </a:endParaRPr>
            </a:p>
          </p:txBody>
        </p:sp>
        <p:sp>
          <p:nvSpPr>
            <p:cNvPr id="18" name="Rectangle 17">
              <a:extLst>
                <a:ext uri="{FF2B5EF4-FFF2-40B4-BE49-F238E27FC236}">
                  <a16:creationId xmlns:a16="http://schemas.microsoft.com/office/drawing/2014/main" id="{8A7C250A-5980-40C9-9E0D-BC2CB9BA2844}"/>
                </a:ext>
              </a:extLst>
            </p:cNvPr>
            <p:cNvSpPr/>
            <p:nvPr/>
          </p:nvSpPr>
          <p:spPr>
            <a:xfrm>
              <a:off x="7109236" y="4380144"/>
              <a:ext cx="2266128" cy="610514"/>
            </a:xfrm>
            <a:prstGeom prst="rect">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9" name="TextBox 18">
            <a:extLst>
              <a:ext uri="{FF2B5EF4-FFF2-40B4-BE49-F238E27FC236}">
                <a16:creationId xmlns:a16="http://schemas.microsoft.com/office/drawing/2014/main" id="{5C0C2D5E-CB1D-4912-B19F-332A9A6C4FE7}"/>
              </a:ext>
            </a:extLst>
          </p:cNvPr>
          <p:cNvSpPr txBox="1"/>
          <p:nvPr/>
        </p:nvSpPr>
        <p:spPr>
          <a:xfrm>
            <a:off x="1739900" y="793606"/>
            <a:ext cx="8712200" cy="3539430"/>
          </a:xfrm>
          <a:custGeom>
            <a:avLst/>
            <a:gdLst>
              <a:gd name="connsiteX0" fmla="*/ 0 w 6807199"/>
              <a:gd name="connsiteY0" fmla="*/ 0 h 3108543"/>
              <a:gd name="connsiteX1" fmla="*/ 6807199 w 6807199"/>
              <a:gd name="connsiteY1" fmla="*/ 0 h 3108543"/>
              <a:gd name="connsiteX2" fmla="*/ 6807199 w 6807199"/>
              <a:gd name="connsiteY2" fmla="*/ 3108543 h 3108543"/>
              <a:gd name="connsiteX3" fmla="*/ 0 w 6807199"/>
              <a:gd name="connsiteY3" fmla="*/ 3108543 h 3108543"/>
              <a:gd name="connsiteX4" fmla="*/ 0 w 6807199"/>
              <a:gd name="connsiteY4" fmla="*/ 0 h 3108543"/>
              <a:gd name="connsiteX0" fmla="*/ 0 w 6807199"/>
              <a:gd name="connsiteY0" fmla="*/ 0 h 3108543"/>
              <a:gd name="connsiteX1" fmla="*/ 6807199 w 6807199"/>
              <a:gd name="connsiteY1" fmla="*/ 0 h 3108543"/>
              <a:gd name="connsiteX2" fmla="*/ 6807199 w 6807199"/>
              <a:gd name="connsiteY2" fmla="*/ 3108543 h 3108543"/>
              <a:gd name="connsiteX3" fmla="*/ 0 w 6807199"/>
              <a:gd name="connsiteY3" fmla="*/ 2435443 h 3108543"/>
              <a:gd name="connsiteX4" fmla="*/ 0 w 6807199"/>
              <a:gd name="connsiteY4" fmla="*/ 0 h 3108543"/>
              <a:gd name="connsiteX0" fmla="*/ 0 w 6807199"/>
              <a:gd name="connsiteY0" fmla="*/ 0 h 3143140"/>
              <a:gd name="connsiteX1" fmla="*/ 6807199 w 6807199"/>
              <a:gd name="connsiteY1" fmla="*/ 0 h 3143140"/>
              <a:gd name="connsiteX2" fmla="*/ 6807199 w 6807199"/>
              <a:gd name="connsiteY2" fmla="*/ 3108543 h 3143140"/>
              <a:gd name="connsiteX3" fmla="*/ 13321 w 6807199"/>
              <a:gd name="connsiteY3" fmla="*/ 3143140 h 3143140"/>
              <a:gd name="connsiteX4" fmla="*/ 0 w 6807199"/>
              <a:gd name="connsiteY4" fmla="*/ 0 h 31431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07199" h="3143140">
                <a:moveTo>
                  <a:pt x="0" y="0"/>
                </a:moveTo>
                <a:lnTo>
                  <a:pt x="6807199" y="0"/>
                </a:lnTo>
                <a:lnTo>
                  <a:pt x="6807199" y="3108543"/>
                </a:lnTo>
                <a:lnTo>
                  <a:pt x="13321" y="3143140"/>
                </a:lnTo>
                <a:cubicBezTo>
                  <a:pt x="8881" y="2095427"/>
                  <a:pt x="4440" y="1047713"/>
                  <a:pt x="0" y="0"/>
                </a:cubicBezTo>
                <a:close/>
              </a:path>
            </a:pathLst>
          </a:custGeom>
          <a:noFill/>
        </p:spPr>
        <p:txBody>
          <a:bodyPr wrap="square">
            <a:spAutoFit/>
          </a:bodyPr>
          <a:lstStyle/>
          <a:p>
            <a:r>
              <a:rPr lang="en-US" sz="3200" dirty="0">
                <a:effectLst/>
                <a:latin typeface="Calibri" panose="020F0502020204030204" pitchFamily="34" charset="0"/>
                <a:ea typeface="Calibri" panose="020F0502020204030204" pitchFamily="34" charset="0"/>
                <a:cs typeface="Arial" panose="020B0604020202020204" pitchFamily="34" charset="0"/>
              </a:rPr>
              <a:t>Testing upon arrival and prior to exposure to current work crew is recommended. Farm owners can contact local community health centers or health departments to inquire about programs and assistance in testing and results management. Continue to question 3 for more on setting up testing parameters. </a:t>
            </a:r>
            <a:endParaRPr lang="en-US" sz="3200" dirty="0"/>
          </a:p>
        </p:txBody>
      </p:sp>
    </p:spTree>
    <p:extLst>
      <p:ext uri="{BB962C8B-B14F-4D97-AF65-F5344CB8AC3E}">
        <p14:creationId xmlns:p14="http://schemas.microsoft.com/office/powerpoint/2010/main" val="25951575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004B8D"/>
        </a:solidFill>
        <a:effectLst/>
      </p:bgPr>
    </p:bg>
    <p:spTree>
      <p:nvGrpSpPr>
        <p:cNvPr id="1" name=""/>
        <p:cNvGrpSpPr/>
        <p:nvPr/>
      </p:nvGrpSpPr>
      <p:grpSpPr>
        <a:xfrm>
          <a:off x="0" y="0"/>
          <a:ext cx="0" cy="0"/>
          <a:chOff x="0" y="0"/>
          <a:chExt cx="0" cy="0"/>
        </a:xfrm>
      </p:grpSpPr>
      <p:sp>
        <p:nvSpPr>
          <p:cNvPr id="19" name="TextBox 18">
            <a:extLst>
              <a:ext uri="{FF2B5EF4-FFF2-40B4-BE49-F238E27FC236}">
                <a16:creationId xmlns:a16="http://schemas.microsoft.com/office/drawing/2014/main" id="{5C0C2D5E-CB1D-4912-B19F-332A9A6C4FE7}"/>
              </a:ext>
            </a:extLst>
          </p:cNvPr>
          <p:cNvSpPr txBox="1"/>
          <p:nvPr/>
        </p:nvSpPr>
        <p:spPr>
          <a:xfrm>
            <a:off x="1719262" y="1843950"/>
            <a:ext cx="8753475" cy="3170099"/>
          </a:xfrm>
          <a:custGeom>
            <a:avLst/>
            <a:gdLst>
              <a:gd name="connsiteX0" fmla="*/ 0 w 6807199"/>
              <a:gd name="connsiteY0" fmla="*/ 0 h 3108543"/>
              <a:gd name="connsiteX1" fmla="*/ 6807199 w 6807199"/>
              <a:gd name="connsiteY1" fmla="*/ 0 h 3108543"/>
              <a:gd name="connsiteX2" fmla="*/ 6807199 w 6807199"/>
              <a:gd name="connsiteY2" fmla="*/ 3108543 h 3108543"/>
              <a:gd name="connsiteX3" fmla="*/ 0 w 6807199"/>
              <a:gd name="connsiteY3" fmla="*/ 3108543 h 3108543"/>
              <a:gd name="connsiteX4" fmla="*/ 0 w 6807199"/>
              <a:gd name="connsiteY4" fmla="*/ 0 h 3108543"/>
              <a:gd name="connsiteX0" fmla="*/ 0 w 6807199"/>
              <a:gd name="connsiteY0" fmla="*/ 0 h 3108543"/>
              <a:gd name="connsiteX1" fmla="*/ 6807199 w 6807199"/>
              <a:gd name="connsiteY1" fmla="*/ 0 h 3108543"/>
              <a:gd name="connsiteX2" fmla="*/ 6807199 w 6807199"/>
              <a:gd name="connsiteY2" fmla="*/ 3108543 h 3108543"/>
              <a:gd name="connsiteX3" fmla="*/ 0 w 6807199"/>
              <a:gd name="connsiteY3" fmla="*/ 2435443 h 3108543"/>
              <a:gd name="connsiteX4" fmla="*/ 0 w 6807199"/>
              <a:gd name="connsiteY4" fmla="*/ 0 h 3108543"/>
              <a:gd name="connsiteX0" fmla="*/ 0 w 6807199"/>
              <a:gd name="connsiteY0" fmla="*/ 0 h 3143140"/>
              <a:gd name="connsiteX1" fmla="*/ 6807199 w 6807199"/>
              <a:gd name="connsiteY1" fmla="*/ 0 h 3143140"/>
              <a:gd name="connsiteX2" fmla="*/ 6807199 w 6807199"/>
              <a:gd name="connsiteY2" fmla="*/ 3108543 h 3143140"/>
              <a:gd name="connsiteX3" fmla="*/ 13321 w 6807199"/>
              <a:gd name="connsiteY3" fmla="*/ 3143140 h 3143140"/>
              <a:gd name="connsiteX4" fmla="*/ 0 w 6807199"/>
              <a:gd name="connsiteY4" fmla="*/ 0 h 31431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07199" h="3143140">
                <a:moveTo>
                  <a:pt x="0" y="0"/>
                </a:moveTo>
                <a:lnTo>
                  <a:pt x="6807199" y="0"/>
                </a:lnTo>
                <a:lnTo>
                  <a:pt x="6807199" y="3108543"/>
                </a:lnTo>
                <a:lnTo>
                  <a:pt x="13321" y="3143140"/>
                </a:lnTo>
                <a:cubicBezTo>
                  <a:pt x="8881" y="2095427"/>
                  <a:pt x="4440" y="1047713"/>
                  <a:pt x="0" y="0"/>
                </a:cubicBezTo>
                <a:close/>
              </a:path>
            </a:pathLst>
          </a:custGeom>
          <a:noFill/>
        </p:spPr>
        <p:txBody>
          <a:bodyPr wrap="square">
            <a:spAutoFit/>
          </a:bodyPr>
          <a:lstStyle/>
          <a:p>
            <a:r>
              <a:rPr lang="en-US" sz="4000" b="1" dirty="0">
                <a:solidFill>
                  <a:schemeClr val="bg1"/>
                </a:solidFill>
                <a:effectLst/>
                <a:latin typeface="Calibri" panose="020F0502020204030204" pitchFamily="34" charset="0"/>
                <a:ea typeface="Calibri" panose="020F0502020204030204" pitchFamily="34" charset="0"/>
                <a:cs typeface="Arial" panose="020B0604020202020204" pitchFamily="34" charset="0"/>
              </a:rPr>
              <a:t>MCN strongly recommends developing a partnership with the local community health center and/or agricultural worker advocates to prepare trainings and resources before testing begins. </a:t>
            </a:r>
            <a:endParaRPr lang="en-US" sz="4000" b="1" dirty="0">
              <a:solidFill>
                <a:schemeClr val="bg1"/>
              </a:solidFill>
            </a:endParaRPr>
          </a:p>
        </p:txBody>
      </p:sp>
    </p:spTree>
    <p:extLst>
      <p:ext uri="{BB962C8B-B14F-4D97-AF65-F5344CB8AC3E}">
        <p14:creationId xmlns:p14="http://schemas.microsoft.com/office/powerpoint/2010/main" val="18506837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49D77EE-D8E2-4484-BDDF-52B11F4AC334}"/>
              </a:ext>
            </a:extLst>
          </p:cNvPr>
          <p:cNvSpPr txBox="1"/>
          <p:nvPr/>
        </p:nvSpPr>
        <p:spPr>
          <a:xfrm>
            <a:off x="673100" y="457608"/>
            <a:ext cx="10845800" cy="1477328"/>
          </a:xfrm>
          <a:prstGeom prst="rect">
            <a:avLst/>
          </a:prstGeom>
          <a:noFill/>
        </p:spPr>
        <p:txBody>
          <a:bodyPr wrap="square">
            <a:spAutoFit/>
          </a:bodyPr>
          <a:lstStyle/>
          <a:p>
            <a:pPr marL="514350" indent="-514350">
              <a:lnSpc>
                <a:spcPts val="3600"/>
              </a:lnSpc>
              <a:buClr>
                <a:schemeClr val="tx1"/>
              </a:buClr>
              <a:buFont typeface="+mj-lt"/>
              <a:buAutoNum type="arabicPeriod" startAt="2"/>
            </a:pPr>
            <a:r>
              <a:rPr lang="en-US" sz="3200" b="1" dirty="0">
                <a:solidFill>
                  <a:srgbClr val="004B8D"/>
                </a:solidFill>
                <a:effectLst/>
                <a:latin typeface="Calibri" panose="020F0502020204030204" pitchFamily="34" charset="0"/>
                <a:ea typeface="Calibri" panose="020F0502020204030204" pitchFamily="34" charset="0"/>
                <a:cs typeface="Arial" panose="020B0604020202020204" pitchFamily="34" charset="0"/>
              </a:rPr>
              <a:t>Have agricultural workers been exposed to someone, either at work or in congregate housing, that has tested positive for COVID-19?</a:t>
            </a:r>
            <a:endParaRPr lang="en-US" sz="3200" b="1" dirty="0">
              <a:solidFill>
                <a:srgbClr val="004B8D"/>
              </a:solidFill>
            </a:endParaRPr>
          </a:p>
        </p:txBody>
      </p:sp>
      <p:sp>
        <p:nvSpPr>
          <p:cNvPr id="25" name="TextBox 24">
            <a:extLst>
              <a:ext uri="{FF2B5EF4-FFF2-40B4-BE49-F238E27FC236}">
                <a16:creationId xmlns:a16="http://schemas.microsoft.com/office/drawing/2014/main" id="{411BF7B3-297C-4B59-A673-03145492E440}"/>
              </a:ext>
            </a:extLst>
          </p:cNvPr>
          <p:cNvSpPr txBox="1"/>
          <p:nvPr/>
        </p:nvSpPr>
        <p:spPr>
          <a:xfrm>
            <a:off x="712787" y="1984316"/>
            <a:ext cx="10766425" cy="3262432"/>
          </a:xfrm>
          <a:prstGeom prst="rect">
            <a:avLst/>
          </a:prstGeom>
          <a:noFill/>
        </p:spPr>
        <p:txBody>
          <a:bodyPr wrap="square">
            <a:spAutoFit/>
          </a:bodyPr>
          <a:lstStyle/>
          <a:p>
            <a:r>
              <a:rPr lang="en-US" sz="1900" i="1" dirty="0">
                <a:effectLst/>
                <a:latin typeface="Calibri" panose="020F0502020204030204" pitchFamily="34" charset="0"/>
                <a:ea typeface="Calibri" panose="020F0502020204030204" pitchFamily="34" charset="0"/>
                <a:cs typeface="Arial" panose="020B0604020202020204" pitchFamily="34" charset="0"/>
              </a:rPr>
              <a:t>“Exposure” is defined as within 6 feet for more than 15 minutes to someone who had tested positive to COVID-19. The exposure window must occur within the ten days prior to the positive COVID-19 test, meaning, if a worker tested positive but hadn’t been on the job for two weeks, her/his coworkers would not require a test.</a:t>
            </a:r>
          </a:p>
          <a:p>
            <a:endParaRPr lang="en-US" sz="1200" i="1" dirty="0">
              <a:latin typeface="Calibri" panose="020F0502020204030204" pitchFamily="34" charset="0"/>
              <a:cs typeface="Arial" panose="020B0604020202020204" pitchFamily="34" charset="0"/>
            </a:endParaRPr>
          </a:p>
          <a:p>
            <a:r>
              <a:rPr lang="en-US" sz="1900" i="1" dirty="0"/>
              <a:t>As of August 24, 2020, the CDC does not recommend testing after exposure unless the local jurisdiction requests it. In the light of ongoing severe outbreaks of COVID-19 and deaths at farms and packing houses across the US, and the increased vulnerability and health inequities that most agricultural workers face, MCN strongly recommends testing after exposure, in contrast to the CDC’s present recommendation, to protect agricultural worker health, to prevent community spread, and to ensure farm owners can continue operations with a healthy workforce. </a:t>
            </a:r>
          </a:p>
        </p:txBody>
      </p:sp>
      <p:grpSp>
        <p:nvGrpSpPr>
          <p:cNvPr id="30" name="Group 29">
            <a:extLst>
              <a:ext uri="{FF2B5EF4-FFF2-40B4-BE49-F238E27FC236}">
                <a16:creationId xmlns:a16="http://schemas.microsoft.com/office/drawing/2014/main" id="{55C1753E-6984-4696-934B-1763896F334F}"/>
              </a:ext>
            </a:extLst>
          </p:cNvPr>
          <p:cNvGrpSpPr/>
          <p:nvPr/>
        </p:nvGrpSpPr>
        <p:grpSpPr>
          <a:xfrm>
            <a:off x="3826865" y="5423401"/>
            <a:ext cx="2038350" cy="707886"/>
            <a:chOff x="5410200" y="3190846"/>
            <a:chExt cx="2038350" cy="707886"/>
          </a:xfrm>
        </p:grpSpPr>
        <p:sp>
          <p:nvSpPr>
            <p:cNvPr id="35" name="Rectangle 34">
              <a:hlinkClick r:id="rId2" action="ppaction://hlinksldjump"/>
              <a:extLst>
                <a:ext uri="{FF2B5EF4-FFF2-40B4-BE49-F238E27FC236}">
                  <a16:creationId xmlns:a16="http://schemas.microsoft.com/office/drawing/2014/main" id="{50926C6F-0734-478C-A913-5970DD62AE12}"/>
                </a:ext>
              </a:extLst>
            </p:cNvPr>
            <p:cNvSpPr/>
            <p:nvPr/>
          </p:nvSpPr>
          <p:spPr>
            <a:xfrm>
              <a:off x="5410200" y="3211414"/>
              <a:ext cx="2038350" cy="666750"/>
            </a:xfrm>
            <a:prstGeom prst="rect">
              <a:avLst/>
            </a:prstGeom>
            <a:solidFill>
              <a:srgbClr val="004B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8FEBAA4A-5421-4612-90DA-69C8EA73A855}"/>
                </a:ext>
              </a:extLst>
            </p:cNvPr>
            <p:cNvSpPr txBox="1"/>
            <p:nvPr/>
          </p:nvSpPr>
          <p:spPr>
            <a:xfrm>
              <a:off x="5949848" y="3190846"/>
              <a:ext cx="959054" cy="707886"/>
            </a:xfrm>
            <a:prstGeom prst="rect">
              <a:avLst/>
            </a:prstGeom>
            <a:noFill/>
          </p:spPr>
          <p:txBody>
            <a:bodyPr wrap="square">
              <a:spAutoFit/>
            </a:bodyPr>
            <a:lstStyle/>
            <a:p>
              <a:pPr algn="ctr"/>
              <a:r>
                <a:rPr lang="en-US" sz="4000" b="1" dirty="0">
                  <a:solidFill>
                    <a:schemeClr val="bg1"/>
                  </a:solidFill>
                  <a:effectLst/>
                  <a:latin typeface="Calibri" panose="020F0502020204030204" pitchFamily="34" charset="0"/>
                  <a:ea typeface="Calibri" panose="020F0502020204030204" pitchFamily="34" charset="0"/>
                  <a:cs typeface="Arial" panose="020B0604020202020204" pitchFamily="34" charset="0"/>
                </a:rPr>
                <a:t>YES</a:t>
              </a:r>
              <a:endParaRPr lang="en-US" sz="4000" b="1" dirty="0">
                <a:solidFill>
                  <a:schemeClr val="bg1"/>
                </a:solidFill>
              </a:endParaRPr>
            </a:p>
          </p:txBody>
        </p:sp>
        <p:sp>
          <p:nvSpPr>
            <p:cNvPr id="37" name="Rectangle 36">
              <a:extLst>
                <a:ext uri="{FF2B5EF4-FFF2-40B4-BE49-F238E27FC236}">
                  <a16:creationId xmlns:a16="http://schemas.microsoft.com/office/drawing/2014/main" id="{6236700C-FF34-4FE7-B41D-CF4DF5AC823C}"/>
                </a:ext>
              </a:extLst>
            </p:cNvPr>
            <p:cNvSpPr/>
            <p:nvPr/>
          </p:nvSpPr>
          <p:spPr>
            <a:xfrm>
              <a:off x="5457825" y="3260794"/>
              <a:ext cx="1943100" cy="569378"/>
            </a:xfrm>
            <a:prstGeom prst="rect">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1" name="Group 30">
            <a:extLst>
              <a:ext uri="{FF2B5EF4-FFF2-40B4-BE49-F238E27FC236}">
                <a16:creationId xmlns:a16="http://schemas.microsoft.com/office/drawing/2014/main" id="{77BD28A7-5E89-4772-AF78-3FCD1A566A1B}"/>
              </a:ext>
            </a:extLst>
          </p:cNvPr>
          <p:cNvGrpSpPr/>
          <p:nvPr/>
        </p:nvGrpSpPr>
        <p:grpSpPr>
          <a:xfrm>
            <a:off x="6326784" y="5423401"/>
            <a:ext cx="2038350" cy="707886"/>
            <a:chOff x="6983019" y="7310946"/>
            <a:chExt cx="2038350" cy="707886"/>
          </a:xfrm>
        </p:grpSpPr>
        <p:sp>
          <p:nvSpPr>
            <p:cNvPr id="32" name="Rectangle 31">
              <a:extLst>
                <a:ext uri="{FF2B5EF4-FFF2-40B4-BE49-F238E27FC236}">
                  <a16:creationId xmlns:a16="http://schemas.microsoft.com/office/drawing/2014/main" id="{26396438-1CC9-4B24-93E0-85DEB594E696}"/>
                </a:ext>
              </a:extLst>
            </p:cNvPr>
            <p:cNvSpPr/>
            <p:nvPr/>
          </p:nvSpPr>
          <p:spPr>
            <a:xfrm>
              <a:off x="6983019" y="7331514"/>
              <a:ext cx="2038350" cy="666750"/>
            </a:xfrm>
            <a:prstGeom prst="rect">
              <a:avLst/>
            </a:prstGeom>
            <a:solidFill>
              <a:srgbClr val="004B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hlinkClick r:id="rId3" action="ppaction://hlinksldjump"/>
              <a:extLst>
                <a:ext uri="{FF2B5EF4-FFF2-40B4-BE49-F238E27FC236}">
                  <a16:creationId xmlns:a16="http://schemas.microsoft.com/office/drawing/2014/main" id="{DF760A33-9FDC-4A27-9858-B6B27E39514E}"/>
                </a:ext>
              </a:extLst>
            </p:cNvPr>
            <p:cNvSpPr/>
            <p:nvPr/>
          </p:nvSpPr>
          <p:spPr>
            <a:xfrm>
              <a:off x="7030644" y="7380894"/>
              <a:ext cx="1943100" cy="569378"/>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extBox 33">
              <a:extLst>
                <a:ext uri="{FF2B5EF4-FFF2-40B4-BE49-F238E27FC236}">
                  <a16:creationId xmlns:a16="http://schemas.microsoft.com/office/drawing/2014/main" id="{D893B331-F0BA-4129-9B67-272303058778}"/>
                </a:ext>
              </a:extLst>
            </p:cNvPr>
            <p:cNvSpPr txBox="1"/>
            <p:nvPr/>
          </p:nvSpPr>
          <p:spPr>
            <a:xfrm>
              <a:off x="7522667" y="7310946"/>
              <a:ext cx="959054" cy="707886"/>
            </a:xfrm>
            <a:prstGeom prst="rect">
              <a:avLst/>
            </a:prstGeom>
            <a:noFill/>
          </p:spPr>
          <p:txBody>
            <a:bodyPr wrap="square">
              <a:spAutoFit/>
            </a:bodyPr>
            <a:lstStyle/>
            <a:p>
              <a:pPr algn="ctr"/>
              <a:r>
                <a:rPr lang="en-US" sz="4000" b="1" dirty="0">
                  <a:solidFill>
                    <a:srgbClr val="004B8D"/>
                  </a:solidFill>
                  <a:effectLst/>
                  <a:latin typeface="Calibri" panose="020F0502020204030204" pitchFamily="34" charset="0"/>
                  <a:ea typeface="Calibri" panose="020F0502020204030204" pitchFamily="34" charset="0"/>
                  <a:cs typeface="Arial" panose="020B0604020202020204" pitchFamily="34" charset="0"/>
                </a:rPr>
                <a:t>NO</a:t>
              </a:r>
              <a:endParaRPr lang="en-US" sz="4000" b="1" dirty="0">
                <a:solidFill>
                  <a:srgbClr val="004B8D"/>
                </a:solidFill>
              </a:endParaRPr>
            </a:p>
          </p:txBody>
        </p:sp>
      </p:grpSp>
    </p:spTree>
    <p:extLst>
      <p:ext uri="{BB962C8B-B14F-4D97-AF65-F5344CB8AC3E}">
        <p14:creationId xmlns:p14="http://schemas.microsoft.com/office/powerpoint/2010/main" val="11687621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4B8D"/>
        </a:solidFill>
        <a:effectLst/>
      </p:bgPr>
    </p:bg>
    <p:spTree>
      <p:nvGrpSpPr>
        <p:cNvPr id="1" name=""/>
        <p:cNvGrpSpPr/>
        <p:nvPr/>
      </p:nvGrpSpPr>
      <p:grpSpPr>
        <a:xfrm>
          <a:off x="0" y="0"/>
          <a:ext cx="0" cy="0"/>
          <a:chOff x="0" y="0"/>
          <a:chExt cx="0" cy="0"/>
        </a:xfrm>
      </p:grpSpPr>
      <p:sp>
        <p:nvSpPr>
          <p:cNvPr id="19" name="TextBox 18">
            <a:extLst>
              <a:ext uri="{FF2B5EF4-FFF2-40B4-BE49-F238E27FC236}">
                <a16:creationId xmlns:a16="http://schemas.microsoft.com/office/drawing/2014/main" id="{5C0C2D5E-CB1D-4912-B19F-332A9A6C4FE7}"/>
              </a:ext>
            </a:extLst>
          </p:cNvPr>
          <p:cNvSpPr txBox="1"/>
          <p:nvPr/>
        </p:nvSpPr>
        <p:spPr>
          <a:xfrm>
            <a:off x="1819275" y="1843950"/>
            <a:ext cx="8553450" cy="3170099"/>
          </a:xfrm>
          <a:custGeom>
            <a:avLst/>
            <a:gdLst>
              <a:gd name="connsiteX0" fmla="*/ 0 w 6807199"/>
              <a:gd name="connsiteY0" fmla="*/ 0 h 3108543"/>
              <a:gd name="connsiteX1" fmla="*/ 6807199 w 6807199"/>
              <a:gd name="connsiteY1" fmla="*/ 0 h 3108543"/>
              <a:gd name="connsiteX2" fmla="*/ 6807199 w 6807199"/>
              <a:gd name="connsiteY2" fmla="*/ 3108543 h 3108543"/>
              <a:gd name="connsiteX3" fmla="*/ 0 w 6807199"/>
              <a:gd name="connsiteY3" fmla="*/ 3108543 h 3108543"/>
              <a:gd name="connsiteX4" fmla="*/ 0 w 6807199"/>
              <a:gd name="connsiteY4" fmla="*/ 0 h 3108543"/>
              <a:gd name="connsiteX0" fmla="*/ 0 w 6807199"/>
              <a:gd name="connsiteY0" fmla="*/ 0 h 3108543"/>
              <a:gd name="connsiteX1" fmla="*/ 6807199 w 6807199"/>
              <a:gd name="connsiteY1" fmla="*/ 0 h 3108543"/>
              <a:gd name="connsiteX2" fmla="*/ 6807199 w 6807199"/>
              <a:gd name="connsiteY2" fmla="*/ 3108543 h 3108543"/>
              <a:gd name="connsiteX3" fmla="*/ 0 w 6807199"/>
              <a:gd name="connsiteY3" fmla="*/ 2435443 h 3108543"/>
              <a:gd name="connsiteX4" fmla="*/ 0 w 6807199"/>
              <a:gd name="connsiteY4" fmla="*/ 0 h 3108543"/>
              <a:gd name="connsiteX0" fmla="*/ 0 w 6807199"/>
              <a:gd name="connsiteY0" fmla="*/ 0 h 3143140"/>
              <a:gd name="connsiteX1" fmla="*/ 6807199 w 6807199"/>
              <a:gd name="connsiteY1" fmla="*/ 0 h 3143140"/>
              <a:gd name="connsiteX2" fmla="*/ 6807199 w 6807199"/>
              <a:gd name="connsiteY2" fmla="*/ 3108543 h 3143140"/>
              <a:gd name="connsiteX3" fmla="*/ 13321 w 6807199"/>
              <a:gd name="connsiteY3" fmla="*/ 3143140 h 3143140"/>
              <a:gd name="connsiteX4" fmla="*/ 0 w 6807199"/>
              <a:gd name="connsiteY4" fmla="*/ 0 h 31431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07199" h="3143140">
                <a:moveTo>
                  <a:pt x="0" y="0"/>
                </a:moveTo>
                <a:lnTo>
                  <a:pt x="6807199" y="0"/>
                </a:lnTo>
                <a:lnTo>
                  <a:pt x="6807199" y="3108543"/>
                </a:lnTo>
                <a:lnTo>
                  <a:pt x="13321" y="3143140"/>
                </a:lnTo>
                <a:cubicBezTo>
                  <a:pt x="8881" y="2095427"/>
                  <a:pt x="4440" y="1047713"/>
                  <a:pt x="0" y="0"/>
                </a:cubicBezTo>
                <a:close/>
              </a:path>
            </a:pathLst>
          </a:custGeom>
          <a:noFill/>
        </p:spPr>
        <p:txBody>
          <a:bodyPr wrap="square">
            <a:spAutoFit/>
          </a:bodyPr>
          <a:lstStyle/>
          <a:p>
            <a:r>
              <a:rPr lang="en-US" sz="4000" b="1" dirty="0">
                <a:solidFill>
                  <a:schemeClr val="bg1"/>
                </a:solidFill>
                <a:effectLst/>
                <a:latin typeface="Calibri" panose="020F0502020204030204" pitchFamily="34" charset="0"/>
                <a:ea typeface="Calibri" panose="020F0502020204030204" pitchFamily="34" charset="0"/>
                <a:cs typeface="Arial" panose="020B0604020202020204" pitchFamily="34" charset="0"/>
              </a:rPr>
              <a:t>At this time, MCN does not recommend testing for agricultural workers who have already arrived at the farm and who have no known exposures to a COVID-19 positive person. </a:t>
            </a:r>
          </a:p>
        </p:txBody>
      </p:sp>
    </p:spTree>
    <p:extLst>
      <p:ext uri="{BB962C8B-B14F-4D97-AF65-F5344CB8AC3E}">
        <p14:creationId xmlns:p14="http://schemas.microsoft.com/office/powerpoint/2010/main" val="10464125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Box 23">
            <a:extLst>
              <a:ext uri="{FF2B5EF4-FFF2-40B4-BE49-F238E27FC236}">
                <a16:creationId xmlns:a16="http://schemas.microsoft.com/office/drawing/2014/main" id="{33F2E651-7720-45E9-974B-352E845B6A8B}"/>
              </a:ext>
            </a:extLst>
          </p:cNvPr>
          <p:cNvSpPr txBox="1"/>
          <p:nvPr/>
        </p:nvSpPr>
        <p:spPr>
          <a:xfrm>
            <a:off x="1672577" y="1754814"/>
            <a:ext cx="8846846" cy="1297791"/>
          </a:xfrm>
          <a:prstGeom prst="rect">
            <a:avLst/>
          </a:prstGeom>
          <a:noFill/>
        </p:spPr>
        <p:txBody>
          <a:bodyPr wrap="square">
            <a:spAutoFit/>
          </a:bodyPr>
          <a:lstStyle/>
          <a:p>
            <a:pPr marL="742950" indent="-742950">
              <a:lnSpc>
                <a:spcPts val="4700"/>
              </a:lnSpc>
              <a:buClr>
                <a:schemeClr val="tx1"/>
              </a:buClr>
              <a:buFont typeface="+mj-lt"/>
              <a:buAutoNum type="arabicPeriod" startAt="3"/>
            </a:pPr>
            <a:r>
              <a:rPr lang="en-US" sz="4000" b="1" dirty="0">
                <a:solidFill>
                  <a:srgbClr val="004B8D"/>
                </a:solidFill>
                <a:effectLst/>
                <a:latin typeface="Calibri" panose="020F0502020204030204" pitchFamily="34" charset="0"/>
                <a:ea typeface="Calibri" panose="020F0502020204030204" pitchFamily="34" charset="0"/>
                <a:cs typeface="Arial" panose="020B0604020202020204" pitchFamily="34" charset="0"/>
              </a:rPr>
              <a:t>Is testing available that will provide results within 48 to 72 hours?</a:t>
            </a:r>
            <a:endParaRPr lang="en-US" sz="4000" b="1" dirty="0">
              <a:solidFill>
                <a:srgbClr val="004B8D"/>
              </a:solidFill>
            </a:endParaRPr>
          </a:p>
        </p:txBody>
      </p:sp>
      <p:sp>
        <p:nvSpPr>
          <p:cNvPr id="6" name="TextBox 5">
            <a:extLst>
              <a:ext uri="{FF2B5EF4-FFF2-40B4-BE49-F238E27FC236}">
                <a16:creationId xmlns:a16="http://schemas.microsoft.com/office/drawing/2014/main" id="{962E59DC-A10D-43C3-AEBE-041833FD7DAD}"/>
              </a:ext>
            </a:extLst>
          </p:cNvPr>
          <p:cNvSpPr txBox="1"/>
          <p:nvPr/>
        </p:nvSpPr>
        <p:spPr>
          <a:xfrm>
            <a:off x="2430691" y="3073173"/>
            <a:ext cx="7541984" cy="736355"/>
          </a:xfrm>
          <a:prstGeom prst="rect">
            <a:avLst/>
          </a:prstGeom>
          <a:noFill/>
        </p:spPr>
        <p:txBody>
          <a:bodyPr wrap="square">
            <a:spAutoFit/>
          </a:bodyPr>
          <a:lstStyle/>
          <a:p>
            <a:pPr marL="0" marR="0">
              <a:lnSpc>
                <a:spcPct val="107000"/>
              </a:lnSpc>
              <a:spcBef>
                <a:spcPts val="0"/>
              </a:spcBef>
              <a:spcAft>
                <a:spcPts val="800"/>
              </a:spcAft>
            </a:pPr>
            <a:r>
              <a:rPr lang="en-US" sz="2000" i="1" dirty="0">
                <a:effectLst/>
                <a:latin typeface="Calibri" panose="020F0502020204030204" pitchFamily="34" charset="0"/>
                <a:ea typeface="Calibri" panose="020F0502020204030204" pitchFamily="34" charset="0"/>
                <a:cs typeface="Arial" panose="020B0604020202020204" pitchFamily="34" charset="0"/>
              </a:rPr>
              <a:t>Due to delays, COVID-19 test results in some areas are unable to be returned within 48 to 72 hours.</a:t>
            </a:r>
            <a:endParaRPr lang="en-US" sz="2000" dirty="0">
              <a:effectLst/>
              <a:latin typeface="Calibri" panose="020F0502020204030204" pitchFamily="34" charset="0"/>
              <a:ea typeface="Calibri" panose="020F0502020204030204" pitchFamily="34" charset="0"/>
              <a:cs typeface="Arial" panose="020B0604020202020204" pitchFamily="34" charset="0"/>
            </a:endParaRPr>
          </a:p>
        </p:txBody>
      </p:sp>
      <p:grpSp>
        <p:nvGrpSpPr>
          <p:cNvPr id="3" name="Group 2">
            <a:extLst>
              <a:ext uri="{FF2B5EF4-FFF2-40B4-BE49-F238E27FC236}">
                <a16:creationId xmlns:a16="http://schemas.microsoft.com/office/drawing/2014/main" id="{E96AAFCA-8F46-4431-806D-8248D28C2F18}"/>
              </a:ext>
            </a:extLst>
          </p:cNvPr>
          <p:cNvGrpSpPr/>
          <p:nvPr/>
        </p:nvGrpSpPr>
        <p:grpSpPr>
          <a:xfrm>
            <a:off x="3826866" y="4119074"/>
            <a:ext cx="4538269" cy="707886"/>
            <a:chOff x="6096000" y="3985811"/>
            <a:chExt cx="4538269" cy="707886"/>
          </a:xfrm>
        </p:grpSpPr>
        <p:grpSp>
          <p:nvGrpSpPr>
            <p:cNvPr id="12" name="Group 11">
              <a:extLst>
                <a:ext uri="{FF2B5EF4-FFF2-40B4-BE49-F238E27FC236}">
                  <a16:creationId xmlns:a16="http://schemas.microsoft.com/office/drawing/2014/main" id="{90FC4029-5C35-49C6-B114-8B9B699913B7}"/>
                </a:ext>
              </a:extLst>
            </p:cNvPr>
            <p:cNvGrpSpPr/>
            <p:nvPr/>
          </p:nvGrpSpPr>
          <p:grpSpPr>
            <a:xfrm>
              <a:off x="6096000" y="3985811"/>
              <a:ext cx="2038350" cy="707886"/>
              <a:chOff x="5410200" y="3190846"/>
              <a:chExt cx="2038350" cy="707886"/>
            </a:xfrm>
          </p:grpSpPr>
          <p:sp>
            <p:nvSpPr>
              <p:cNvPr id="21" name="Rectangle 20">
                <a:hlinkClick r:id="rId2" action="ppaction://hlinksldjump"/>
                <a:extLst>
                  <a:ext uri="{FF2B5EF4-FFF2-40B4-BE49-F238E27FC236}">
                    <a16:creationId xmlns:a16="http://schemas.microsoft.com/office/drawing/2014/main" id="{84DBC0C4-84E3-4DAC-A26D-19CC97E9E489}"/>
                  </a:ext>
                </a:extLst>
              </p:cNvPr>
              <p:cNvSpPr/>
              <p:nvPr/>
            </p:nvSpPr>
            <p:spPr>
              <a:xfrm>
                <a:off x="5410200" y="3211414"/>
                <a:ext cx="2038350" cy="666750"/>
              </a:xfrm>
              <a:prstGeom prst="rect">
                <a:avLst/>
              </a:prstGeom>
              <a:solidFill>
                <a:srgbClr val="004B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extBox 21">
                <a:extLst>
                  <a:ext uri="{FF2B5EF4-FFF2-40B4-BE49-F238E27FC236}">
                    <a16:creationId xmlns:a16="http://schemas.microsoft.com/office/drawing/2014/main" id="{2E7AB00B-1EC5-413D-99D5-BA9E681995AB}"/>
                  </a:ext>
                </a:extLst>
              </p:cNvPr>
              <p:cNvSpPr txBox="1"/>
              <p:nvPr/>
            </p:nvSpPr>
            <p:spPr>
              <a:xfrm>
                <a:off x="5949848" y="3190846"/>
                <a:ext cx="959054" cy="707886"/>
              </a:xfrm>
              <a:prstGeom prst="rect">
                <a:avLst/>
              </a:prstGeom>
              <a:noFill/>
            </p:spPr>
            <p:txBody>
              <a:bodyPr wrap="square">
                <a:spAutoFit/>
              </a:bodyPr>
              <a:lstStyle/>
              <a:p>
                <a:pPr algn="ctr"/>
                <a:r>
                  <a:rPr lang="en-US" sz="4000" b="1" dirty="0">
                    <a:solidFill>
                      <a:schemeClr val="bg1"/>
                    </a:solidFill>
                    <a:effectLst/>
                    <a:latin typeface="Calibri" panose="020F0502020204030204" pitchFamily="34" charset="0"/>
                    <a:ea typeface="Calibri" panose="020F0502020204030204" pitchFamily="34" charset="0"/>
                    <a:cs typeface="Arial" panose="020B0604020202020204" pitchFamily="34" charset="0"/>
                  </a:rPr>
                  <a:t>YES</a:t>
                </a:r>
                <a:endParaRPr lang="en-US" sz="4000" b="1" dirty="0">
                  <a:solidFill>
                    <a:schemeClr val="bg1"/>
                  </a:solidFill>
                </a:endParaRPr>
              </a:p>
            </p:txBody>
          </p:sp>
          <p:sp>
            <p:nvSpPr>
              <p:cNvPr id="23" name="Rectangle 22">
                <a:extLst>
                  <a:ext uri="{FF2B5EF4-FFF2-40B4-BE49-F238E27FC236}">
                    <a16:creationId xmlns:a16="http://schemas.microsoft.com/office/drawing/2014/main" id="{D2401F83-F41E-4466-809C-DE2E4DAF78A2}"/>
                  </a:ext>
                </a:extLst>
              </p:cNvPr>
              <p:cNvSpPr/>
              <p:nvPr/>
            </p:nvSpPr>
            <p:spPr>
              <a:xfrm>
                <a:off x="5457825" y="3260794"/>
                <a:ext cx="1943100" cy="569378"/>
              </a:xfrm>
              <a:prstGeom prst="rect">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 name="Group 12">
              <a:extLst>
                <a:ext uri="{FF2B5EF4-FFF2-40B4-BE49-F238E27FC236}">
                  <a16:creationId xmlns:a16="http://schemas.microsoft.com/office/drawing/2014/main" id="{12F8FC82-DCC2-4484-B703-2FDAE6396D30}"/>
                </a:ext>
              </a:extLst>
            </p:cNvPr>
            <p:cNvGrpSpPr/>
            <p:nvPr/>
          </p:nvGrpSpPr>
          <p:grpSpPr>
            <a:xfrm>
              <a:off x="8595919" y="3985811"/>
              <a:ext cx="2038350" cy="707886"/>
              <a:chOff x="6983019" y="7310946"/>
              <a:chExt cx="2038350" cy="707886"/>
            </a:xfrm>
          </p:grpSpPr>
          <p:sp>
            <p:nvSpPr>
              <p:cNvPr id="14" name="Rectangle 13">
                <a:extLst>
                  <a:ext uri="{FF2B5EF4-FFF2-40B4-BE49-F238E27FC236}">
                    <a16:creationId xmlns:a16="http://schemas.microsoft.com/office/drawing/2014/main" id="{345C9737-D77D-48F9-B80D-5E5E318D36EF}"/>
                  </a:ext>
                </a:extLst>
              </p:cNvPr>
              <p:cNvSpPr/>
              <p:nvPr/>
            </p:nvSpPr>
            <p:spPr>
              <a:xfrm>
                <a:off x="6983019" y="7331514"/>
                <a:ext cx="2038350" cy="666750"/>
              </a:xfrm>
              <a:prstGeom prst="rect">
                <a:avLst/>
              </a:prstGeom>
              <a:solidFill>
                <a:srgbClr val="004B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hlinkClick r:id="rId3" action="ppaction://hlinksldjump"/>
                <a:extLst>
                  <a:ext uri="{FF2B5EF4-FFF2-40B4-BE49-F238E27FC236}">
                    <a16:creationId xmlns:a16="http://schemas.microsoft.com/office/drawing/2014/main" id="{605BECED-9C23-4249-9175-AE8FAC0975A1}"/>
                  </a:ext>
                </a:extLst>
              </p:cNvPr>
              <p:cNvSpPr/>
              <p:nvPr/>
            </p:nvSpPr>
            <p:spPr>
              <a:xfrm>
                <a:off x="7030644" y="7380894"/>
                <a:ext cx="1943100" cy="569378"/>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extBox 19">
                <a:extLst>
                  <a:ext uri="{FF2B5EF4-FFF2-40B4-BE49-F238E27FC236}">
                    <a16:creationId xmlns:a16="http://schemas.microsoft.com/office/drawing/2014/main" id="{1B697FE9-E38D-40FF-AFC0-94216A2B5546}"/>
                  </a:ext>
                </a:extLst>
              </p:cNvPr>
              <p:cNvSpPr txBox="1"/>
              <p:nvPr/>
            </p:nvSpPr>
            <p:spPr>
              <a:xfrm>
                <a:off x="7522667" y="7310946"/>
                <a:ext cx="959054" cy="707886"/>
              </a:xfrm>
              <a:prstGeom prst="rect">
                <a:avLst/>
              </a:prstGeom>
              <a:noFill/>
            </p:spPr>
            <p:txBody>
              <a:bodyPr wrap="square">
                <a:spAutoFit/>
              </a:bodyPr>
              <a:lstStyle/>
              <a:p>
                <a:pPr algn="ctr"/>
                <a:r>
                  <a:rPr lang="en-US" sz="4000" b="1" dirty="0">
                    <a:solidFill>
                      <a:srgbClr val="004B8D"/>
                    </a:solidFill>
                    <a:effectLst/>
                    <a:latin typeface="Calibri" panose="020F0502020204030204" pitchFamily="34" charset="0"/>
                    <a:ea typeface="Calibri" panose="020F0502020204030204" pitchFamily="34" charset="0"/>
                    <a:cs typeface="Arial" panose="020B0604020202020204" pitchFamily="34" charset="0"/>
                  </a:rPr>
                  <a:t>NO</a:t>
                </a:r>
                <a:endParaRPr lang="en-US" sz="4000" b="1" dirty="0">
                  <a:solidFill>
                    <a:srgbClr val="004B8D"/>
                  </a:solidFill>
                </a:endParaRPr>
              </a:p>
            </p:txBody>
          </p:sp>
        </p:grpSp>
      </p:grpSp>
    </p:spTree>
    <p:extLst>
      <p:ext uri="{BB962C8B-B14F-4D97-AF65-F5344CB8AC3E}">
        <p14:creationId xmlns:p14="http://schemas.microsoft.com/office/powerpoint/2010/main" val="8830393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Group 14">
            <a:extLst>
              <a:ext uri="{FF2B5EF4-FFF2-40B4-BE49-F238E27FC236}">
                <a16:creationId xmlns:a16="http://schemas.microsoft.com/office/drawing/2014/main" id="{B2276136-2197-4A78-BE80-F46AF78FF044}"/>
              </a:ext>
            </a:extLst>
          </p:cNvPr>
          <p:cNvGrpSpPr/>
          <p:nvPr/>
        </p:nvGrpSpPr>
        <p:grpSpPr>
          <a:xfrm>
            <a:off x="4907394" y="4571699"/>
            <a:ext cx="2377212" cy="715481"/>
            <a:chOff x="7053694" y="4326686"/>
            <a:chExt cx="2377212" cy="715481"/>
          </a:xfrm>
        </p:grpSpPr>
        <p:sp>
          <p:nvSpPr>
            <p:cNvPr id="17" name="Rectangle 16">
              <a:hlinkClick r:id="rId2" action="ppaction://hlinksldjump"/>
              <a:extLst>
                <a:ext uri="{FF2B5EF4-FFF2-40B4-BE49-F238E27FC236}">
                  <a16:creationId xmlns:a16="http://schemas.microsoft.com/office/drawing/2014/main" id="{13DCA5F6-CA75-4DDD-92CC-0350273654C1}"/>
                </a:ext>
              </a:extLst>
            </p:cNvPr>
            <p:cNvSpPr/>
            <p:nvPr/>
          </p:nvSpPr>
          <p:spPr>
            <a:xfrm>
              <a:off x="7053694" y="4327247"/>
              <a:ext cx="2377212" cy="714920"/>
            </a:xfrm>
            <a:prstGeom prst="rect">
              <a:avLst/>
            </a:prstGeom>
            <a:solidFill>
              <a:srgbClr val="004B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62F7DA18-0FC8-4ACB-8A0C-9C5CC1297203}"/>
                </a:ext>
              </a:extLst>
            </p:cNvPr>
            <p:cNvSpPr txBox="1"/>
            <p:nvPr/>
          </p:nvSpPr>
          <p:spPr>
            <a:xfrm>
              <a:off x="7109236" y="4326686"/>
              <a:ext cx="2266128" cy="677108"/>
            </a:xfrm>
            <a:prstGeom prst="rect">
              <a:avLst/>
            </a:prstGeom>
            <a:noFill/>
          </p:spPr>
          <p:txBody>
            <a:bodyPr wrap="square">
              <a:spAutoFit/>
            </a:bodyPr>
            <a:lstStyle/>
            <a:p>
              <a:pPr algn="ctr"/>
              <a:r>
                <a:rPr lang="en-US" sz="3800" b="1" dirty="0">
                  <a:solidFill>
                    <a:schemeClr val="bg1"/>
                  </a:solidFill>
                  <a:latin typeface="Calibri" panose="020F0502020204030204" pitchFamily="34" charset="0"/>
                  <a:cs typeface="Arial" panose="020B0604020202020204" pitchFamily="34" charset="0"/>
                </a:rPr>
                <a:t>Continue</a:t>
              </a:r>
              <a:endParaRPr lang="en-US" sz="3800" b="1" dirty="0">
                <a:solidFill>
                  <a:schemeClr val="bg1"/>
                </a:solidFill>
              </a:endParaRPr>
            </a:p>
          </p:txBody>
        </p:sp>
        <p:sp>
          <p:nvSpPr>
            <p:cNvPr id="19" name="Rectangle 18">
              <a:extLst>
                <a:ext uri="{FF2B5EF4-FFF2-40B4-BE49-F238E27FC236}">
                  <a16:creationId xmlns:a16="http://schemas.microsoft.com/office/drawing/2014/main" id="{6163DFDD-EA9D-41C4-B5E5-CD4562C34F9D}"/>
                </a:ext>
              </a:extLst>
            </p:cNvPr>
            <p:cNvSpPr/>
            <p:nvPr/>
          </p:nvSpPr>
          <p:spPr>
            <a:xfrm>
              <a:off x="7109236" y="4380144"/>
              <a:ext cx="2266128" cy="610514"/>
            </a:xfrm>
            <a:prstGeom prst="rect">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5" name="TextBox 24">
            <a:extLst>
              <a:ext uri="{FF2B5EF4-FFF2-40B4-BE49-F238E27FC236}">
                <a16:creationId xmlns:a16="http://schemas.microsoft.com/office/drawing/2014/main" id="{49726F18-3BE7-4D0E-A1C2-FE484A40AD52}"/>
              </a:ext>
            </a:extLst>
          </p:cNvPr>
          <p:cNvSpPr txBox="1"/>
          <p:nvPr/>
        </p:nvSpPr>
        <p:spPr>
          <a:xfrm>
            <a:off x="1552574" y="1570821"/>
            <a:ext cx="9086852" cy="2554545"/>
          </a:xfrm>
          <a:custGeom>
            <a:avLst/>
            <a:gdLst>
              <a:gd name="connsiteX0" fmla="*/ 0 w 6807199"/>
              <a:gd name="connsiteY0" fmla="*/ 0 h 3108543"/>
              <a:gd name="connsiteX1" fmla="*/ 6807199 w 6807199"/>
              <a:gd name="connsiteY1" fmla="*/ 0 h 3108543"/>
              <a:gd name="connsiteX2" fmla="*/ 6807199 w 6807199"/>
              <a:gd name="connsiteY2" fmla="*/ 3108543 h 3108543"/>
              <a:gd name="connsiteX3" fmla="*/ 0 w 6807199"/>
              <a:gd name="connsiteY3" fmla="*/ 3108543 h 3108543"/>
              <a:gd name="connsiteX4" fmla="*/ 0 w 6807199"/>
              <a:gd name="connsiteY4" fmla="*/ 0 h 3108543"/>
              <a:gd name="connsiteX0" fmla="*/ 0 w 6807199"/>
              <a:gd name="connsiteY0" fmla="*/ 0 h 3108543"/>
              <a:gd name="connsiteX1" fmla="*/ 6807199 w 6807199"/>
              <a:gd name="connsiteY1" fmla="*/ 0 h 3108543"/>
              <a:gd name="connsiteX2" fmla="*/ 6807199 w 6807199"/>
              <a:gd name="connsiteY2" fmla="*/ 3108543 h 3108543"/>
              <a:gd name="connsiteX3" fmla="*/ 0 w 6807199"/>
              <a:gd name="connsiteY3" fmla="*/ 2435443 h 3108543"/>
              <a:gd name="connsiteX4" fmla="*/ 0 w 6807199"/>
              <a:gd name="connsiteY4" fmla="*/ 0 h 3108543"/>
              <a:gd name="connsiteX0" fmla="*/ 0 w 6807199"/>
              <a:gd name="connsiteY0" fmla="*/ 0 h 3143140"/>
              <a:gd name="connsiteX1" fmla="*/ 6807199 w 6807199"/>
              <a:gd name="connsiteY1" fmla="*/ 0 h 3143140"/>
              <a:gd name="connsiteX2" fmla="*/ 6807199 w 6807199"/>
              <a:gd name="connsiteY2" fmla="*/ 3108543 h 3143140"/>
              <a:gd name="connsiteX3" fmla="*/ 13321 w 6807199"/>
              <a:gd name="connsiteY3" fmla="*/ 3143140 h 3143140"/>
              <a:gd name="connsiteX4" fmla="*/ 0 w 6807199"/>
              <a:gd name="connsiteY4" fmla="*/ 0 h 31431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07199" h="3143140">
                <a:moveTo>
                  <a:pt x="0" y="0"/>
                </a:moveTo>
                <a:lnTo>
                  <a:pt x="6807199" y="0"/>
                </a:lnTo>
                <a:lnTo>
                  <a:pt x="6807199" y="3108543"/>
                </a:lnTo>
                <a:lnTo>
                  <a:pt x="13321" y="3143140"/>
                </a:lnTo>
                <a:cubicBezTo>
                  <a:pt x="8881" y="2095427"/>
                  <a:pt x="4440" y="1047713"/>
                  <a:pt x="0" y="0"/>
                </a:cubicBezTo>
                <a:close/>
              </a:path>
            </a:pathLst>
          </a:custGeom>
          <a:noFill/>
        </p:spPr>
        <p:txBody>
          <a:bodyPr wrap="square">
            <a:spAutoFit/>
          </a:bodyPr>
          <a:lstStyle/>
          <a:p>
            <a:r>
              <a:rPr lang="en-US" sz="3200" dirty="0">
                <a:effectLst/>
                <a:latin typeface="Calibri" panose="020F0502020204030204" pitchFamily="34" charset="0"/>
                <a:ea typeface="Calibri" panose="020F0502020204030204" pitchFamily="34" charset="0"/>
                <a:cs typeface="Arial" panose="020B0604020202020204" pitchFamily="34" charset="0"/>
              </a:rPr>
              <a:t>MCN recommends connecting with your local community health center, health department, and/or agricultural worker advocacy organizations to secure resources and support to prepare for and conduct agricultural worker testing.</a:t>
            </a:r>
            <a:endParaRPr lang="en-US" sz="3200" dirty="0"/>
          </a:p>
        </p:txBody>
      </p:sp>
    </p:spTree>
    <p:extLst>
      <p:ext uri="{BB962C8B-B14F-4D97-AF65-F5344CB8AC3E}">
        <p14:creationId xmlns:p14="http://schemas.microsoft.com/office/powerpoint/2010/main" val="9810060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4B8D"/>
        </a:solidFill>
        <a:effectLst/>
      </p:bgPr>
    </p:bg>
    <p:spTree>
      <p:nvGrpSpPr>
        <p:cNvPr id="1" name=""/>
        <p:cNvGrpSpPr/>
        <p:nvPr/>
      </p:nvGrpSpPr>
      <p:grpSpPr>
        <a:xfrm>
          <a:off x="0" y="0"/>
          <a:ext cx="0" cy="0"/>
          <a:chOff x="0" y="0"/>
          <a:chExt cx="0" cy="0"/>
        </a:xfrm>
      </p:grpSpPr>
      <p:sp>
        <p:nvSpPr>
          <p:cNvPr id="19" name="TextBox 18">
            <a:extLst>
              <a:ext uri="{FF2B5EF4-FFF2-40B4-BE49-F238E27FC236}">
                <a16:creationId xmlns:a16="http://schemas.microsoft.com/office/drawing/2014/main" id="{5C0C2D5E-CB1D-4912-B19F-332A9A6C4FE7}"/>
              </a:ext>
            </a:extLst>
          </p:cNvPr>
          <p:cNvSpPr txBox="1"/>
          <p:nvPr/>
        </p:nvSpPr>
        <p:spPr>
          <a:xfrm>
            <a:off x="1376362" y="1443841"/>
            <a:ext cx="9439275" cy="3970318"/>
          </a:xfrm>
          <a:custGeom>
            <a:avLst/>
            <a:gdLst>
              <a:gd name="connsiteX0" fmla="*/ 0 w 6807199"/>
              <a:gd name="connsiteY0" fmla="*/ 0 h 3108543"/>
              <a:gd name="connsiteX1" fmla="*/ 6807199 w 6807199"/>
              <a:gd name="connsiteY1" fmla="*/ 0 h 3108543"/>
              <a:gd name="connsiteX2" fmla="*/ 6807199 w 6807199"/>
              <a:gd name="connsiteY2" fmla="*/ 3108543 h 3108543"/>
              <a:gd name="connsiteX3" fmla="*/ 0 w 6807199"/>
              <a:gd name="connsiteY3" fmla="*/ 3108543 h 3108543"/>
              <a:gd name="connsiteX4" fmla="*/ 0 w 6807199"/>
              <a:gd name="connsiteY4" fmla="*/ 0 h 3108543"/>
              <a:gd name="connsiteX0" fmla="*/ 0 w 6807199"/>
              <a:gd name="connsiteY0" fmla="*/ 0 h 3108543"/>
              <a:gd name="connsiteX1" fmla="*/ 6807199 w 6807199"/>
              <a:gd name="connsiteY1" fmla="*/ 0 h 3108543"/>
              <a:gd name="connsiteX2" fmla="*/ 6807199 w 6807199"/>
              <a:gd name="connsiteY2" fmla="*/ 3108543 h 3108543"/>
              <a:gd name="connsiteX3" fmla="*/ 0 w 6807199"/>
              <a:gd name="connsiteY3" fmla="*/ 2435443 h 3108543"/>
              <a:gd name="connsiteX4" fmla="*/ 0 w 6807199"/>
              <a:gd name="connsiteY4" fmla="*/ 0 h 3108543"/>
              <a:gd name="connsiteX0" fmla="*/ 0 w 6807199"/>
              <a:gd name="connsiteY0" fmla="*/ 0 h 3143140"/>
              <a:gd name="connsiteX1" fmla="*/ 6807199 w 6807199"/>
              <a:gd name="connsiteY1" fmla="*/ 0 h 3143140"/>
              <a:gd name="connsiteX2" fmla="*/ 6807199 w 6807199"/>
              <a:gd name="connsiteY2" fmla="*/ 3108543 h 3143140"/>
              <a:gd name="connsiteX3" fmla="*/ 13321 w 6807199"/>
              <a:gd name="connsiteY3" fmla="*/ 3143140 h 3143140"/>
              <a:gd name="connsiteX4" fmla="*/ 0 w 6807199"/>
              <a:gd name="connsiteY4" fmla="*/ 0 h 31431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07199" h="3143140">
                <a:moveTo>
                  <a:pt x="0" y="0"/>
                </a:moveTo>
                <a:lnTo>
                  <a:pt x="6807199" y="0"/>
                </a:lnTo>
                <a:lnTo>
                  <a:pt x="6807199" y="3108543"/>
                </a:lnTo>
                <a:lnTo>
                  <a:pt x="13321" y="3143140"/>
                </a:lnTo>
                <a:cubicBezTo>
                  <a:pt x="8881" y="2095427"/>
                  <a:pt x="4440" y="1047713"/>
                  <a:pt x="0" y="0"/>
                </a:cubicBezTo>
                <a:close/>
              </a:path>
            </a:pathLst>
          </a:custGeom>
          <a:noFill/>
        </p:spPr>
        <p:txBody>
          <a:bodyPr wrap="square">
            <a:spAutoFit/>
          </a:bodyPr>
          <a:lstStyle/>
          <a:p>
            <a:r>
              <a:rPr lang="en-US" sz="3600" b="1" dirty="0">
                <a:solidFill>
                  <a:schemeClr val="bg1"/>
                </a:solidFill>
                <a:effectLst/>
                <a:latin typeface="Calibri" panose="020F0502020204030204" pitchFamily="34" charset="0"/>
                <a:ea typeface="Calibri" panose="020F0502020204030204" pitchFamily="34" charset="0"/>
                <a:cs typeface="Arial" panose="020B0604020202020204" pitchFamily="34" charset="0"/>
              </a:rPr>
              <a:t>Test results with more than a 48- to 72-hour turnaround will result in lengthy quarantining that is unfeasible for most farm operations. All communities deserve access to timely accurate testing. Contact your local health authorities and government representatives to encourage the acquisition of improved COVID-19 resources. </a:t>
            </a:r>
          </a:p>
        </p:txBody>
      </p:sp>
    </p:spTree>
    <p:extLst>
      <p:ext uri="{BB962C8B-B14F-4D97-AF65-F5344CB8AC3E}">
        <p14:creationId xmlns:p14="http://schemas.microsoft.com/office/powerpoint/2010/main" val="672723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Box 23">
            <a:extLst>
              <a:ext uri="{FF2B5EF4-FFF2-40B4-BE49-F238E27FC236}">
                <a16:creationId xmlns:a16="http://schemas.microsoft.com/office/drawing/2014/main" id="{33F2E651-7720-45E9-974B-352E845B6A8B}"/>
              </a:ext>
            </a:extLst>
          </p:cNvPr>
          <p:cNvSpPr txBox="1"/>
          <p:nvPr/>
        </p:nvSpPr>
        <p:spPr>
          <a:xfrm>
            <a:off x="2210467" y="1694808"/>
            <a:ext cx="7214248" cy="695062"/>
          </a:xfrm>
          <a:prstGeom prst="rect">
            <a:avLst/>
          </a:prstGeom>
          <a:noFill/>
        </p:spPr>
        <p:txBody>
          <a:bodyPr wrap="square">
            <a:spAutoFit/>
          </a:bodyPr>
          <a:lstStyle/>
          <a:p>
            <a:pPr marL="742950" indent="-742950">
              <a:lnSpc>
                <a:spcPts val="4700"/>
              </a:lnSpc>
              <a:buClr>
                <a:schemeClr val="tx1"/>
              </a:buClr>
              <a:buFont typeface="+mj-lt"/>
              <a:buAutoNum type="arabicPeriod" startAt="4"/>
            </a:pPr>
            <a:r>
              <a:rPr lang="en-US" sz="4000" b="1" dirty="0">
                <a:solidFill>
                  <a:srgbClr val="004B8D"/>
                </a:solidFill>
                <a:effectLst/>
                <a:latin typeface="Calibri" panose="020F0502020204030204" pitchFamily="34" charset="0"/>
                <a:ea typeface="Calibri" panose="020F0502020204030204" pitchFamily="34" charset="0"/>
                <a:cs typeface="Arial" panose="020B0604020202020204" pitchFamily="34" charset="0"/>
              </a:rPr>
              <a:t>Is isolation housing available?</a:t>
            </a:r>
          </a:p>
        </p:txBody>
      </p:sp>
      <p:sp>
        <p:nvSpPr>
          <p:cNvPr id="6" name="TextBox 5">
            <a:extLst>
              <a:ext uri="{FF2B5EF4-FFF2-40B4-BE49-F238E27FC236}">
                <a16:creationId xmlns:a16="http://schemas.microsoft.com/office/drawing/2014/main" id="{962E59DC-A10D-43C3-AEBE-041833FD7DAD}"/>
              </a:ext>
            </a:extLst>
          </p:cNvPr>
          <p:cNvSpPr txBox="1"/>
          <p:nvPr/>
        </p:nvSpPr>
        <p:spPr>
          <a:xfrm>
            <a:off x="3021241" y="2389870"/>
            <a:ext cx="6589484" cy="1724318"/>
          </a:xfrm>
          <a:prstGeom prst="rect">
            <a:avLst/>
          </a:prstGeom>
          <a:noFill/>
        </p:spPr>
        <p:txBody>
          <a:bodyPr wrap="square">
            <a:spAutoFit/>
          </a:bodyPr>
          <a:lstStyle/>
          <a:p>
            <a:pPr marL="0" marR="0">
              <a:lnSpc>
                <a:spcPct val="107000"/>
              </a:lnSpc>
              <a:spcBef>
                <a:spcPts val="0"/>
              </a:spcBef>
              <a:spcAft>
                <a:spcPts val="800"/>
              </a:spcAft>
            </a:pPr>
            <a:r>
              <a:rPr lang="en-US" sz="2000" i="1" dirty="0">
                <a:effectLst/>
                <a:latin typeface="Calibri" panose="020F0502020204030204" pitchFamily="34" charset="0"/>
                <a:ea typeface="Calibri" panose="020F0502020204030204" pitchFamily="34" charset="0"/>
                <a:cs typeface="Arial" panose="020B0604020202020204" pitchFamily="34" charset="0"/>
              </a:rPr>
              <a:t>If an agricultural worker tests positive for COVID-19, he/she must isolate until: at least 10 days from onset of symptoms has passed AND 24 hours without fever (without use of fever lowering medications) has passed AND improvement in respiratory symptoms is noted.</a:t>
            </a:r>
            <a:endParaRPr lang="en-US" sz="2000" dirty="0">
              <a:effectLst/>
              <a:latin typeface="Calibri" panose="020F0502020204030204" pitchFamily="34" charset="0"/>
              <a:ea typeface="Calibri" panose="020F0502020204030204" pitchFamily="34" charset="0"/>
              <a:cs typeface="Arial" panose="020B0604020202020204" pitchFamily="34" charset="0"/>
            </a:endParaRPr>
          </a:p>
        </p:txBody>
      </p:sp>
      <p:grpSp>
        <p:nvGrpSpPr>
          <p:cNvPr id="12" name="Group 11">
            <a:extLst>
              <a:ext uri="{FF2B5EF4-FFF2-40B4-BE49-F238E27FC236}">
                <a16:creationId xmlns:a16="http://schemas.microsoft.com/office/drawing/2014/main" id="{90FC4029-5C35-49C6-B114-8B9B699913B7}"/>
              </a:ext>
            </a:extLst>
          </p:cNvPr>
          <p:cNvGrpSpPr/>
          <p:nvPr/>
        </p:nvGrpSpPr>
        <p:grpSpPr>
          <a:xfrm>
            <a:off x="3826866" y="4455307"/>
            <a:ext cx="2038350" cy="707886"/>
            <a:chOff x="5410200" y="3190846"/>
            <a:chExt cx="2038350" cy="707886"/>
          </a:xfrm>
        </p:grpSpPr>
        <p:sp>
          <p:nvSpPr>
            <p:cNvPr id="21" name="Rectangle 20">
              <a:hlinkClick r:id="rId2" action="ppaction://hlinksldjump"/>
              <a:extLst>
                <a:ext uri="{FF2B5EF4-FFF2-40B4-BE49-F238E27FC236}">
                  <a16:creationId xmlns:a16="http://schemas.microsoft.com/office/drawing/2014/main" id="{84DBC0C4-84E3-4DAC-A26D-19CC97E9E489}"/>
                </a:ext>
              </a:extLst>
            </p:cNvPr>
            <p:cNvSpPr/>
            <p:nvPr/>
          </p:nvSpPr>
          <p:spPr>
            <a:xfrm>
              <a:off x="5410200" y="3211414"/>
              <a:ext cx="2038350" cy="666750"/>
            </a:xfrm>
            <a:prstGeom prst="rect">
              <a:avLst/>
            </a:prstGeom>
            <a:solidFill>
              <a:srgbClr val="004B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extBox 21">
              <a:extLst>
                <a:ext uri="{FF2B5EF4-FFF2-40B4-BE49-F238E27FC236}">
                  <a16:creationId xmlns:a16="http://schemas.microsoft.com/office/drawing/2014/main" id="{2E7AB00B-1EC5-413D-99D5-BA9E681995AB}"/>
                </a:ext>
              </a:extLst>
            </p:cNvPr>
            <p:cNvSpPr txBox="1"/>
            <p:nvPr/>
          </p:nvSpPr>
          <p:spPr>
            <a:xfrm>
              <a:off x="5949848" y="3190846"/>
              <a:ext cx="959054" cy="707886"/>
            </a:xfrm>
            <a:prstGeom prst="rect">
              <a:avLst/>
            </a:prstGeom>
            <a:noFill/>
          </p:spPr>
          <p:txBody>
            <a:bodyPr wrap="square">
              <a:spAutoFit/>
            </a:bodyPr>
            <a:lstStyle/>
            <a:p>
              <a:pPr algn="ctr"/>
              <a:r>
                <a:rPr lang="en-US" sz="4000" b="1" dirty="0">
                  <a:solidFill>
                    <a:schemeClr val="bg1"/>
                  </a:solidFill>
                  <a:effectLst/>
                  <a:latin typeface="Calibri" panose="020F0502020204030204" pitchFamily="34" charset="0"/>
                  <a:ea typeface="Calibri" panose="020F0502020204030204" pitchFamily="34" charset="0"/>
                  <a:cs typeface="Arial" panose="020B0604020202020204" pitchFamily="34" charset="0"/>
                </a:rPr>
                <a:t>YES</a:t>
              </a:r>
              <a:endParaRPr lang="en-US" sz="4000" b="1" dirty="0">
                <a:solidFill>
                  <a:schemeClr val="bg1"/>
                </a:solidFill>
              </a:endParaRPr>
            </a:p>
          </p:txBody>
        </p:sp>
        <p:sp>
          <p:nvSpPr>
            <p:cNvPr id="23" name="Rectangle 22">
              <a:extLst>
                <a:ext uri="{FF2B5EF4-FFF2-40B4-BE49-F238E27FC236}">
                  <a16:creationId xmlns:a16="http://schemas.microsoft.com/office/drawing/2014/main" id="{D2401F83-F41E-4466-809C-DE2E4DAF78A2}"/>
                </a:ext>
              </a:extLst>
            </p:cNvPr>
            <p:cNvSpPr/>
            <p:nvPr/>
          </p:nvSpPr>
          <p:spPr>
            <a:xfrm>
              <a:off x="5457825" y="3260794"/>
              <a:ext cx="1943100" cy="569378"/>
            </a:xfrm>
            <a:prstGeom prst="rect">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 name="Group 12">
            <a:extLst>
              <a:ext uri="{FF2B5EF4-FFF2-40B4-BE49-F238E27FC236}">
                <a16:creationId xmlns:a16="http://schemas.microsoft.com/office/drawing/2014/main" id="{12F8FC82-DCC2-4484-B703-2FDAE6396D30}"/>
              </a:ext>
            </a:extLst>
          </p:cNvPr>
          <p:cNvGrpSpPr/>
          <p:nvPr/>
        </p:nvGrpSpPr>
        <p:grpSpPr>
          <a:xfrm>
            <a:off x="6326785" y="4455307"/>
            <a:ext cx="2038350" cy="707886"/>
            <a:chOff x="6983019" y="7310946"/>
            <a:chExt cx="2038350" cy="707886"/>
          </a:xfrm>
        </p:grpSpPr>
        <p:sp>
          <p:nvSpPr>
            <p:cNvPr id="14" name="Rectangle 13">
              <a:extLst>
                <a:ext uri="{FF2B5EF4-FFF2-40B4-BE49-F238E27FC236}">
                  <a16:creationId xmlns:a16="http://schemas.microsoft.com/office/drawing/2014/main" id="{345C9737-D77D-48F9-B80D-5E5E318D36EF}"/>
                </a:ext>
              </a:extLst>
            </p:cNvPr>
            <p:cNvSpPr/>
            <p:nvPr/>
          </p:nvSpPr>
          <p:spPr>
            <a:xfrm>
              <a:off x="6983019" y="7331514"/>
              <a:ext cx="2038350" cy="666750"/>
            </a:xfrm>
            <a:prstGeom prst="rect">
              <a:avLst/>
            </a:prstGeom>
            <a:solidFill>
              <a:srgbClr val="004B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hlinkClick r:id="rId3" action="ppaction://hlinksldjump"/>
              <a:extLst>
                <a:ext uri="{FF2B5EF4-FFF2-40B4-BE49-F238E27FC236}">
                  <a16:creationId xmlns:a16="http://schemas.microsoft.com/office/drawing/2014/main" id="{605BECED-9C23-4249-9175-AE8FAC0975A1}"/>
                </a:ext>
              </a:extLst>
            </p:cNvPr>
            <p:cNvSpPr/>
            <p:nvPr/>
          </p:nvSpPr>
          <p:spPr>
            <a:xfrm>
              <a:off x="7030644" y="7380894"/>
              <a:ext cx="1943100" cy="569378"/>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extBox 19">
              <a:extLst>
                <a:ext uri="{FF2B5EF4-FFF2-40B4-BE49-F238E27FC236}">
                  <a16:creationId xmlns:a16="http://schemas.microsoft.com/office/drawing/2014/main" id="{1B697FE9-E38D-40FF-AFC0-94216A2B5546}"/>
                </a:ext>
              </a:extLst>
            </p:cNvPr>
            <p:cNvSpPr txBox="1"/>
            <p:nvPr/>
          </p:nvSpPr>
          <p:spPr>
            <a:xfrm>
              <a:off x="7522667" y="7310946"/>
              <a:ext cx="959054" cy="707886"/>
            </a:xfrm>
            <a:prstGeom prst="rect">
              <a:avLst/>
            </a:prstGeom>
            <a:noFill/>
          </p:spPr>
          <p:txBody>
            <a:bodyPr wrap="square">
              <a:spAutoFit/>
            </a:bodyPr>
            <a:lstStyle/>
            <a:p>
              <a:pPr algn="ctr"/>
              <a:r>
                <a:rPr lang="en-US" sz="4000" b="1" dirty="0">
                  <a:solidFill>
                    <a:srgbClr val="004B8D"/>
                  </a:solidFill>
                  <a:effectLst/>
                  <a:latin typeface="Calibri" panose="020F0502020204030204" pitchFamily="34" charset="0"/>
                  <a:ea typeface="Calibri" panose="020F0502020204030204" pitchFamily="34" charset="0"/>
                  <a:cs typeface="Arial" panose="020B0604020202020204" pitchFamily="34" charset="0"/>
                </a:rPr>
                <a:t>NO</a:t>
              </a:r>
              <a:endParaRPr lang="en-US" sz="4000" b="1" dirty="0">
                <a:solidFill>
                  <a:srgbClr val="004B8D"/>
                </a:solidFill>
              </a:endParaRPr>
            </a:p>
          </p:txBody>
        </p:sp>
      </p:grpSp>
    </p:spTree>
    <p:extLst>
      <p:ext uri="{BB962C8B-B14F-4D97-AF65-F5344CB8AC3E}">
        <p14:creationId xmlns:p14="http://schemas.microsoft.com/office/powerpoint/2010/main" val="36255306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894</TotalTime>
  <Words>1532</Words>
  <Application>Microsoft Office PowerPoint</Application>
  <PresentationFormat>Widescreen</PresentationFormat>
  <Paragraphs>83</Paragraphs>
  <Slides>30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Calibri</vt:lpstr>
      <vt:lpstr>Calibri Light</vt:lpstr>
      <vt:lpstr>Symbol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Giovanni Lopez-Quezada</dc:creator>
  <cp:lastModifiedBy>Giovanni Lopez-Quezada</cp:lastModifiedBy>
  <cp:revision>55</cp:revision>
  <dcterms:created xsi:type="dcterms:W3CDTF">2020-09-15T17:42:52Z</dcterms:created>
  <dcterms:modified xsi:type="dcterms:W3CDTF">2020-09-24T21:11:59Z</dcterms:modified>
</cp:coreProperties>
</file>